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04" r:id="rId4"/>
  </p:sldMasterIdLst>
  <p:notesMasterIdLst>
    <p:notesMasterId r:id="rId73"/>
  </p:notesMasterIdLst>
  <p:handoutMasterIdLst>
    <p:handoutMasterId r:id="rId74"/>
  </p:handoutMasterIdLst>
  <p:sldIdLst>
    <p:sldId id="1727" r:id="rId5"/>
    <p:sldId id="2134808597" r:id="rId6"/>
    <p:sldId id="2134808443" r:id="rId7"/>
    <p:sldId id="2134808444" r:id="rId8"/>
    <p:sldId id="2134808511" r:id="rId9"/>
    <p:sldId id="2134808510" r:id="rId10"/>
    <p:sldId id="2134808528" r:id="rId11"/>
    <p:sldId id="2134808529" r:id="rId12"/>
    <p:sldId id="2134808441" r:id="rId13"/>
    <p:sldId id="2134808445" r:id="rId14"/>
    <p:sldId id="2134808513" r:id="rId15"/>
    <p:sldId id="2134808530" r:id="rId16"/>
    <p:sldId id="2134808531" r:id="rId17"/>
    <p:sldId id="2134808518" r:id="rId18"/>
    <p:sldId id="2134808532" r:id="rId19"/>
    <p:sldId id="2134808519" r:id="rId20"/>
    <p:sldId id="2134808533" r:id="rId21"/>
    <p:sldId id="2134808534" r:id="rId22"/>
    <p:sldId id="2134808521" r:id="rId23"/>
    <p:sldId id="2134808523" r:id="rId24"/>
    <p:sldId id="2134808536" r:id="rId25"/>
    <p:sldId id="2134808537" r:id="rId26"/>
    <p:sldId id="2134808525" r:id="rId27"/>
    <p:sldId id="2134808526" r:id="rId28"/>
    <p:sldId id="2134808545" r:id="rId29"/>
    <p:sldId id="2134808546" r:id="rId30"/>
    <p:sldId id="2134808547" r:id="rId31"/>
    <p:sldId id="2134808548" r:id="rId32"/>
    <p:sldId id="2134808549" r:id="rId33"/>
    <p:sldId id="2134808575" r:id="rId34"/>
    <p:sldId id="2134808550" r:id="rId35"/>
    <p:sldId id="2134808551" r:id="rId36"/>
    <p:sldId id="2134808553" r:id="rId37"/>
    <p:sldId id="2134808558" r:id="rId38"/>
    <p:sldId id="2134808576" r:id="rId39"/>
    <p:sldId id="2134808559" r:id="rId40"/>
    <p:sldId id="2134808560" r:id="rId41"/>
    <p:sldId id="2134808552" r:id="rId42"/>
    <p:sldId id="2134808555" r:id="rId43"/>
    <p:sldId id="2134808554" r:id="rId44"/>
    <p:sldId id="2134808556" r:id="rId45"/>
    <p:sldId id="2134808577" r:id="rId46"/>
    <p:sldId id="2134808586" r:id="rId47"/>
    <p:sldId id="2134808578" r:id="rId48"/>
    <p:sldId id="2134808557" r:id="rId49"/>
    <p:sldId id="2134808562" r:id="rId50"/>
    <p:sldId id="2134808561" r:id="rId51"/>
    <p:sldId id="2134808563" r:id="rId52"/>
    <p:sldId id="2134808564" r:id="rId53"/>
    <p:sldId id="2134808579" r:id="rId54"/>
    <p:sldId id="2134808565" r:id="rId55"/>
    <p:sldId id="2134808583" r:id="rId56"/>
    <p:sldId id="2134808566" r:id="rId57"/>
    <p:sldId id="2134808580" r:id="rId58"/>
    <p:sldId id="2134808584" r:id="rId59"/>
    <p:sldId id="2134808567" r:id="rId60"/>
    <p:sldId id="2134808568" r:id="rId61"/>
    <p:sldId id="2134808581" r:id="rId62"/>
    <p:sldId id="2134808582" r:id="rId63"/>
    <p:sldId id="2134808588" r:id="rId64"/>
    <p:sldId id="2134808589" r:id="rId65"/>
    <p:sldId id="2134808590" r:id="rId66"/>
    <p:sldId id="2134808569" r:id="rId67"/>
    <p:sldId id="2134808570" r:id="rId68"/>
    <p:sldId id="2134808571" r:id="rId69"/>
    <p:sldId id="2134808572" r:id="rId70"/>
    <p:sldId id="2134808573" r:id="rId71"/>
    <p:sldId id="1726" r:id="rId72"/>
  </p:sldIdLst>
  <p:sldSz cx="12192000" cy="6858000"/>
  <p:notesSz cx="6735763" cy="9866313"/>
  <p:embeddedFontLst>
    <p:embeddedFont>
      <p:font typeface="Pretendard" panose="020B0600000101010101" charset="-127"/>
      <p:regular r:id="rId75"/>
      <p:bold r:id="rId76"/>
    </p:embeddedFont>
    <p:embeddedFont>
      <p:font typeface="넥슨Lv2고딕" panose="020B0600000101010101" charset="-127"/>
      <p:regular r:id="rId77"/>
    </p:embeddedFont>
    <p:embeddedFont>
      <p:font typeface="넥슨Lv2고딕 Medium" panose="020B0600000101010101" charset="-127"/>
      <p:regular r:id="rId78"/>
    </p:embeddedFont>
    <p:embeddedFont>
      <p:font typeface="평창체 Bold" panose="020B0600000101010101" charset="-127"/>
      <p:bold r:id="rId79"/>
    </p:embeddedFont>
    <p:embeddedFont>
      <p:font typeface="HY헤드라인M" panose="02030600000101010101" pitchFamily="18" charset="-127"/>
      <p:regular r:id="rId80"/>
    </p:embeddedFont>
    <p:embeddedFont>
      <p:font typeface="KoPub돋움체 Medium" panose="02020603020101020101" pitchFamily="18" charset="-127"/>
      <p:regular r:id="rId81"/>
    </p:embeddedFont>
    <p:embeddedFont>
      <p:font typeface="나눔고딕" panose="020D0604000000000000" pitchFamily="50" charset="-127"/>
      <p:regular r:id="rId82"/>
    </p:embeddedFont>
    <p:embeddedFont>
      <p:font typeface="맑은 고딕" panose="020B0503020000020004" pitchFamily="50" charset="-127"/>
      <p:regular r:id="rId83"/>
      <p:bold r:id="rId8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2E4DFAEA-16FD-4F5B-A5F3-8EE17E29B21E}">
          <p14:sldIdLst>
            <p14:sldId id="1727"/>
            <p14:sldId id="2134808597"/>
            <p14:sldId id="2134808443"/>
            <p14:sldId id="2134808444"/>
            <p14:sldId id="2134808511"/>
            <p14:sldId id="2134808510"/>
            <p14:sldId id="2134808528"/>
            <p14:sldId id="2134808529"/>
            <p14:sldId id="2134808441"/>
            <p14:sldId id="2134808445"/>
            <p14:sldId id="2134808513"/>
            <p14:sldId id="2134808530"/>
            <p14:sldId id="2134808531"/>
            <p14:sldId id="2134808518"/>
            <p14:sldId id="2134808532"/>
            <p14:sldId id="2134808519"/>
            <p14:sldId id="2134808533"/>
            <p14:sldId id="2134808534"/>
            <p14:sldId id="2134808521"/>
            <p14:sldId id="2134808523"/>
            <p14:sldId id="2134808536"/>
            <p14:sldId id="2134808537"/>
            <p14:sldId id="2134808525"/>
            <p14:sldId id="2134808526"/>
            <p14:sldId id="2134808545"/>
            <p14:sldId id="2134808546"/>
            <p14:sldId id="2134808547"/>
            <p14:sldId id="2134808548"/>
            <p14:sldId id="2134808549"/>
            <p14:sldId id="2134808575"/>
            <p14:sldId id="2134808550"/>
            <p14:sldId id="2134808551"/>
            <p14:sldId id="2134808553"/>
            <p14:sldId id="2134808558"/>
            <p14:sldId id="2134808576"/>
            <p14:sldId id="2134808559"/>
            <p14:sldId id="2134808560"/>
            <p14:sldId id="2134808552"/>
            <p14:sldId id="2134808555"/>
            <p14:sldId id="2134808554"/>
            <p14:sldId id="2134808556"/>
            <p14:sldId id="2134808577"/>
            <p14:sldId id="2134808586"/>
            <p14:sldId id="2134808578"/>
            <p14:sldId id="2134808557"/>
            <p14:sldId id="2134808562"/>
            <p14:sldId id="2134808561"/>
            <p14:sldId id="2134808563"/>
            <p14:sldId id="2134808564"/>
            <p14:sldId id="2134808579"/>
            <p14:sldId id="2134808565"/>
            <p14:sldId id="2134808583"/>
            <p14:sldId id="2134808566"/>
            <p14:sldId id="2134808580"/>
            <p14:sldId id="2134808584"/>
            <p14:sldId id="2134808567"/>
            <p14:sldId id="2134808568"/>
            <p14:sldId id="2134808581"/>
            <p14:sldId id="2134808582"/>
            <p14:sldId id="2134808588"/>
            <p14:sldId id="2134808589"/>
            <p14:sldId id="2134808590"/>
            <p14:sldId id="2134808569"/>
            <p14:sldId id="2134808570"/>
            <p14:sldId id="2134808571"/>
            <p14:sldId id="2134808572"/>
            <p14:sldId id="2134808573"/>
            <p14:sldId id="172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03EB"/>
    <a:srgbClr val="1A1A1A"/>
    <a:srgbClr val="000000"/>
    <a:srgbClr val="FFFFFF"/>
    <a:srgbClr val="F04D00"/>
    <a:srgbClr val="FF5200"/>
    <a:srgbClr val="203564"/>
    <a:srgbClr val="233A6C"/>
    <a:srgbClr val="F4F4F4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1335" autoAdjust="0"/>
  </p:normalViewPr>
  <p:slideViewPr>
    <p:cSldViewPr snapToGrid="0">
      <p:cViewPr varScale="1">
        <p:scale>
          <a:sx n="69" d="100"/>
          <a:sy n="69" d="100"/>
        </p:scale>
        <p:origin x="96" y="31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10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handoutMaster" Target="handoutMasters/handoutMaster1.xml"/><Relationship Id="rId79" Type="http://schemas.openxmlformats.org/officeDocument/2006/relationships/font" Target="fonts/font5.fntdata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font" Target="fonts/font3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font" Target="fonts/font6.fntdata"/><Relationship Id="rId85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font" Target="fonts/font1.fntdata"/><Relationship Id="rId83" Type="http://schemas.openxmlformats.org/officeDocument/2006/relationships/font" Target="fonts/font9.fntdata"/><Relationship Id="rId88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4.fntdata"/><Relationship Id="rId81" Type="http://schemas.openxmlformats.org/officeDocument/2006/relationships/font" Target="fonts/font7.fntdata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2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heme" Target="theme/theme1.xml"/><Relationship Id="rId61" Type="http://schemas.openxmlformats.org/officeDocument/2006/relationships/slide" Target="slides/slide57.xml"/><Relationship Id="rId82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A7E2139-C86A-4019-ACF4-B19DFD90E9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413" cy="4953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ko-KR" altLang="en-US">
              <a:latin typeface="넥슨Lv2고딕" panose="00000500000000000000" pitchFamily="2" charset="-127"/>
              <a:ea typeface="넥슨Lv2고딕" panose="00000500000000000000" pitchFamily="2" charset="-127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B9F526-A72E-493E-9FBE-2A90EAB40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39996F94-A17C-4551-ADF2-8A06E0696743}" type="datetimeFigureOut">
              <a:rPr lang="ko-KR" altLang="en-US" smtClean="0">
                <a:latin typeface="넥슨Lv2고딕" panose="00000500000000000000" pitchFamily="2" charset="-127"/>
                <a:ea typeface="넥슨Lv2고딕" panose="00000500000000000000" pitchFamily="2" charset="-127"/>
              </a:rPr>
              <a:t>2024-11-27</a:t>
            </a:fld>
            <a:endParaRPr lang="ko-KR" altLang="en-US">
              <a:latin typeface="넥슨Lv2고딕" panose="00000500000000000000" pitchFamily="2" charset="-127"/>
              <a:ea typeface="넥슨Lv2고딕" panose="00000500000000000000" pitchFamily="2" charset="-12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01571B-9FAB-4DA6-BF31-6118BFBDB3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371013"/>
            <a:ext cx="2919413" cy="4953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ko-KR" altLang="en-US">
              <a:latin typeface="넥슨Lv2고딕" panose="00000500000000000000" pitchFamily="2" charset="-127"/>
              <a:ea typeface="넥슨Lv2고딕" panose="00000500000000000000" pitchFamily="2" charset="-12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2BD378-C64A-4E0F-8B6F-0E6582D103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9D0E0C64-7A16-4271-92AF-226ABAB8BB09}" type="slidenum">
              <a:rPr lang="ko-KR" altLang="en-US" smtClean="0">
                <a:latin typeface="넥슨Lv2고딕" panose="00000500000000000000" pitchFamily="2" charset="-127"/>
                <a:ea typeface="넥슨Lv2고딕" panose="00000500000000000000" pitchFamily="2" charset="-127"/>
              </a:rPr>
              <a:t>‹#›</a:t>
            </a:fld>
            <a:endParaRPr lang="ko-KR" altLang="en-US">
              <a:latin typeface="넥슨Lv2고딕" panose="00000500000000000000" pitchFamily="2" charset="-127"/>
              <a:ea typeface="넥슨Lv2고딕" panose="00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22426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18830" cy="495028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l">
              <a:defRPr sz="1200">
                <a:latin typeface="넥슨Lv2고딕" panose="00000500000000000000" pitchFamily="2" charset="-127"/>
                <a:ea typeface="넥슨Lv2고딕" panose="00000500000000000000" pitchFamily="2" charset="-127"/>
              </a:defRPr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7" y="1"/>
            <a:ext cx="2918830" cy="495028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r">
              <a:defRPr sz="1200">
                <a:latin typeface="넥슨Lv2고딕" panose="00000500000000000000" pitchFamily="2" charset="-127"/>
                <a:ea typeface="넥슨Lv2고딕" panose="00000500000000000000" pitchFamily="2" charset="-127"/>
              </a:defRPr>
            </a:lvl1pPr>
          </a:lstStyle>
          <a:p>
            <a:fld id="{5AD93F6E-E77C-4857-A94C-E7BD4D06438C}" type="datetimeFigureOut">
              <a:rPr lang="ko-KR" altLang="en-US" smtClean="0"/>
              <a:pPr/>
              <a:t>2024-11-27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1235075"/>
            <a:ext cx="5910263" cy="3325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49" tIns="45375" rIns="90749" bIns="4537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0749" tIns="45375" rIns="90749" bIns="45375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9371286"/>
            <a:ext cx="2918830" cy="495028"/>
          </a:xfrm>
          <a:prstGeom prst="rect">
            <a:avLst/>
          </a:prstGeom>
        </p:spPr>
        <p:txBody>
          <a:bodyPr vert="horz" lIns="90749" tIns="45375" rIns="90749" bIns="45375" rtlCol="0" anchor="b"/>
          <a:lstStyle>
            <a:lvl1pPr algn="l">
              <a:defRPr sz="1200">
                <a:latin typeface="넥슨Lv2고딕" panose="00000500000000000000" pitchFamily="2" charset="-127"/>
                <a:ea typeface="넥슨Lv2고딕" panose="00000500000000000000" pitchFamily="2" charset="-127"/>
              </a:defRPr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7" y="9371286"/>
            <a:ext cx="2918830" cy="495028"/>
          </a:xfrm>
          <a:prstGeom prst="rect">
            <a:avLst/>
          </a:prstGeom>
        </p:spPr>
        <p:txBody>
          <a:bodyPr vert="horz" lIns="90749" tIns="45375" rIns="90749" bIns="45375" rtlCol="0" anchor="b"/>
          <a:lstStyle>
            <a:lvl1pPr algn="r">
              <a:defRPr sz="1200">
                <a:latin typeface="넥슨Lv2고딕" panose="00000500000000000000" pitchFamily="2" charset="-127"/>
                <a:ea typeface="넥슨Lv2고딕" panose="00000500000000000000" pitchFamily="2" charset="-127"/>
              </a:defRPr>
            </a:lvl1pPr>
          </a:lstStyle>
          <a:p>
            <a:fld id="{22C6B1D6-37A8-4952-9144-176A14B9D2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9667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넥슨Lv2고딕" panose="00000500000000000000" pitchFamily="2" charset="-127"/>
        <a:ea typeface="넥슨Lv2고딕" panose="00000500000000000000" pitchFamily="2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넥슨Lv2고딕" panose="00000500000000000000" pitchFamily="2" charset="-127"/>
        <a:ea typeface="넥슨Lv2고딕" panose="00000500000000000000" pitchFamily="2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넥슨Lv2고딕" panose="00000500000000000000" pitchFamily="2" charset="-127"/>
        <a:ea typeface="넥슨Lv2고딕" panose="00000500000000000000" pitchFamily="2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넥슨Lv2고딕" panose="00000500000000000000" pitchFamily="2" charset="-127"/>
        <a:ea typeface="넥슨Lv2고딕" panose="00000500000000000000" pitchFamily="2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넥슨Lv2고딕" panose="00000500000000000000" pitchFamily="2" charset="-127"/>
        <a:ea typeface="넥슨Lv2고딕" panose="00000500000000000000" pitchFamily="2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0598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FADE3-A3EE-C0BC-091E-D8535C5D8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630E929-FF4F-9CFF-17AA-3BCFF14F2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BEB5B91-50CF-451C-18AC-621204D436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CAB60D1-C7BD-6226-DC2E-07DCB4BFA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842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1CEF0-EAC3-FEAC-7E8C-718A1B3C3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0DCCF92-77AF-EA6A-05C9-7E18826737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6C70355-4A12-1E7B-CC92-802A34CCC8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F13905F-3A3D-8797-263A-02B341EFBC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4897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6CF33-D8DD-AC68-7E7D-CCEE915BA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74D839E-703D-A29C-BA20-A69269FF0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4C52F2A-DD9D-694D-0EAA-39898C8B5E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87FD0D2-4884-4D3D-E021-ECA1A5EC52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04388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4CBA1-DC07-B569-9B40-007AE9EA0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79C04E8-90F4-2AD6-8C68-C195C0F29B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6EF666A-A563-5D44-8584-0A3898FFA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CA9D21A-D6BB-392C-7520-07CADEC0F9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7692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46D78-9154-1083-274A-99530B83A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DC0A9F9-0520-E2AD-B7DA-10971A5DC6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935B70C-E5D3-3D7A-AFEE-6778DAC9E9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BEA7A51-9CED-4DA3-9277-B2DFFF5CD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98008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E2E58-7F24-06B9-3A4C-86AA43BCE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87A741C-1AEF-EAB2-67BF-6FBB83F38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6D6BF10-248E-E6B9-3E81-E3AAF997E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FC0ACBE-28E4-9015-197F-F97A237A21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212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9B468-BA5A-94A5-0B5F-C0B0485E4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6B3DD3F-E5C6-A97B-B413-253908C18F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6E698A3-B617-F961-7878-8673D9444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9C51D38-DCF6-57F5-08A8-0F484CA91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55058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17220-FB17-BC4D-A46F-9C6A6FBD7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AEE6345-B9D7-22EC-A5EE-0EED538CB5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A6018BC-1A91-0670-7F4A-527F697DA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5577C9B-B8B9-CAEC-CEF5-7ABE522E5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9693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F0C5-70FB-7AA7-F42A-80FF29126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AE33A6B-D33E-8B99-3ED9-2AB1216E47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29CBCB8-99FB-3196-1E56-4578E4B3D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4BFD672-9B7F-5A60-38C8-E240009EE5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05605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94642-32C9-2F3A-4BCD-4E9C7291E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F083888-77A8-2D0C-84E0-EF48447983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C0297DC-22FF-BE36-FD08-C62B1CC601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25695CB-07BC-FB5D-BDE9-5DF1699F2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0996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04654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FAFAE-C1FC-A061-DD1B-4528BE533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4419D34-9B00-F1C7-BF8F-73C7B96EC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3596E00-0EF5-C3E2-A133-25999CF4DF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077F681-A333-74C4-64A1-556DEA9B5B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4124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FF73A-248D-D8AB-9330-7FB8F10C4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72D3FA4-B337-52D0-61EF-4F25F7122C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CCC8A67-DCD2-E276-2CF7-56FA8E149A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8ABB533-A774-A2E7-9FE7-35DFB1AD3A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87037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65CA7-DA1B-0B81-0F51-A364D8270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FFE5993-67F0-BE50-DB4D-56437C28E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42998CD-52CD-99E5-1E63-C95FA567A9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7D08860-C08E-F401-A7ED-56202B232B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3637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8F4ED-D3DA-5877-70AE-411CFAB22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2D6306A-B12E-221D-7B42-3D8181A318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D3B0647-7706-E840-5D4C-F10CA16FE5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0DBBD60-C6EC-D23B-6C02-315BFB87B0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67256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3A966-925A-AC73-B3DA-4EADF7B16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0931DAF-8F9B-9AB4-532E-6CC0B67A88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29BBB4F-3604-7EA3-1D81-26730850C9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7AB3589-2C8F-3B19-5CA0-8B6908CB92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7159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65D98-C948-1A37-8140-707B5C38F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DF46107-9B87-3AA6-A42F-0601D48144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7DF0966-07FA-1882-8930-4EEFABEFF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B16F88F-0873-2567-4050-DD73C63D0D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43762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BE643-D3D0-8A03-1E98-A1F92EA0A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204DA28-E77F-CCC2-352D-DCD9307D7F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D7CC2D7-DB20-5736-F503-4C5D1A8EF3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FA07970-AAE5-9C11-F9A1-54F0F1ED2D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58006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AB5CF-79A7-6051-66C1-2A53DE0D3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8F26C88-0962-03AD-80F1-0988DAA2AC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515DDF6-AD59-7401-BF8F-7E0F3FB9C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8E58E9-B271-9A2E-209C-4F865862DE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4531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7B098-6784-636E-ADC7-C3DB7C688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36658FD-2D46-F5DB-B1F1-3B54F9B6CA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C2531CA-2A9A-08B5-3889-AF371C27E8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A5AD92-33E9-5296-C8C8-0AC1027406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65162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81F33-96BF-BAB9-0359-4142ECB65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30C7B97-D3C4-C949-109A-E14839BEC8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5461DD1-ADB8-741A-8E44-085F0D9D54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8999A2E-3990-45DC-624D-431E519AD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5546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63691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60079-5C0E-625C-CB1C-4E0A926AC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BE3EEA1-25CF-7E70-8B2F-96679915FE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179A406-1F50-10C7-D467-097D3936E9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95BFA8A-C2BF-1C00-7234-597933511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484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F9E94-4CE3-411F-6A00-93D3E3823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FBAA2F3-01C0-A075-DCFD-6C8F50DA73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0FF2871-7450-5C73-FE12-CE660506B1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FF63E41-C45A-ACD3-4446-9B3E047E4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73031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D3F04-A6D5-DD9A-6FD0-AE17E1F6E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13AE940-2F21-0B88-39CC-E402E57DC2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266F136-8417-DD76-B35F-43B6460FD7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F7A56BA-D9E4-305D-1C0D-C0B9E42B91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1528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B590F-1F88-F561-BC17-26F116C2E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75734D3-71E9-0C5E-C3AD-A0B4BC6D7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609628A-2B94-7496-143B-FFE21EB09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F7661B-BD2D-E446-4D42-4C7DDF813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31664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3873E-6EEB-4715-5C95-7C4A9F236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90D5DAB-0B45-BD86-E56A-D0A12A487A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50C5A62-5247-6FF1-C91D-6803D318F4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94AC88D-0527-3CE8-1B7D-8A01C60BC7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81759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30685-8A83-B21A-1F7D-2012F35DA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899D102-6BF0-2A5A-8125-CB1F144E3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481B86E-1146-495F-7F97-7F2160CF0A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A968F00-4D6D-65ED-90D5-2E8AB94FA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7652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0AD07-898A-9D12-860B-0A0B66162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3791F64-E465-EB05-212B-6CB3C186BE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3E0ED4B-C4D0-CEB6-DD4F-B1306E0B7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2795C78-E6D8-D548-FC10-3CA951F3A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25745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EBB12-2CC4-739B-1CE8-49C40DB24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2EEA22C-17E8-9548-C24D-0B2584093B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B0D8E36-5121-017E-925C-C889953E3A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445DFDB-F58B-32A5-49EC-CAFB013E4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53016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E3D2F-70C1-E773-81DF-2310ABB10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FF7C927-6911-2E10-EAD8-E6D57CD04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7F94E24-E22B-9C29-2E6B-BB048783C5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1935835-82DE-D0EB-642E-7CF2435DD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28391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F8727-CA31-A180-7CB6-72F89E287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0D6CC40-11AF-5164-D13D-B329F985F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0DCFA56-7EE8-A68F-2496-6981F0A7E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BF16151-AC12-2E32-BD07-BB2BCC3F94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318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0924F-E74F-9035-16A2-6EB3D2BFF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3B6BF8A-DC9D-6DF9-37B0-BE3B2709F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7C67180-5320-A536-9BCE-D626C408A0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E1B39B7-C34B-E0C6-C793-4E300CEA77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1515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DFA76-08E2-69EF-AF10-1346E5E53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C7AB839-2AC6-46E4-F5FB-01A36AB988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79E484F-D3E2-7AA8-71E6-54BDD20CA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5B62416-70CA-D962-C9A8-03F2A4D71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913896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6A89A-5E5E-9B3C-A44D-902735D40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5500DD1-1DC3-39B9-747D-698459019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17A4636-4BE2-8994-86D1-1CE4AF66C3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E3CA1E1-2E9F-F59E-6C4B-6388E0454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58642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6FAD7-BB65-2658-3A4F-A5627095F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D77C631-63A0-3C1F-86CF-6A4FCD8952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998C9DC-EA25-415B-1104-EA50F35FA3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58DCE7E-5B71-CA4D-B836-447B781F7D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82809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407F7-9CEC-F32E-0AB2-8D153FE5D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C2D8B4C-CFE9-8DB1-4638-4751C5904C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5FA222F-D3B4-5067-5262-A2DFFB6CB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20AEA5D-07EC-CD86-E3AB-A6AF551799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85296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1DC53-57CD-93E6-57A3-74043E3E6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5821F22-FA99-1A16-EE8D-0B2DA4EBD4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EE5B8DB-4BD8-3B51-164F-B2B113DD4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87FE5E8-3FDC-8FE7-9331-DA6B9FC517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360388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39EEC-289F-510D-AAF9-B7746E39E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E970481-C2CF-0DBB-318A-5AB003ED4E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4ED22A9-2D54-633C-6A6E-3D7DF79B80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1162386-D085-3D9A-5990-6F8A530B2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65614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879F6-7B8C-18AE-5D8E-3847EC69F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A62CCFE-6574-B6FF-ED28-563D130BB3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B85BA09-64BB-5AEC-7D4A-493DE106F0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78D9DC-293D-EDDA-D08F-9E21EE8AB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204768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9EBD9-6A08-B782-6346-6F79A90AB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4C7ACF8-02C3-221C-D22E-381C058810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443A69C-925F-E388-0789-6963A71A6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65640CC-0B18-63E9-6F25-F26A3A801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0245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6A8BA-9A9E-C406-2D3E-344267234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A775692-0C40-1AC5-8AA8-0177CD4917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D035731-CB14-C165-8619-006D2C71BE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E544A4F-436E-4538-A637-937B7AD14E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953640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A938-BC98-BB6B-80F3-EEFB492E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94A9B0F-74E2-9DAE-2B54-D0BFE2B47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1218E-AC12-56AE-0C6A-9F318CDC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E3890D-E039-4EAB-6745-5935F0FBB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2251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0DFCC-F8EE-4FCE-C7B8-A020E1528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B6E56A7-3B78-5313-B167-AAB6066146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1338F97-9118-3223-14D9-8E63E00DC2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B4CB27-72A1-0157-32E5-E4B57B949D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81891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C273E-5142-0043-0664-0E77724DE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D6BA81A-FB48-5379-249E-56BB23307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5BF1E14-A945-8274-101D-5E5D5EB9AD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A30C5FE-FB44-7711-B93A-07528D07F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22821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B4EB8-B7BC-42F6-B6CA-87DEA10A5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E0EAA2A-F6E7-2C56-C345-9A5EB5ADFA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BA5519A-8F26-3CEC-F2BD-B5BB1B7998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445C735-AAD5-69E8-D92F-5F97F16680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090258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ED41-349A-7A98-E358-2BF85EBA2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F702A1C-D585-B5F1-7F3D-CD837D8FE8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49CEE5E-1D0F-51CD-3CD2-DCB6E1022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F084999-DED1-7BF3-579E-497BB27B3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10949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8B4B3-5B1C-55B7-0B49-C35496ABD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F5CC9E1-F606-54BA-6506-654F2413EB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FE741F0-6632-D79C-5009-1DEC14F64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CE44826-4C0B-5957-1345-69B355CDDB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823652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394D9-2A06-EF29-64AF-AE37A7461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AC6757E-ECC8-9E4C-09EC-01DDC6EA5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F0D7BD0-119F-3481-48C3-D4ADE19620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653AA37-B904-E0AF-020D-BD3B43157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80644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305F7-F9FB-71EC-6BC5-CF1B8649F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CD75242-52C7-A97D-D503-27B5F1D5B2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44914BF-B4D7-29E3-EE24-E61AFCE6CE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41872C3-6CCB-2A4D-F2DD-7C7751189C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057195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AC055-307D-7202-B216-FCA688332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318A832-2A00-BB96-2C4D-38C944012E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9159EF5-A554-BA20-8F86-55647725D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C6B22F7-3C27-0E3C-5DD9-6F4ACCFD7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69244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7D8FA-0A60-9229-A89C-0CA08C278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3192EB5-2BE3-6D60-5A9F-775D402BC7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5D9D491-A174-B76F-3C4E-3CE449EBA0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E02A7C9-70DF-C1FB-E4A6-E847237ECE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003636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647D2-28E1-7E83-99CA-DFEF9D163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EF183B7-493D-4D3C-2AE6-AB712CB804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C7B18BD-AAD7-12E6-2C68-FF03C3BEDA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B129247-760F-F4C2-C617-CD7F15C55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29281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A89DE-AA8F-DB0D-3B87-166323F21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584A3D7-5A05-787E-10F9-FFE5D4EEAC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A7830EF-977D-EDDA-EE73-45357A4617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7850CAC-904C-441A-8CD1-03EF86CA94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9051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182B5-FDC5-1CB0-653E-CD8890136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33ACD7B-EB61-2565-5D36-3CB44C5F30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8F1F287-FAE8-FB74-43EB-8902FC428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F15BCB6-9E96-5995-F0EE-183B48944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024822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EB681-9EC4-6F02-0BFB-B41703E5B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FDA0160-79AD-19A5-0E6E-105BD67450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60B02EE-9799-4508-F984-513DEBE6A0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B150FC4-4FC8-2098-E3CD-1975504BA1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039184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888EE-A108-443A-BD6A-0A64A5B91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90B3116-ACED-2257-1E10-A12B2E396A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815CDCE-F987-BE1D-F64E-1EC8DB9859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CFC433E-1FCE-F623-7AA6-D455F96A89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720647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644C9-71C1-6FFE-C5A7-862ADA2C8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5C879BB-9C70-BD6F-3DFC-B0E3D4E74A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963C60B-1B0F-9E3B-1A85-B07784B79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23D65C7-5D52-1B9D-864E-23C0399BD4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63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458908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19D65-B6F2-FCB2-FB6D-FBDC73CA3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4CA6096-06F8-82DB-B4CA-100B03F0F5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E4AE66E-6F1E-9228-9ACE-81F9DB6852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CE9782F-324F-9319-198A-ED2F0CA929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861945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06B00-BFBF-9ADE-8618-6633CEE9F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A93CA91-26CC-94EE-4E2D-5A998F155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DA413AF-5267-BC63-5710-0BE2F78F02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413231A-DE2E-F3D0-F46D-21CE9B2BAD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65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918038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A8831-DD0B-F5E2-86F5-ED1671F96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10CBCAF-356F-992F-CEC9-F1EAFDEAE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6E27E0F-08DE-A3AF-CCF4-CFB145DC11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1B47438-7207-5818-2DEC-AA92534492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178210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1A634-FFB4-0E66-1230-F5EAA22F6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B84821D-9297-C9A9-B7B1-285C0CCD9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0DF4C34-E17E-505D-6D49-0C65E468AE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91C5440-109A-F836-BD5C-4823D956CC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0873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pPr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8106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8502E-1FDA-D208-B6A5-A85264CA8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9C412BC-FC47-7D1E-5367-99987F754B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A1AAF4D-C350-27D1-0E56-F43593DFE4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B8740B0-F1C1-4D42-BDAF-B48617DEC7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9929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908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12750" y="1235075"/>
            <a:ext cx="5910263" cy="33258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6B1D6-37A8-4952-9144-176A14B9D26D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6307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7BFF327-75D2-8925-9F1B-2BC2432CD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016"/>
            <a:ext cx="12192000" cy="685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953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A4FB4338-9778-7FEE-0CFD-2F82E4853BE2}"/>
              </a:ext>
            </a:extLst>
          </p:cNvPr>
          <p:cNvSpPr txBox="1"/>
          <p:nvPr userDrawn="1"/>
        </p:nvSpPr>
        <p:spPr>
          <a:xfrm>
            <a:off x="728497" y="233763"/>
            <a:ext cx="167161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700" spc="-1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넥슨Lv2고딕"/>
                <a:ea typeface="넥슨Lv2고딕"/>
              </a:rPr>
              <a:t>차세대 농업농촌통합정보시스템</a:t>
            </a:r>
            <a:r>
              <a:rPr lang="en-US" altLang="ko-KR" sz="700" spc="-1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넥슨Lv2고딕"/>
                <a:ea typeface="넥슨Lv2고딕"/>
              </a:rPr>
              <a:t> - </a:t>
            </a:r>
            <a:r>
              <a:rPr lang="ko-KR" altLang="en-US" sz="700" b="1" spc="-1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넥슨Lv2고딕"/>
                <a:ea typeface="넥슨Lv2고딕"/>
              </a:rPr>
              <a:t>농업</a:t>
            </a:r>
            <a:r>
              <a:rPr lang="en-US" altLang="ko-KR" sz="700" b="1" spc="-1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넥슨Lv2고딕"/>
                <a:ea typeface="넥슨Lv2고딕"/>
              </a:rPr>
              <a:t>e</a:t>
            </a:r>
            <a:r>
              <a:rPr lang="ko-KR" altLang="en-US" sz="700" b="1" spc="-1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넥슨Lv2고딕"/>
                <a:ea typeface="넥슨Lv2고딕"/>
              </a:rPr>
              <a:t>지</a:t>
            </a:r>
            <a:endParaRPr lang="en-US" altLang="ko-KR" sz="700" b="1" spc="-10">
              <a:ln w="3175"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넥슨Lv2고딕"/>
              <a:ea typeface="넥슨Lv2고딕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A447738D-5103-FDF9-8175-12C1426BCC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0323" y="483944"/>
            <a:ext cx="992349" cy="233912"/>
          </a:xfrm>
          <a:prstGeom prst="rect">
            <a:avLst/>
          </a:prstGeom>
        </p:spPr>
      </p:pic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801A3AEB-793C-E0D6-F881-AD6286C924E4}"/>
              </a:ext>
            </a:extLst>
          </p:cNvPr>
          <p:cNvSpPr/>
          <p:nvPr userDrawn="1"/>
        </p:nvSpPr>
        <p:spPr>
          <a:xfrm>
            <a:off x="1" y="1"/>
            <a:ext cx="273843" cy="476249"/>
          </a:xfrm>
          <a:custGeom>
            <a:avLst/>
            <a:gdLst>
              <a:gd name="connsiteX0" fmla="*/ 0 w 381813"/>
              <a:gd name="connsiteY0" fmla="*/ 0 h 450731"/>
              <a:gd name="connsiteX1" fmla="*/ 378418 w 381813"/>
              <a:gd name="connsiteY1" fmla="*/ 0 h 450731"/>
              <a:gd name="connsiteX2" fmla="*/ 381813 w 381813"/>
              <a:gd name="connsiteY2" fmla="*/ 33676 h 450731"/>
              <a:gd name="connsiteX3" fmla="*/ 45654 w 381813"/>
              <a:gd name="connsiteY3" fmla="*/ 446129 h 450731"/>
              <a:gd name="connsiteX4" fmla="*/ 0 w 381813"/>
              <a:gd name="connsiteY4" fmla="*/ 450731 h 45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813" h="450731">
                <a:moveTo>
                  <a:pt x="0" y="0"/>
                </a:moveTo>
                <a:lnTo>
                  <a:pt x="378418" y="0"/>
                </a:lnTo>
                <a:lnTo>
                  <a:pt x="381813" y="33676"/>
                </a:lnTo>
                <a:cubicBezTo>
                  <a:pt x="381813" y="237127"/>
                  <a:pt x="237500" y="406871"/>
                  <a:pt x="45654" y="446129"/>
                </a:cubicBezTo>
                <a:lnTo>
                  <a:pt x="0" y="4507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그래픽 15">
            <a:extLst>
              <a:ext uri="{FF2B5EF4-FFF2-40B4-BE49-F238E27FC236}">
                <a16:creationId xmlns:a16="http://schemas.microsoft.com/office/drawing/2014/main" id="{A3EB5A33-D44E-9B47-1B4B-74FC5950AD1F}"/>
              </a:ext>
            </a:extLst>
          </p:cNvPr>
          <p:cNvSpPr/>
          <p:nvPr userDrawn="1"/>
        </p:nvSpPr>
        <p:spPr>
          <a:xfrm>
            <a:off x="0" y="148044"/>
            <a:ext cx="611842" cy="806526"/>
          </a:xfrm>
          <a:custGeom>
            <a:avLst/>
            <a:gdLst>
              <a:gd name="connsiteX0" fmla="*/ 97917 w 202297"/>
              <a:gd name="connsiteY0" fmla="*/ 37052 h 295261"/>
              <a:gd name="connsiteX1" fmla="*/ 0 w 202297"/>
              <a:gd name="connsiteY1" fmla="*/ 0 h 295261"/>
              <a:gd name="connsiteX2" fmla="*/ 0 w 202297"/>
              <a:gd name="connsiteY2" fmla="*/ 281083 h 295261"/>
              <a:gd name="connsiteX3" fmla="*/ 45911 w 202297"/>
              <a:gd name="connsiteY3" fmla="*/ 292608 h 295261"/>
              <a:gd name="connsiteX4" fmla="*/ 199644 w 202297"/>
              <a:gd name="connsiteY4" fmla="*/ 190881 h 295261"/>
              <a:gd name="connsiteX5" fmla="*/ 97917 w 202297"/>
              <a:gd name="connsiteY5" fmla="*/ 37148 h 29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2297" h="295261">
                <a:moveTo>
                  <a:pt x="97917" y="37052"/>
                </a:moveTo>
                <a:cubicBezTo>
                  <a:pt x="63056" y="29909"/>
                  <a:pt x="30099" y="17336"/>
                  <a:pt x="0" y="0"/>
                </a:cubicBezTo>
                <a:lnTo>
                  <a:pt x="0" y="281083"/>
                </a:lnTo>
                <a:cubicBezTo>
                  <a:pt x="15050" y="285464"/>
                  <a:pt x="30385" y="289370"/>
                  <a:pt x="45911" y="292608"/>
                </a:cubicBezTo>
                <a:cubicBezTo>
                  <a:pt x="116491" y="306991"/>
                  <a:pt x="185356" y="261461"/>
                  <a:pt x="199644" y="190881"/>
                </a:cubicBezTo>
                <a:cubicBezTo>
                  <a:pt x="214027" y="120301"/>
                  <a:pt x="168497" y="51530"/>
                  <a:pt x="97917" y="37148"/>
                </a:cubicBezTo>
                <a:close/>
              </a:path>
            </a:pathLst>
          </a:custGeom>
          <a:gradFill>
            <a:gsLst>
              <a:gs pos="8000">
                <a:srgbClr val="064AB5"/>
              </a:gs>
              <a:gs pos="92000">
                <a:srgbClr val="197AFB"/>
              </a:gs>
            </a:gsLst>
            <a:lin ang="2700000" scaled="1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6" name="그래픽 19">
            <a:extLst>
              <a:ext uri="{FF2B5EF4-FFF2-40B4-BE49-F238E27FC236}">
                <a16:creationId xmlns:a16="http://schemas.microsoft.com/office/drawing/2014/main" id="{3F5DB200-58F4-5730-BE77-8B4C050EBF82}"/>
              </a:ext>
            </a:extLst>
          </p:cNvPr>
          <p:cNvSpPr/>
          <p:nvPr userDrawn="1"/>
        </p:nvSpPr>
        <p:spPr>
          <a:xfrm>
            <a:off x="0" y="0"/>
            <a:ext cx="402432" cy="496197"/>
          </a:xfrm>
          <a:custGeom>
            <a:avLst/>
            <a:gdLst>
              <a:gd name="connsiteX0" fmla="*/ 253460 w 253460"/>
              <a:gd name="connsiteY0" fmla="*/ 0 h 312515"/>
              <a:gd name="connsiteX1" fmla="*/ 0 w 253460"/>
              <a:gd name="connsiteY1" fmla="*/ 312515 h 31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460" h="312515">
                <a:moveTo>
                  <a:pt x="253460" y="0"/>
                </a:moveTo>
                <a:cubicBezTo>
                  <a:pt x="226124" y="141351"/>
                  <a:pt x="129350" y="257842"/>
                  <a:pt x="0" y="312515"/>
                </a:cubicBezTo>
              </a:path>
            </a:pathLst>
          </a:custGeom>
          <a:noFill/>
          <a:ln w="3175" cap="flat">
            <a:solidFill>
              <a:schemeClr val="bg1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C1E059F6-F01F-2D6A-B1D5-0B2154513E10}"/>
              </a:ext>
            </a:extLst>
          </p:cNvPr>
          <p:cNvSpPr/>
          <p:nvPr userDrawn="1"/>
        </p:nvSpPr>
        <p:spPr>
          <a:xfrm>
            <a:off x="515131" y="232305"/>
            <a:ext cx="77037" cy="77037"/>
          </a:xfrm>
          <a:prstGeom prst="ellipse">
            <a:avLst/>
          </a:prstGeom>
          <a:solidFill>
            <a:srgbClr val="F07A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788E96-6C8C-1A6C-1813-89B03924747C}"/>
              </a:ext>
            </a:extLst>
          </p:cNvPr>
          <p:cNvSpPr txBox="1"/>
          <p:nvPr userDrawn="1"/>
        </p:nvSpPr>
        <p:spPr>
          <a:xfrm>
            <a:off x="5943074" y="6466923"/>
            <a:ext cx="305853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fld id="{0A998C80-0FCF-4147-B5E9-CC63C2475D9C}" type="slidenum">
              <a:rPr lang="ko-KR" altLang="en-US" sz="700" spc="-10" smtClean="0">
                <a:ln w="3175"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넥슨Lv2고딕"/>
                <a:ea typeface="넥슨Lv2고딕"/>
              </a:rPr>
              <a:t>‹#›</a:t>
            </a:fld>
            <a:endParaRPr lang="en-US" altLang="ko-KR" sz="700" spc="-10">
              <a:ln w="3175"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넥슨Lv2고딕"/>
              <a:ea typeface="넥슨Lv2고딕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22E9B96-7D6B-3409-4DEC-6BC7FC36F1C3}"/>
              </a:ext>
            </a:extLst>
          </p:cNvPr>
          <p:cNvGrpSpPr/>
          <p:nvPr userDrawn="1"/>
        </p:nvGrpSpPr>
        <p:grpSpPr>
          <a:xfrm>
            <a:off x="11258527" y="6484800"/>
            <a:ext cx="749939" cy="108948"/>
            <a:chOff x="23813" y="6881813"/>
            <a:chExt cx="6753225" cy="981075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57CD3038-9C10-D9BA-E285-EDB4B5082A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1263" y="7043738"/>
              <a:ext cx="1682750" cy="657225"/>
            </a:xfrm>
            <a:custGeom>
              <a:avLst/>
              <a:gdLst>
                <a:gd name="T0" fmla="*/ 304 w 1060"/>
                <a:gd name="T1" fmla="*/ 28 h 414"/>
                <a:gd name="T2" fmla="*/ 230 w 1060"/>
                <a:gd name="T3" fmla="*/ 2 h 414"/>
                <a:gd name="T4" fmla="*/ 168 w 1060"/>
                <a:gd name="T5" fmla="*/ 0 h 414"/>
                <a:gd name="T6" fmla="*/ 94 w 1060"/>
                <a:gd name="T7" fmla="*/ 20 h 414"/>
                <a:gd name="T8" fmla="*/ 40 w 1060"/>
                <a:gd name="T9" fmla="*/ 66 h 414"/>
                <a:gd name="T10" fmla="*/ 8 w 1060"/>
                <a:gd name="T11" fmla="*/ 138 h 414"/>
                <a:gd name="T12" fmla="*/ 0 w 1060"/>
                <a:gd name="T13" fmla="*/ 208 h 414"/>
                <a:gd name="T14" fmla="*/ 10 w 1060"/>
                <a:gd name="T15" fmla="*/ 294 h 414"/>
                <a:gd name="T16" fmla="*/ 44 w 1060"/>
                <a:gd name="T17" fmla="*/ 360 h 414"/>
                <a:gd name="T18" fmla="*/ 104 w 1060"/>
                <a:gd name="T19" fmla="*/ 400 h 414"/>
                <a:gd name="T20" fmla="*/ 190 w 1060"/>
                <a:gd name="T21" fmla="*/ 414 h 414"/>
                <a:gd name="T22" fmla="*/ 298 w 1060"/>
                <a:gd name="T23" fmla="*/ 396 h 414"/>
                <a:gd name="T24" fmla="*/ 308 w 1060"/>
                <a:gd name="T25" fmla="*/ 314 h 414"/>
                <a:gd name="T26" fmla="*/ 196 w 1060"/>
                <a:gd name="T27" fmla="*/ 338 h 414"/>
                <a:gd name="T28" fmla="*/ 154 w 1060"/>
                <a:gd name="T29" fmla="*/ 334 h 414"/>
                <a:gd name="T30" fmla="*/ 118 w 1060"/>
                <a:gd name="T31" fmla="*/ 310 h 414"/>
                <a:gd name="T32" fmla="*/ 94 w 1060"/>
                <a:gd name="T33" fmla="*/ 260 h 414"/>
                <a:gd name="T34" fmla="*/ 92 w 1060"/>
                <a:gd name="T35" fmla="*/ 174 h 414"/>
                <a:gd name="T36" fmla="*/ 118 w 1060"/>
                <a:gd name="T37" fmla="*/ 104 h 414"/>
                <a:gd name="T38" fmla="*/ 150 w 1060"/>
                <a:gd name="T39" fmla="*/ 80 h 414"/>
                <a:gd name="T40" fmla="*/ 208 w 1060"/>
                <a:gd name="T41" fmla="*/ 72 h 414"/>
                <a:gd name="T42" fmla="*/ 256 w 1060"/>
                <a:gd name="T43" fmla="*/ 88 h 414"/>
                <a:gd name="T44" fmla="*/ 644 w 1060"/>
                <a:gd name="T45" fmla="*/ 6 h 414"/>
                <a:gd name="T46" fmla="*/ 362 w 1060"/>
                <a:gd name="T47" fmla="*/ 6 h 414"/>
                <a:gd name="T48" fmla="*/ 458 w 1060"/>
                <a:gd name="T49" fmla="*/ 76 h 414"/>
                <a:gd name="T50" fmla="*/ 644 w 1060"/>
                <a:gd name="T51" fmla="*/ 6 h 414"/>
                <a:gd name="T52" fmla="*/ 1024 w 1060"/>
                <a:gd name="T53" fmla="*/ 18 h 414"/>
                <a:gd name="T54" fmla="*/ 920 w 1060"/>
                <a:gd name="T55" fmla="*/ 0 h 414"/>
                <a:gd name="T56" fmla="*/ 850 w 1060"/>
                <a:gd name="T57" fmla="*/ 8 h 414"/>
                <a:gd name="T58" fmla="*/ 802 w 1060"/>
                <a:gd name="T59" fmla="*/ 32 h 414"/>
                <a:gd name="T60" fmla="*/ 772 w 1060"/>
                <a:gd name="T61" fmla="*/ 68 h 414"/>
                <a:gd name="T62" fmla="*/ 764 w 1060"/>
                <a:gd name="T63" fmla="*/ 116 h 414"/>
                <a:gd name="T64" fmla="*/ 780 w 1060"/>
                <a:gd name="T65" fmla="*/ 172 h 414"/>
                <a:gd name="T66" fmla="*/ 838 w 1060"/>
                <a:gd name="T67" fmla="*/ 222 h 414"/>
                <a:gd name="T68" fmla="*/ 926 w 1060"/>
                <a:gd name="T69" fmla="*/ 252 h 414"/>
                <a:gd name="T70" fmla="*/ 954 w 1060"/>
                <a:gd name="T71" fmla="*/ 266 h 414"/>
                <a:gd name="T72" fmla="*/ 970 w 1060"/>
                <a:gd name="T73" fmla="*/ 290 h 414"/>
                <a:gd name="T74" fmla="*/ 968 w 1060"/>
                <a:gd name="T75" fmla="*/ 318 h 414"/>
                <a:gd name="T76" fmla="*/ 934 w 1060"/>
                <a:gd name="T77" fmla="*/ 340 h 414"/>
                <a:gd name="T78" fmla="*/ 874 w 1060"/>
                <a:gd name="T79" fmla="*/ 340 h 414"/>
                <a:gd name="T80" fmla="*/ 758 w 1060"/>
                <a:gd name="T81" fmla="*/ 378 h 414"/>
                <a:gd name="T82" fmla="*/ 808 w 1060"/>
                <a:gd name="T83" fmla="*/ 400 h 414"/>
                <a:gd name="T84" fmla="*/ 902 w 1060"/>
                <a:gd name="T85" fmla="*/ 414 h 414"/>
                <a:gd name="T86" fmla="*/ 968 w 1060"/>
                <a:gd name="T87" fmla="*/ 406 h 414"/>
                <a:gd name="T88" fmla="*/ 1018 w 1060"/>
                <a:gd name="T89" fmla="*/ 382 h 414"/>
                <a:gd name="T90" fmla="*/ 1048 w 1060"/>
                <a:gd name="T91" fmla="*/ 344 h 414"/>
                <a:gd name="T92" fmla="*/ 1060 w 1060"/>
                <a:gd name="T93" fmla="*/ 296 h 414"/>
                <a:gd name="T94" fmla="*/ 1046 w 1060"/>
                <a:gd name="T95" fmla="*/ 238 h 414"/>
                <a:gd name="T96" fmla="*/ 1000 w 1060"/>
                <a:gd name="T97" fmla="*/ 196 h 414"/>
                <a:gd name="T98" fmla="*/ 928 w 1060"/>
                <a:gd name="T99" fmla="*/ 170 h 414"/>
                <a:gd name="T100" fmla="*/ 870 w 1060"/>
                <a:gd name="T101" fmla="*/ 148 h 414"/>
                <a:gd name="T102" fmla="*/ 850 w 1060"/>
                <a:gd name="T103" fmla="*/ 112 h 414"/>
                <a:gd name="T104" fmla="*/ 858 w 1060"/>
                <a:gd name="T105" fmla="*/ 86 h 414"/>
                <a:gd name="T106" fmla="*/ 902 w 1060"/>
                <a:gd name="T107" fmla="*/ 68 h 414"/>
                <a:gd name="T108" fmla="*/ 978 w 1060"/>
                <a:gd name="T109" fmla="*/ 76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0" h="414">
                  <a:moveTo>
                    <a:pt x="334" y="54"/>
                  </a:moveTo>
                  <a:lnTo>
                    <a:pt x="334" y="54"/>
                  </a:lnTo>
                  <a:lnTo>
                    <a:pt x="320" y="40"/>
                  </a:lnTo>
                  <a:lnTo>
                    <a:pt x="304" y="28"/>
                  </a:lnTo>
                  <a:lnTo>
                    <a:pt x="286" y="20"/>
                  </a:lnTo>
                  <a:lnTo>
                    <a:pt x="268" y="12"/>
                  </a:lnTo>
                  <a:lnTo>
                    <a:pt x="250" y="6"/>
                  </a:lnTo>
                  <a:lnTo>
                    <a:pt x="230" y="2"/>
                  </a:lnTo>
                  <a:lnTo>
                    <a:pt x="21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68" y="0"/>
                  </a:lnTo>
                  <a:lnTo>
                    <a:pt x="148" y="4"/>
                  </a:lnTo>
                  <a:lnTo>
                    <a:pt x="128" y="8"/>
                  </a:lnTo>
                  <a:lnTo>
                    <a:pt x="110" y="14"/>
                  </a:lnTo>
                  <a:lnTo>
                    <a:pt x="94" y="20"/>
                  </a:lnTo>
                  <a:lnTo>
                    <a:pt x="78" y="30"/>
                  </a:lnTo>
                  <a:lnTo>
                    <a:pt x="64" y="40"/>
                  </a:lnTo>
                  <a:lnTo>
                    <a:pt x="50" y="52"/>
                  </a:lnTo>
                  <a:lnTo>
                    <a:pt x="40" y="66"/>
                  </a:lnTo>
                  <a:lnTo>
                    <a:pt x="28" y="82"/>
                  </a:lnTo>
                  <a:lnTo>
                    <a:pt x="20" y="98"/>
                  </a:lnTo>
                  <a:lnTo>
                    <a:pt x="12" y="118"/>
                  </a:lnTo>
                  <a:lnTo>
                    <a:pt x="8" y="138"/>
                  </a:lnTo>
                  <a:lnTo>
                    <a:pt x="4" y="160"/>
                  </a:lnTo>
                  <a:lnTo>
                    <a:pt x="0" y="18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32"/>
                  </a:lnTo>
                  <a:lnTo>
                    <a:pt x="2" y="254"/>
                  </a:lnTo>
                  <a:lnTo>
                    <a:pt x="6" y="274"/>
                  </a:lnTo>
                  <a:lnTo>
                    <a:pt x="10" y="294"/>
                  </a:lnTo>
                  <a:lnTo>
                    <a:pt x="16" y="314"/>
                  </a:lnTo>
                  <a:lnTo>
                    <a:pt x="24" y="330"/>
                  </a:lnTo>
                  <a:lnTo>
                    <a:pt x="34" y="346"/>
                  </a:lnTo>
                  <a:lnTo>
                    <a:pt x="44" y="360"/>
                  </a:lnTo>
                  <a:lnTo>
                    <a:pt x="56" y="372"/>
                  </a:lnTo>
                  <a:lnTo>
                    <a:pt x="70" y="384"/>
                  </a:lnTo>
                  <a:lnTo>
                    <a:pt x="86" y="394"/>
                  </a:lnTo>
                  <a:lnTo>
                    <a:pt x="104" y="400"/>
                  </a:lnTo>
                  <a:lnTo>
                    <a:pt x="122" y="406"/>
                  </a:lnTo>
                  <a:lnTo>
                    <a:pt x="142" y="412"/>
                  </a:lnTo>
                  <a:lnTo>
                    <a:pt x="166" y="414"/>
                  </a:lnTo>
                  <a:lnTo>
                    <a:pt x="190" y="414"/>
                  </a:lnTo>
                  <a:lnTo>
                    <a:pt x="190" y="414"/>
                  </a:lnTo>
                  <a:lnTo>
                    <a:pt x="228" y="412"/>
                  </a:lnTo>
                  <a:lnTo>
                    <a:pt x="264" y="406"/>
                  </a:lnTo>
                  <a:lnTo>
                    <a:pt x="298" y="396"/>
                  </a:lnTo>
                  <a:lnTo>
                    <a:pt x="314" y="390"/>
                  </a:lnTo>
                  <a:lnTo>
                    <a:pt x="328" y="382"/>
                  </a:lnTo>
                  <a:lnTo>
                    <a:pt x="308" y="314"/>
                  </a:lnTo>
                  <a:lnTo>
                    <a:pt x="308" y="314"/>
                  </a:lnTo>
                  <a:lnTo>
                    <a:pt x="284" y="324"/>
                  </a:lnTo>
                  <a:lnTo>
                    <a:pt x="256" y="332"/>
                  </a:lnTo>
                  <a:lnTo>
                    <a:pt x="226" y="338"/>
                  </a:lnTo>
                  <a:lnTo>
                    <a:pt x="196" y="338"/>
                  </a:lnTo>
                  <a:lnTo>
                    <a:pt x="196" y="338"/>
                  </a:lnTo>
                  <a:lnTo>
                    <a:pt x="180" y="338"/>
                  </a:lnTo>
                  <a:lnTo>
                    <a:pt x="166" y="336"/>
                  </a:lnTo>
                  <a:lnTo>
                    <a:pt x="154" y="334"/>
                  </a:lnTo>
                  <a:lnTo>
                    <a:pt x="144" y="330"/>
                  </a:lnTo>
                  <a:lnTo>
                    <a:pt x="134" y="324"/>
                  </a:lnTo>
                  <a:lnTo>
                    <a:pt x="124" y="318"/>
                  </a:lnTo>
                  <a:lnTo>
                    <a:pt x="118" y="310"/>
                  </a:lnTo>
                  <a:lnTo>
                    <a:pt x="110" y="302"/>
                  </a:lnTo>
                  <a:lnTo>
                    <a:pt x="106" y="292"/>
                  </a:lnTo>
                  <a:lnTo>
                    <a:pt x="100" y="282"/>
                  </a:lnTo>
                  <a:lnTo>
                    <a:pt x="94" y="260"/>
                  </a:lnTo>
                  <a:lnTo>
                    <a:pt x="90" y="234"/>
                  </a:lnTo>
                  <a:lnTo>
                    <a:pt x="90" y="206"/>
                  </a:lnTo>
                  <a:lnTo>
                    <a:pt x="90" y="206"/>
                  </a:lnTo>
                  <a:lnTo>
                    <a:pt x="92" y="174"/>
                  </a:lnTo>
                  <a:lnTo>
                    <a:pt x="96" y="146"/>
                  </a:lnTo>
                  <a:lnTo>
                    <a:pt x="106" y="124"/>
                  </a:lnTo>
                  <a:lnTo>
                    <a:pt x="112" y="114"/>
                  </a:lnTo>
                  <a:lnTo>
                    <a:pt x="118" y="104"/>
                  </a:lnTo>
                  <a:lnTo>
                    <a:pt x="124" y="96"/>
                  </a:lnTo>
                  <a:lnTo>
                    <a:pt x="132" y="90"/>
                  </a:lnTo>
                  <a:lnTo>
                    <a:pt x="142" y="84"/>
                  </a:lnTo>
                  <a:lnTo>
                    <a:pt x="150" y="80"/>
                  </a:lnTo>
                  <a:lnTo>
                    <a:pt x="172" y="72"/>
                  </a:lnTo>
                  <a:lnTo>
                    <a:pt x="194" y="70"/>
                  </a:lnTo>
                  <a:lnTo>
                    <a:pt x="194" y="70"/>
                  </a:lnTo>
                  <a:lnTo>
                    <a:pt x="208" y="72"/>
                  </a:lnTo>
                  <a:lnTo>
                    <a:pt x="222" y="74"/>
                  </a:lnTo>
                  <a:lnTo>
                    <a:pt x="234" y="78"/>
                  </a:lnTo>
                  <a:lnTo>
                    <a:pt x="246" y="82"/>
                  </a:lnTo>
                  <a:lnTo>
                    <a:pt x="256" y="88"/>
                  </a:lnTo>
                  <a:lnTo>
                    <a:pt x="266" y="94"/>
                  </a:lnTo>
                  <a:lnTo>
                    <a:pt x="284" y="110"/>
                  </a:lnTo>
                  <a:lnTo>
                    <a:pt x="334" y="54"/>
                  </a:lnTo>
                  <a:close/>
                  <a:moveTo>
                    <a:pt x="644" y="6"/>
                  </a:moveTo>
                  <a:lnTo>
                    <a:pt x="644" y="334"/>
                  </a:lnTo>
                  <a:lnTo>
                    <a:pt x="634" y="334"/>
                  </a:lnTo>
                  <a:lnTo>
                    <a:pt x="518" y="6"/>
                  </a:lnTo>
                  <a:lnTo>
                    <a:pt x="362" y="6"/>
                  </a:lnTo>
                  <a:lnTo>
                    <a:pt x="362" y="408"/>
                  </a:lnTo>
                  <a:lnTo>
                    <a:pt x="446" y="408"/>
                  </a:lnTo>
                  <a:lnTo>
                    <a:pt x="446" y="76"/>
                  </a:lnTo>
                  <a:lnTo>
                    <a:pt x="458" y="76"/>
                  </a:lnTo>
                  <a:lnTo>
                    <a:pt x="572" y="408"/>
                  </a:lnTo>
                  <a:lnTo>
                    <a:pt x="728" y="408"/>
                  </a:lnTo>
                  <a:lnTo>
                    <a:pt x="728" y="6"/>
                  </a:lnTo>
                  <a:lnTo>
                    <a:pt x="644" y="6"/>
                  </a:lnTo>
                  <a:close/>
                  <a:moveTo>
                    <a:pt x="1056" y="32"/>
                  </a:moveTo>
                  <a:lnTo>
                    <a:pt x="1056" y="32"/>
                  </a:lnTo>
                  <a:lnTo>
                    <a:pt x="1040" y="24"/>
                  </a:lnTo>
                  <a:lnTo>
                    <a:pt x="1024" y="18"/>
                  </a:lnTo>
                  <a:lnTo>
                    <a:pt x="1006" y="12"/>
                  </a:lnTo>
                  <a:lnTo>
                    <a:pt x="988" y="8"/>
                  </a:lnTo>
                  <a:lnTo>
                    <a:pt x="952" y="2"/>
                  </a:lnTo>
                  <a:lnTo>
                    <a:pt x="920" y="0"/>
                  </a:lnTo>
                  <a:lnTo>
                    <a:pt x="920" y="0"/>
                  </a:lnTo>
                  <a:lnTo>
                    <a:pt x="882" y="2"/>
                  </a:lnTo>
                  <a:lnTo>
                    <a:pt x="866" y="4"/>
                  </a:lnTo>
                  <a:lnTo>
                    <a:pt x="850" y="8"/>
                  </a:lnTo>
                  <a:lnTo>
                    <a:pt x="836" y="14"/>
                  </a:lnTo>
                  <a:lnTo>
                    <a:pt x="824" y="18"/>
                  </a:lnTo>
                  <a:lnTo>
                    <a:pt x="812" y="24"/>
                  </a:lnTo>
                  <a:lnTo>
                    <a:pt x="802" y="32"/>
                  </a:lnTo>
                  <a:lnTo>
                    <a:pt x="792" y="40"/>
                  </a:lnTo>
                  <a:lnTo>
                    <a:pt x="784" y="50"/>
                  </a:lnTo>
                  <a:lnTo>
                    <a:pt x="778" y="58"/>
                  </a:lnTo>
                  <a:lnTo>
                    <a:pt x="772" y="68"/>
                  </a:lnTo>
                  <a:lnTo>
                    <a:pt x="768" y="80"/>
                  </a:lnTo>
                  <a:lnTo>
                    <a:pt x="766" y="92"/>
                  </a:lnTo>
                  <a:lnTo>
                    <a:pt x="764" y="104"/>
                  </a:lnTo>
                  <a:lnTo>
                    <a:pt x="764" y="116"/>
                  </a:lnTo>
                  <a:lnTo>
                    <a:pt x="764" y="116"/>
                  </a:lnTo>
                  <a:lnTo>
                    <a:pt x="766" y="136"/>
                  </a:lnTo>
                  <a:lnTo>
                    <a:pt x="772" y="156"/>
                  </a:lnTo>
                  <a:lnTo>
                    <a:pt x="780" y="172"/>
                  </a:lnTo>
                  <a:lnTo>
                    <a:pt x="792" y="188"/>
                  </a:lnTo>
                  <a:lnTo>
                    <a:pt x="806" y="200"/>
                  </a:lnTo>
                  <a:lnTo>
                    <a:pt x="822" y="212"/>
                  </a:lnTo>
                  <a:lnTo>
                    <a:pt x="838" y="222"/>
                  </a:lnTo>
                  <a:lnTo>
                    <a:pt x="856" y="228"/>
                  </a:lnTo>
                  <a:lnTo>
                    <a:pt x="856" y="228"/>
                  </a:lnTo>
                  <a:lnTo>
                    <a:pt x="892" y="242"/>
                  </a:lnTo>
                  <a:lnTo>
                    <a:pt x="926" y="252"/>
                  </a:lnTo>
                  <a:lnTo>
                    <a:pt x="926" y="252"/>
                  </a:lnTo>
                  <a:lnTo>
                    <a:pt x="938" y="256"/>
                  </a:lnTo>
                  <a:lnTo>
                    <a:pt x="948" y="260"/>
                  </a:lnTo>
                  <a:lnTo>
                    <a:pt x="954" y="266"/>
                  </a:lnTo>
                  <a:lnTo>
                    <a:pt x="962" y="270"/>
                  </a:lnTo>
                  <a:lnTo>
                    <a:pt x="966" y="276"/>
                  </a:lnTo>
                  <a:lnTo>
                    <a:pt x="968" y="284"/>
                  </a:lnTo>
                  <a:lnTo>
                    <a:pt x="970" y="290"/>
                  </a:lnTo>
                  <a:lnTo>
                    <a:pt x="972" y="298"/>
                  </a:lnTo>
                  <a:lnTo>
                    <a:pt x="972" y="298"/>
                  </a:lnTo>
                  <a:lnTo>
                    <a:pt x="970" y="308"/>
                  </a:lnTo>
                  <a:lnTo>
                    <a:pt x="968" y="318"/>
                  </a:lnTo>
                  <a:lnTo>
                    <a:pt x="962" y="326"/>
                  </a:lnTo>
                  <a:lnTo>
                    <a:pt x="956" y="332"/>
                  </a:lnTo>
                  <a:lnTo>
                    <a:pt x="946" y="336"/>
                  </a:lnTo>
                  <a:lnTo>
                    <a:pt x="934" y="340"/>
                  </a:lnTo>
                  <a:lnTo>
                    <a:pt x="918" y="342"/>
                  </a:lnTo>
                  <a:lnTo>
                    <a:pt x="900" y="344"/>
                  </a:lnTo>
                  <a:lnTo>
                    <a:pt x="900" y="344"/>
                  </a:lnTo>
                  <a:lnTo>
                    <a:pt x="874" y="340"/>
                  </a:lnTo>
                  <a:lnTo>
                    <a:pt x="844" y="334"/>
                  </a:lnTo>
                  <a:lnTo>
                    <a:pt x="814" y="324"/>
                  </a:lnTo>
                  <a:lnTo>
                    <a:pt x="788" y="310"/>
                  </a:lnTo>
                  <a:lnTo>
                    <a:pt x="758" y="378"/>
                  </a:lnTo>
                  <a:lnTo>
                    <a:pt x="758" y="378"/>
                  </a:lnTo>
                  <a:lnTo>
                    <a:pt x="774" y="386"/>
                  </a:lnTo>
                  <a:lnTo>
                    <a:pt x="790" y="394"/>
                  </a:lnTo>
                  <a:lnTo>
                    <a:pt x="808" y="400"/>
                  </a:lnTo>
                  <a:lnTo>
                    <a:pt x="828" y="406"/>
                  </a:lnTo>
                  <a:lnTo>
                    <a:pt x="866" y="412"/>
                  </a:lnTo>
                  <a:lnTo>
                    <a:pt x="902" y="414"/>
                  </a:lnTo>
                  <a:lnTo>
                    <a:pt x="902" y="414"/>
                  </a:lnTo>
                  <a:lnTo>
                    <a:pt x="920" y="414"/>
                  </a:lnTo>
                  <a:lnTo>
                    <a:pt x="936" y="412"/>
                  </a:lnTo>
                  <a:lnTo>
                    <a:pt x="954" y="410"/>
                  </a:lnTo>
                  <a:lnTo>
                    <a:pt x="968" y="406"/>
                  </a:lnTo>
                  <a:lnTo>
                    <a:pt x="982" y="402"/>
                  </a:lnTo>
                  <a:lnTo>
                    <a:pt x="996" y="396"/>
                  </a:lnTo>
                  <a:lnTo>
                    <a:pt x="1008" y="388"/>
                  </a:lnTo>
                  <a:lnTo>
                    <a:pt x="1018" y="382"/>
                  </a:lnTo>
                  <a:lnTo>
                    <a:pt x="1028" y="372"/>
                  </a:lnTo>
                  <a:lnTo>
                    <a:pt x="1036" y="364"/>
                  </a:lnTo>
                  <a:lnTo>
                    <a:pt x="1044" y="354"/>
                  </a:lnTo>
                  <a:lnTo>
                    <a:pt x="1048" y="344"/>
                  </a:lnTo>
                  <a:lnTo>
                    <a:pt x="1054" y="332"/>
                  </a:lnTo>
                  <a:lnTo>
                    <a:pt x="1056" y="320"/>
                  </a:lnTo>
                  <a:lnTo>
                    <a:pt x="1058" y="308"/>
                  </a:lnTo>
                  <a:lnTo>
                    <a:pt x="1060" y="296"/>
                  </a:lnTo>
                  <a:lnTo>
                    <a:pt x="1060" y="296"/>
                  </a:lnTo>
                  <a:lnTo>
                    <a:pt x="1058" y="272"/>
                  </a:lnTo>
                  <a:lnTo>
                    <a:pt x="1054" y="254"/>
                  </a:lnTo>
                  <a:lnTo>
                    <a:pt x="1046" y="238"/>
                  </a:lnTo>
                  <a:lnTo>
                    <a:pt x="1038" y="224"/>
                  </a:lnTo>
                  <a:lnTo>
                    <a:pt x="1026" y="214"/>
                  </a:lnTo>
                  <a:lnTo>
                    <a:pt x="1014" y="204"/>
                  </a:lnTo>
                  <a:lnTo>
                    <a:pt x="1000" y="196"/>
                  </a:lnTo>
                  <a:lnTo>
                    <a:pt x="986" y="190"/>
                  </a:lnTo>
                  <a:lnTo>
                    <a:pt x="986" y="190"/>
                  </a:lnTo>
                  <a:lnTo>
                    <a:pt x="956" y="180"/>
                  </a:lnTo>
                  <a:lnTo>
                    <a:pt x="928" y="170"/>
                  </a:lnTo>
                  <a:lnTo>
                    <a:pt x="928" y="170"/>
                  </a:lnTo>
                  <a:lnTo>
                    <a:pt x="894" y="160"/>
                  </a:lnTo>
                  <a:lnTo>
                    <a:pt x="882" y="154"/>
                  </a:lnTo>
                  <a:lnTo>
                    <a:pt x="870" y="148"/>
                  </a:lnTo>
                  <a:lnTo>
                    <a:pt x="862" y="140"/>
                  </a:lnTo>
                  <a:lnTo>
                    <a:pt x="856" y="132"/>
                  </a:lnTo>
                  <a:lnTo>
                    <a:pt x="852" y="122"/>
                  </a:lnTo>
                  <a:lnTo>
                    <a:pt x="850" y="112"/>
                  </a:lnTo>
                  <a:lnTo>
                    <a:pt x="850" y="112"/>
                  </a:lnTo>
                  <a:lnTo>
                    <a:pt x="852" y="102"/>
                  </a:lnTo>
                  <a:lnTo>
                    <a:pt x="854" y="94"/>
                  </a:lnTo>
                  <a:lnTo>
                    <a:pt x="858" y="86"/>
                  </a:lnTo>
                  <a:lnTo>
                    <a:pt x="866" y="80"/>
                  </a:lnTo>
                  <a:lnTo>
                    <a:pt x="874" y="76"/>
                  </a:lnTo>
                  <a:lnTo>
                    <a:pt x="888" y="72"/>
                  </a:lnTo>
                  <a:lnTo>
                    <a:pt x="902" y="68"/>
                  </a:lnTo>
                  <a:lnTo>
                    <a:pt x="922" y="68"/>
                  </a:lnTo>
                  <a:lnTo>
                    <a:pt x="922" y="68"/>
                  </a:lnTo>
                  <a:lnTo>
                    <a:pt x="950" y="70"/>
                  </a:lnTo>
                  <a:lnTo>
                    <a:pt x="978" y="76"/>
                  </a:lnTo>
                  <a:lnTo>
                    <a:pt x="1004" y="86"/>
                  </a:lnTo>
                  <a:lnTo>
                    <a:pt x="1026" y="96"/>
                  </a:lnTo>
                  <a:lnTo>
                    <a:pt x="1056" y="3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C364DAA8-FB67-400B-7089-09504CDE9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3" y="6881813"/>
              <a:ext cx="981075" cy="981075"/>
            </a:xfrm>
            <a:custGeom>
              <a:avLst/>
              <a:gdLst>
                <a:gd name="T0" fmla="*/ 308 w 618"/>
                <a:gd name="T1" fmla="*/ 618 h 618"/>
                <a:gd name="T2" fmla="*/ 372 w 618"/>
                <a:gd name="T3" fmla="*/ 612 h 618"/>
                <a:gd name="T4" fmla="*/ 430 w 618"/>
                <a:gd name="T5" fmla="*/ 594 h 618"/>
                <a:gd name="T6" fmla="*/ 482 w 618"/>
                <a:gd name="T7" fmla="*/ 566 h 618"/>
                <a:gd name="T8" fmla="*/ 528 w 618"/>
                <a:gd name="T9" fmla="*/ 528 h 618"/>
                <a:gd name="T10" fmla="*/ 564 w 618"/>
                <a:gd name="T11" fmla="*/ 482 h 618"/>
                <a:gd name="T12" fmla="*/ 594 w 618"/>
                <a:gd name="T13" fmla="*/ 430 h 618"/>
                <a:gd name="T14" fmla="*/ 612 w 618"/>
                <a:gd name="T15" fmla="*/ 372 h 618"/>
                <a:gd name="T16" fmla="*/ 618 w 618"/>
                <a:gd name="T17" fmla="*/ 310 h 618"/>
                <a:gd name="T18" fmla="*/ 616 w 618"/>
                <a:gd name="T19" fmla="*/ 278 h 618"/>
                <a:gd name="T20" fmla="*/ 604 w 618"/>
                <a:gd name="T21" fmla="*/ 218 h 618"/>
                <a:gd name="T22" fmla="*/ 580 w 618"/>
                <a:gd name="T23" fmla="*/ 162 h 618"/>
                <a:gd name="T24" fmla="*/ 548 w 618"/>
                <a:gd name="T25" fmla="*/ 112 h 618"/>
                <a:gd name="T26" fmla="*/ 506 w 618"/>
                <a:gd name="T27" fmla="*/ 70 h 618"/>
                <a:gd name="T28" fmla="*/ 456 w 618"/>
                <a:gd name="T29" fmla="*/ 38 h 618"/>
                <a:gd name="T30" fmla="*/ 400 w 618"/>
                <a:gd name="T31" fmla="*/ 14 h 618"/>
                <a:gd name="T32" fmla="*/ 340 w 618"/>
                <a:gd name="T33" fmla="*/ 2 h 618"/>
                <a:gd name="T34" fmla="*/ 308 w 618"/>
                <a:gd name="T35" fmla="*/ 0 h 618"/>
                <a:gd name="T36" fmla="*/ 246 w 618"/>
                <a:gd name="T37" fmla="*/ 6 h 618"/>
                <a:gd name="T38" fmla="*/ 188 w 618"/>
                <a:gd name="T39" fmla="*/ 24 h 618"/>
                <a:gd name="T40" fmla="*/ 136 w 618"/>
                <a:gd name="T41" fmla="*/ 52 h 618"/>
                <a:gd name="T42" fmla="*/ 90 w 618"/>
                <a:gd name="T43" fmla="*/ 90 h 618"/>
                <a:gd name="T44" fmla="*/ 52 w 618"/>
                <a:gd name="T45" fmla="*/ 136 h 618"/>
                <a:gd name="T46" fmla="*/ 24 w 618"/>
                <a:gd name="T47" fmla="*/ 188 h 618"/>
                <a:gd name="T48" fmla="*/ 6 w 618"/>
                <a:gd name="T49" fmla="*/ 246 h 618"/>
                <a:gd name="T50" fmla="*/ 0 w 618"/>
                <a:gd name="T51" fmla="*/ 310 h 618"/>
                <a:gd name="T52" fmla="*/ 2 w 618"/>
                <a:gd name="T53" fmla="*/ 340 h 618"/>
                <a:gd name="T54" fmla="*/ 14 w 618"/>
                <a:gd name="T55" fmla="*/ 400 h 618"/>
                <a:gd name="T56" fmla="*/ 38 w 618"/>
                <a:gd name="T57" fmla="*/ 456 h 618"/>
                <a:gd name="T58" fmla="*/ 70 w 618"/>
                <a:gd name="T59" fmla="*/ 506 h 618"/>
                <a:gd name="T60" fmla="*/ 112 w 618"/>
                <a:gd name="T61" fmla="*/ 548 h 618"/>
                <a:gd name="T62" fmla="*/ 162 w 618"/>
                <a:gd name="T63" fmla="*/ 580 h 618"/>
                <a:gd name="T64" fmla="*/ 216 w 618"/>
                <a:gd name="T65" fmla="*/ 604 h 618"/>
                <a:gd name="T66" fmla="*/ 278 w 618"/>
                <a:gd name="T67" fmla="*/ 616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8" h="618">
                  <a:moveTo>
                    <a:pt x="308" y="618"/>
                  </a:moveTo>
                  <a:lnTo>
                    <a:pt x="308" y="618"/>
                  </a:lnTo>
                  <a:lnTo>
                    <a:pt x="340" y="616"/>
                  </a:lnTo>
                  <a:lnTo>
                    <a:pt x="372" y="612"/>
                  </a:lnTo>
                  <a:lnTo>
                    <a:pt x="400" y="604"/>
                  </a:lnTo>
                  <a:lnTo>
                    <a:pt x="430" y="594"/>
                  </a:lnTo>
                  <a:lnTo>
                    <a:pt x="456" y="580"/>
                  </a:lnTo>
                  <a:lnTo>
                    <a:pt x="482" y="566"/>
                  </a:lnTo>
                  <a:lnTo>
                    <a:pt x="506" y="548"/>
                  </a:lnTo>
                  <a:lnTo>
                    <a:pt x="528" y="528"/>
                  </a:lnTo>
                  <a:lnTo>
                    <a:pt x="548" y="506"/>
                  </a:lnTo>
                  <a:lnTo>
                    <a:pt x="564" y="482"/>
                  </a:lnTo>
                  <a:lnTo>
                    <a:pt x="580" y="456"/>
                  </a:lnTo>
                  <a:lnTo>
                    <a:pt x="594" y="430"/>
                  </a:lnTo>
                  <a:lnTo>
                    <a:pt x="604" y="400"/>
                  </a:lnTo>
                  <a:lnTo>
                    <a:pt x="612" y="372"/>
                  </a:lnTo>
                  <a:lnTo>
                    <a:pt x="616" y="340"/>
                  </a:lnTo>
                  <a:lnTo>
                    <a:pt x="618" y="310"/>
                  </a:lnTo>
                  <a:lnTo>
                    <a:pt x="618" y="310"/>
                  </a:lnTo>
                  <a:lnTo>
                    <a:pt x="616" y="278"/>
                  </a:lnTo>
                  <a:lnTo>
                    <a:pt x="612" y="246"/>
                  </a:lnTo>
                  <a:lnTo>
                    <a:pt x="604" y="218"/>
                  </a:lnTo>
                  <a:lnTo>
                    <a:pt x="594" y="188"/>
                  </a:lnTo>
                  <a:lnTo>
                    <a:pt x="580" y="162"/>
                  </a:lnTo>
                  <a:lnTo>
                    <a:pt x="564" y="136"/>
                  </a:lnTo>
                  <a:lnTo>
                    <a:pt x="548" y="112"/>
                  </a:lnTo>
                  <a:lnTo>
                    <a:pt x="528" y="90"/>
                  </a:lnTo>
                  <a:lnTo>
                    <a:pt x="506" y="70"/>
                  </a:lnTo>
                  <a:lnTo>
                    <a:pt x="482" y="52"/>
                  </a:lnTo>
                  <a:lnTo>
                    <a:pt x="456" y="38"/>
                  </a:lnTo>
                  <a:lnTo>
                    <a:pt x="430" y="24"/>
                  </a:lnTo>
                  <a:lnTo>
                    <a:pt x="400" y="14"/>
                  </a:lnTo>
                  <a:lnTo>
                    <a:pt x="372" y="6"/>
                  </a:lnTo>
                  <a:lnTo>
                    <a:pt x="340" y="2"/>
                  </a:lnTo>
                  <a:lnTo>
                    <a:pt x="308" y="0"/>
                  </a:lnTo>
                  <a:lnTo>
                    <a:pt x="308" y="0"/>
                  </a:lnTo>
                  <a:lnTo>
                    <a:pt x="278" y="2"/>
                  </a:lnTo>
                  <a:lnTo>
                    <a:pt x="246" y="6"/>
                  </a:lnTo>
                  <a:lnTo>
                    <a:pt x="216" y="14"/>
                  </a:lnTo>
                  <a:lnTo>
                    <a:pt x="188" y="24"/>
                  </a:lnTo>
                  <a:lnTo>
                    <a:pt x="162" y="38"/>
                  </a:lnTo>
                  <a:lnTo>
                    <a:pt x="136" y="52"/>
                  </a:lnTo>
                  <a:lnTo>
                    <a:pt x="112" y="70"/>
                  </a:lnTo>
                  <a:lnTo>
                    <a:pt x="90" y="90"/>
                  </a:lnTo>
                  <a:lnTo>
                    <a:pt x="70" y="112"/>
                  </a:lnTo>
                  <a:lnTo>
                    <a:pt x="52" y="136"/>
                  </a:lnTo>
                  <a:lnTo>
                    <a:pt x="38" y="162"/>
                  </a:lnTo>
                  <a:lnTo>
                    <a:pt x="24" y="188"/>
                  </a:lnTo>
                  <a:lnTo>
                    <a:pt x="14" y="218"/>
                  </a:lnTo>
                  <a:lnTo>
                    <a:pt x="6" y="246"/>
                  </a:lnTo>
                  <a:lnTo>
                    <a:pt x="2" y="278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2" y="340"/>
                  </a:lnTo>
                  <a:lnTo>
                    <a:pt x="6" y="372"/>
                  </a:lnTo>
                  <a:lnTo>
                    <a:pt x="14" y="400"/>
                  </a:lnTo>
                  <a:lnTo>
                    <a:pt x="24" y="430"/>
                  </a:lnTo>
                  <a:lnTo>
                    <a:pt x="38" y="456"/>
                  </a:lnTo>
                  <a:lnTo>
                    <a:pt x="52" y="482"/>
                  </a:lnTo>
                  <a:lnTo>
                    <a:pt x="70" y="506"/>
                  </a:lnTo>
                  <a:lnTo>
                    <a:pt x="90" y="528"/>
                  </a:lnTo>
                  <a:lnTo>
                    <a:pt x="112" y="548"/>
                  </a:lnTo>
                  <a:lnTo>
                    <a:pt x="136" y="566"/>
                  </a:lnTo>
                  <a:lnTo>
                    <a:pt x="162" y="580"/>
                  </a:lnTo>
                  <a:lnTo>
                    <a:pt x="188" y="594"/>
                  </a:lnTo>
                  <a:lnTo>
                    <a:pt x="216" y="604"/>
                  </a:lnTo>
                  <a:lnTo>
                    <a:pt x="246" y="612"/>
                  </a:lnTo>
                  <a:lnTo>
                    <a:pt x="278" y="616"/>
                  </a:lnTo>
                  <a:lnTo>
                    <a:pt x="308" y="618"/>
                  </a:lnTo>
                  <a:close/>
                </a:path>
              </a:pathLst>
            </a:custGeom>
            <a:solidFill>
              <a:srgbClr val="C00C3F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1A05C5D6-65CA-C992-F92D-8CB03DC18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3" y="6881813"/>
              <a:ext cx="981075" cy="981075"/>
            </a:xfrm>
            <a:custGeom>
              <a:avLst/>
              <a:gdLst>
                <a:gd name="T0" fmla="*/ 308 w 618"/>
                <a:gd name="T1" fmla="*/ 618 h 618"/>
                <a:gd name="T2" fmla="*/ 372 w 618"/>
                <a:gd name="T3" fmla="*/ 612 h 618"/>
                <a:gd name="T4" fmla="*/ 430 w 618"/>
                <a:gd name="T5" fmla="*/ 594 h 618"/>
                <a:gd name="T6" fmla="*/ 482 w 618"/>
                <a:gd name="T7" fmla="*/ 566 h 618"/>
                <a:gd name="T8" fmla="*/ 528 w 618"/>
                <a:gd name="T9" fmla="*/ 528 h 618"/>
                <a:gd name="T10" fmla="*/ 564 w 618"/>
                <a:gd name="T11" fmla="*/ 482 h 618"/>
                <a:gd name="T12" fmla="*/ 594 w 618"/>
                <a:gd name="T13" fmla="*/ 430 h 618"/>
                <a:gd name="T14" fmla="*/ 612 w 618"/>
                <a:gd name="T15" fmla="*/ 372 h 618"/>
                <a:gd name="T16" fmla="*/ 618 w 618"/>
                <a:gd name="T17" fmla="*/ 310 h 618"/>
                <a:gd name="T18" fmla="*/ 616 w 618"/>
                <a:gd name="T19" fmla="*/ 278 h 618"/>
                <a:gd name="T20" fmla="*/ 604 w 618"/>
                <a:gd name="T21" fmla="*/ 218 h 618"/>
                <a:gd name="T22" fmla="*/ 580 w 618"/>
                <a:gd name="T23" fmla="*/ 162 h 618"/>
                <a:gd name="T24" fmla="*/ 548 w 618"/>
                <a:gd name="T25" fmla="*/ 112 h 618"/>
                <a:gd name="T26" fmla="*/ 506 w 618"/>
                <a:gd name="T27" fmla="*/ 70 h 618"/>
                <a:gd name="T28" fmla="*/ 456 w 618"/>
                <a:gd name="T29" fmla="*/ 38 h 618"/>
                <a:gd name="T30" fmla="*/ 400 w 618"/>
                <a:gd name="T31" fmla="*/ 14 h 618"/>
                <a:gd name="T32" fmla="*/ 340 w 618"/>
                <a:gd name="T33" fmla="*/ 2 h 618"/>
                <a:gd name="T34" fmla="*/ 308 w 618"/>
                <a:gd name="T35" fmla="*/ 0 h 618"/>
                <a:gd name="T36" fmla="*/ 246 w 618"/>
                <a:gd name="T37" fmla="*/ 6 h 618"/>
                <a:gd name="T38" fmla="*/ 188 w 618"/>
                <a:gd name="T39" fmla="*/ 24 h 618"/>
                <a:gd name="T40" fmla="*/ 136 w 618"/>
                <a:gd name="T41" fmla="*/ 52 h 618"/>
                <a:gd name="T42" fmla="*/ 90 w 618"/>
                <a:gd name="T43" fmla="*/ 90 h 618"/>
                <a:gd name="T44" fmla="*/ 52 w 618"/>
                <a:gd name="T45" fmla="*/ 136 h 618"/>
                <a:gd name="T46" fmla="*/ 24 w 618"/>
                <a:gd name="T47" fmla="*/ 188 h 618"/>
                <a:gd name="T48" fmla="*/ 6 w 618"/>
                <a:gd name="T49" fmla="*/ 246 h 618"/>
                <a:gd name="T50" fmla="*/ 0 w 618"/>
                <a:gd name="T51" fmla="*/ 310 h 618"/>
                <a:gd name="T52" fmla="*/ 2 w 618"/>
                <a:gd name="T53" fmla="*/ 340 h 618"/>
                <a:gd name="T54" fmla="*/ 14 w 618"/>
                <a:gd name="T55" fmla="*/ 400 h 618"/>
                <a:gd name="T56" fmla="*/ 38 w 618"/>
                <a:gd name="T57" fmla="*/ 456 h 618"/>
                <a:gd name="T58" fmla="*/ 70 w 618"/>
                <a:gd name="T59" fmla="*/ 506 h 618"/>
                <a:gd name="T60" fmla="*/ 112 w 618"/>
                <a:gd name="T61" fmla="*/ 548 h 618"/>
                <a:gd name="T62" fmla="*/ 162 w 618"/>
                <a:gd name="T63" fmla="*/ 580 h 618"/>
                <a:gd name="T64" fmla="*/ 216 w 618"/>
                <a:gd name="T65" fmla="*/ 604 h 618"/>
                <a:gd name="T66" fmla="*/ 278 w 618"/>
                <a:gd name="T67" fmla="*/ 616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8" h="618">
                  <a:moveTo>
                    <a:pt x="308" y="618"/>
                  </a:moveTo>
                  <a:lnTo>
                    <a:pt x="308" y="618"/>
                  </a:lnTo>
                  <a:lnTo>
                    <a:pt x="340" y="616"/>
                  </a:lnTo>
                  <a:lnTo>
                    <a:pt x="372" y="612"/>
                  </a:lnTo>
                  <a:lnTo>
                    <a:pt x="400" y="604"/>
                  </a:lnTo>
                  <a:lnTo>
                    <a:pt x="430" y="594"/>
                  </a:lnTo>
                  <a:lnTo>
                    <a:pt x="456" y="580"/>
                  </a:lnTo>
                  <a:lnTo>
                    <a:pt x="482" y="566"/>
                  </a:lnTo>
                  <a:lnTo>
                    <a:pt x="506" y="548"/>
                  </a:lnTo>
                  <a:lnTo>
                    <a:pt x="528" y="528"/>
                  </a:lnTo>
                  <a:lnTo>
                    <a:pt x="548" y="506"/>
                  </a:lnTo>
                  <a:lnTo>
                    <a:pt x="564" y="482"/>
                  </a:lnTo>
                  <a:lnTo>
                    <a:pt x="580" y="456"/>
                  </a:lnTo>
                  <a:lnTo>
                    <a:pt x="594" y="430"/>
                  </a:lnTo>
                  <a:lnTo>
                    <a:pt x="604" y="400"/>
                  </a:lnTo>
                  <a:lnTo>
                    <a:pt x="612" y="372"/>
                  </a:lnTo>
                  <a:lnTo>
                    <a:pt x="616" y="340"/>
                  </a:lnTo>
                  <a:lnTo>
                    <a:pt x="618" y="310"/>
                  </a:lnTo>
                  <a:lnTo>
                    <a:pt x="618" y="310"/>
                  </a:lnTo>
                  <a:lnTo>
                    <a:pt x="616" y="278"/>
                  </a:lnTo>
                  <a:lnTo>
                    <a:pt x="612" y="246"/>
                  </a:lnTo>
                  <a:lnTo>
                    <a:pt x="604" y="218"/>
                  </a:lnTo>
                  <a:lnTo>
                    <a:pt x="594" y="188"/>
                  </a:lnTo>
                  <a:lnTo>
                    <a:pt x="580" y="162"/>
                  </a:lnTo>
                  <a:lnTo>
                    <a:pt x="564" y="136"/>
                  </a:lnTo>
                  <a:lnTo>
                    <a:pt x="548" y="112"/>
                  </a:lnTo>
                  <a:lnTo>
                    <a:pt x="528" y="90"/>
                  </a:lnTo>
                  <a:lnTo>
                    <a:pt x="506" y="70"/>
                  </a:lnTo>
                  <a:lnTo>
                    <a:pt x="482" y="52"/>
                  </a:lnTo>
                  <a:lnTo>
                    <a:pt x="456" y="38"/>
                  </a:lnTo>
                  <a:lnTo>
                    <a:pt x="430" y="24"/>
                  </a:lnTo>
                  <a:lnTo>
                    <a:pt x="400" y="14"/>
                  </a:lnTo>
                  <a:lnTo>
                    <a:pt x="372" y="6"/>
                  </a:lnTo>
                  <a:lnTo>
                    <a:pt x="340" y="2"/>
                  </a:lnTo>
                  <a:lnTo>
                    <a:pt x="308" y="0"/>
                  </a:lnTo>
                  <a:lnTo>
                    <a:pt x="308" y="0"/>
                  </a:lnTo>
                  <a:lnTo>
                    <a:pt x="278" y="2"/>
                  </a:lnTo>
                  <a:lnTo>
                    <a:pt x="246" y="6"/>
                  </a:lnTo>
                  <a:lnTo>
                    <a:pt x="216" y="14"/>
                  </a:lnTo>
                  <a:lnTo>
                    <a:pt x="188" y="24"/>
                  </a:lnTo>
                  <a:lnTo>
                    <a:pt x="162" y="38"/>
                  </a:lnTo>
                  <a:lnTo>
                    <a:pt x="136" y="52"/>
                  </a:lnTo>
                  <a:lnTo>
                    <a:pt x="112" y="70"/>
                  </a:lnTo>
                  <a:lnTo>
                    <a:pt x="90" y="90"/>
                  </a:lnTo>
                  <a:lnTo>
                    <a:pt x="70" y="112"/>
                  </a:lnTo>
                  <a:lnTo>
                    <a:pt x="52" y="136"/>
                  </a:lnTo>
                  <a:lnTo>
                    <a:pt x="38" y="162"/>
                  </a:lnTo>
                  <a:lnTo>
                    <a:pt x="24" y="188"/>
                  </a:lnTo>
                  <a:lnTo>
                    <a:pt x="14" y="218"/>
                  </a:lnTo>
                  <a:lnTo>
                    <a:pt x="6" y="246"/>
                  </a:lnTo>
                  <a:lnTo>
                    <a:pt x="2" y="278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2" y="340"/>
                  </a:lnTo>
                  <a:lnTo>
                    <a:pt x="6" y="372"/>
                  </a:lnTo>
                  <a:lnTo>
                    <a:pt x="14" y="400"/>
                  </a:lnTo>
                  <a:lnTo>
                    <a:pt x="24" y="430"/>
                  </a:lnTo>
                  <a:lnTo>
                    <a:pt x="38" y="456"/>
                  </a:lnTo>
                  <a:lnTo>
                    <a:pt x="52" y="482"/>
                  </a:lnTo>
                  <a:lnTo>
                    <a:pt x="70" y="506"/>
                  </a:lnTo>
                  <a:lnTo>
                    <a:pt x="90" y="528"/>
                  </a:lnTo>
                  <a:lnTo>
                    <a:pt x="112" y="548"/>
                  </a:lnTo>
                  <a:lnTo>
                    <a:pt x="136" y="566"/>
                  </a:lnTo>
                  <a:lnTo>
                    <a:pt x="162" y="580"/>
                  </a:lnTo>
                  <a:lnTo>
                    <a:pt x="188" y="594"/>
                  </a:lnTo>
                  <a:lnTo>
                    <a:pt x="216" y="604"/>
                  </a:lnTo>
                  <a:lnTo>
                    <a:pt x="246" y="612"/>
                  </a:lnTo>
                  <a:lnTo>
                    <a:pt x="278" y="616"/>
                  </a:lnTo>
                  <a:lnTo>
                    <a:pt x="308" y="6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E494D29-3D8C-7DF9-89FB-B31361966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13" y="7158038"/>
              <a:ext cx="136525" cy="428625"/>
            </a:xfrm>
            <a:custGeom>
              <a:avLst/>
              <a:gdLst>
                <a:gd name="T0" fmla="*/ 0 w 86"/>
                <a:gd name="T1" fmla="*/ 0 h 270"/>
                <a:gd name="T2" fmla="*/ 0 w 86"/>
                <a:gd name="T3" fmla="*/ 270 h 270"/>
                <a:gd name="T4" fmla="*/ 86 w 86"/>
                <a:gd name="T5" fmla="*/ 270 h 270"/>
                <a:gd name="T6" fmla="*/ 86 w 86"/>
                <a:gd name="T7" fmla="*/ 246 h 270"/>
                <a:gd name="T8" fmla="*/ 26 w 86"/>
                <a:gd name="T9" fmla="*/ 246 h 270"/>
                <a:gd name="T10" fmla="*/ 26 w 86"/>
                <a:gd name="T11" fmla="*/ 0 h 270"/>
                <a:gd name="T12" fmla="*/ 0 w 86"/>
                <a:gd name="T13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270">
                  <a:moveTo>
                    <a:pt x="0" y="0"/>
                  </a:moveTo>
                  <a:lnTo>
                    <a:pt x="0" y="270"/>
                  </a:lnTo>
                  <a:lnTo>
                    <a:pt x="86" y="270"/>
                  </a:lnTo>
                  <a:lnTo>
                    <a:pt x="86" y="246"/>
                  </a:lnTo>
                  <a:lnTo>
                    <a:pt x="26" y="246"/>
                  </a:lnTo>
                  <a:lnTo>
                    <a:pt x="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2DB65958-F54D-8323-D98C-368C83CE4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38" y="7158038"/>
              <a:ext cx="117475" cy="117475"/>
            </a:xfrm>
            <a:custGeom>
              <a:avLst/>
              <a:gdLst>
                <a:gd name="T0" fmla="*/ 36 w 74"/>
                <a:gd name="T1" fmla="*/ 74 h 74"/>
                <a:gd name="T2" fmla="*/ 36 w 74"/>
                <a:gd name="T3" fmla="*/ 74 h 74"/>
                <a:gd name="T4" fmla="*/ 44 w 74"/>
                <a:gd name="T5" fmla="*/ 72 h 74"/>
                <a:gd name="T6" fmla="*/ 50 w 74"/>
                <a:gd name="T7" fmla="*/ 70 h 74"/>
                <a:gd name="T8" fmla="*/ 56 w 74"/>
                <a:gd name="T9" fmla="*/ 68 h 74"/>
                <a:gd name="T10" fmla="*/ 62 w 74"/>
                <a:gd name="T11" fmla="*/ 62 h 74"/>
                <a:gd name="T12" fmla="*/ 66 w 74"/>
                <a:gd name="T13" fmla="*/ 58 h 74"/>
                <a:gd name="T14" fmla="*/ 70 w 74"/>
                <a:gd name="T15" fmla="*/ 50 h 74"/>
                <a:gd name="T16" fmla="*/ 72 w 74"/>
                <a:gd name="T17" fmla="*/ 44 h 74"/>
                <a:gd name="T18" fmla="*/ 74 w 74"/>
                <a:gd name="T19" fmla="*/ 36 h 74"/>
                <a:gd name="T20" fmla="*/ 74 w 74"/>
                <a:gd name="T21" fmla="*/ 36 h 74"/>
                <a:gd name="T22" fmla="*/ 72 w 74"/>
                <a:gd name="T23" fmla="*/ 28 h 74"/>
                <a:gd name="T24" fmla="*/ 70 w 74"/>
                <a:gd name="T25" fmla="*/ 22 h 74"/>
                <a:gd name="T26" fmla="*/ 66 w 74"/>
                <a:gd name="T27" fmla="*/ 16 h 74"/>
                <a:gd name="T28" fmla="*/ 62 w 74"/>
                <a:gd name="T29" fmla="*/ 10 h 74"/>
                <a:gd name="T30" fmla="*/ 56 w 74"/>
                <a:gd name="T31" fmla="*/ 6 h 74"/>
                <a:gd name="T32" fmla="*/ 50 w 74"/>
                <a:gd name="T33" fmla="*/ 2 h 74"/>
                <a:gd name="T34" fmla="*/ 44 w 74"/>
                <a:gd name="T35" fmla="*/ 0 h 74"/>
                <a:gd name="T36" fmla="*/ 36 w 74"/>
                <a:gd name="T37" fmla="*/ 0 h 74"/>
                <a:gd name="T38" fmla="*/ 36 w 74"/>
                <a:gd name="T39" fmla="*/ 0 h 74"/>
                <a:gd name="T40" fmla="*/ 28 w 74"/>
                <a:gd name="T41" fmla="*/ 0 h 74"/>
                <a:gd name="T42" fmla="*/ 22 w 74"/>
                <a:gd name="T43" fmla="*/ 2 h 74"/>
                <a:gd name="T44" fmla="*/ 16 w 74"/>
                <a:gd name="T45" fmla="*/ 6 h 74"/>
                <a:gd name="T46" fmla="*/ 10 w 74"/>
                <a:gd name="T47" fmla="*/ 10 h 74"/>
                <a:gd name="T48" fmla="*/ 6 w 74"/>
                <a:gd name="T49" fmla="*/ 16 h 74"/>
                <a:gd name="T50" fmla="*/ 2 w 74"/>
                <a:gd name="T51" fmla="*/ 22 h 74"/>
                <a:gd name="T52" fmla="*/ 0 w 74"/>
                <a:gd name="T53" fmla="*/ 28 h 74"/>
                <a:gd name="T54" fmla="*/ 0 w 74"/>
                <a:gd name="T55" fmla="*/ 36 h 74"/>
                <a:gd name="T56" fmla="*/ 0 w 74"/>
                <a:gd name="T57" fmla="*/ 36 h 74"/>
                <a:gd name="T58" fmla="*/ 0 w 74"/>
                <a:gd name="T59" fmla="*/ 44 h 74"/>
                <a:gd name="T60" fmla="*/ 2 w 74"/>
                <a:gd name="T61" fmla="*/ 50 h 74"/>
                <a:gd name="T62" fmla="*/ 6 w 74"/>
                <a:gd name="T63" fmla="*/ 58 h 74"/>
                <a:gd name="T64" fmla="*/ 10 w 74"/>
                <a:gd name="T65" fmla="*/ 62 h 74"/>
                <a:gd name="T66" fmla="*/ 16 w 74"/>
                <a:gd name="T67" fmla="*/ 68 h 74"/>
                <a:gd name="T68" fmla="*/ 22 w 74"/>
                <a:gd name="T69" fmla="*/ 70 h 74"/>
                <a:gd name="T70" fmla="*/ 28 w 74"/>
                <a:gd name="T71" fmla="*/ 72 h 74"/>
                <a:gd name="T72" fmla="*/ 36 w 74"/>
                <a:gd name="T7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4" h="74">
                  <a:moveTo>
                    <a:pt x="36" y="74"/>
                  </a:moveTo>
                  <a:lnTo>
                    <a:pt x="36" y="74"/>
                  </a:lnTo>
                  <a:lnTo>
                    <a:pt x="44" y="72"/>
                  </a:lnTo>
                  <a:lnTo>
                    <a:pt x="50" y="70"/>
                  </a:lnTo>
                  <a:lnTo>
                    <a:pt x="56" y="68"/>
                  </a:lnTo>
                  <a:lnTo>
                    <a:pt x="62" y="62"/>
                  </a:lnTo>
                  <a:lnTo>
                    <a:pt x="66" y="58"/>
                  </a:lnTo>
                  <a:lnTo>
                    <a:pt x="70" y="50"/>
                  </a:lnTo>
                  <a:lnTo>
                    <a:pt x="72" y="44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2" y="28"/>
                  </a:lnTo>
                  <a:lnTo>
                    <a:pt x="70" y="22"/>
                  </a:lnTo>
                  <a:lnTo>
                    <a:pt x="66" y="16"/>
                  </a:lnTo>
                  <a:lnTo>
                    <a:pt x="62" y="10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4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0" y="10"/>
                  </a:lnTo>
                  <a:lnTo>
                    <a:pt x="6" y="16"/>
                  </a:lnTo>
                  <a:lnTo>
                    <a:pt x="2" y="2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2" y="50"/>
                  </a:lnTo>
                  <a:lnTo>
                    <a:pt x="6" y="58"/>
                  </a:lnTo>
                  <a:lnTo>
                    <a:pt x="10" y="62"/>
                  </a:lnTo>
                  <a:lnTo>
                    <a:pt x="16" y="68"/>
                  </a:lnTo>
                  <a:lnTo>
                    <a:pt x="22" y="70"/>
                  </a:lnTo>
                  <a:lnTo>
                    <a:pt x="28" y="72"/>
                  </a:lnTo>
                  <a:lnTo>
                    <a:pt x="36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95DC5D88-0E40-826C-079C-E31EA1630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38" y="7158038"/>
              <a:ext cx="117475" cy="117475"/>
            </a:xfrm>
            <a:custGeom>
              <a:avLst/>
              <a:gdLst>
                <a:gd name="T0" fmla="*/ 36 w 74"/>
                <a:gd name="T1" fmla="*/ 74 h 74"/>
                <a:gd name="T2" fmla="*/ 36 w 74"/>
                <a:gd name="T3" fmla="*/ 74 h 74"/>
                <a:gd name="T4" fmla="*/ 44 w 74"/>
                <a:gd name="T5" fmla="*/ 72 h 74"/>
                <a:gd name="T6" fmla="*/ 50 w 74"/>
                <a:gd name="T7" fmla="*/ 70 h 74"/>
                <a:gd name="T8" fmla="*/ 56 w 74"/>
                <a:gd name="T9" fmla="*/ 68 h 74"/>
                <a:gd name="T10" fmla="*/ 62 w 74"/>
                <a:gd name="T11" fmla="*/ 62 h 74"/>
                <a:gd name="T12" fmla="*/ 66 w 74"/>
                <a:gd name="T13" fmla="*/ 58 h 74"/>
                <a:gd name="T14" fmla="*/ 70 w 74"/>
                <a:gd name="T15" fmla="*/ 50 h 74"/>
                <a:gd name="T16" fmla="*/ 72 w 74"/>
                <a:gd name="T17" fmla="*/ 44 h 74"/>
                <a:gd name="T18" fmla="*/ 74 w 74"/>
                <a:gd name="T19" fmla="*/ 36 h 74"/>
                <a:gd name="T20" fmla="*/ 74 w 74"/>
                <a:gd name="T21" fmla="*/ 36 h 74"/>
                <a:gd name="T22" fmla="*/ 72 w 74"/>
                <a:gd name="T23" fmla="*/ 28 h 74"/>
                <a:gd name="T24" fmla="*/ 70 w 74"/>
                <a:gd name="T25" fmla="*/ 22 h 74"/>
                <a:gd name="T26" fmla="*/ 66 w 74"/>
                <a:gd name="T27" fmla="*/ 16 h 74"/>
                <a:gd name="T28" fmla="*/ 62 w 74"/>
                <a:gd name="T29" fmla="*/ 10 h 74"/>
                <a:gd name="T30" fmla="*/ 56 w 74"/>
                <a:gd name="T31" fmla="*/ 6 h 74"/>
                <a:gd name="T32" fmla="*/ 50 w 74"/>
                <a:gd name="T33" fmla="*/ 2 h 74"/>
                <a:gd name="T34" fmla="*/ 44 w 74"/>
                <a:gd name="T35" fmla="*/ 0 h 74"/>
                <a:gd name="T36" fmla="*/ 36 w 74"/>
                <a:gd name="T37" fmla="*/ 0 h 74"/>
                <a:gd name="T38" fmla="*/ 36 w 74"/>
                <a:gd name="T39" fmla="*/ 0 h 74"/>
                <a:gd name="T40" fmla="*/ 28 w 74"/>
                <a:gd name="T41" fmla="*/ 0 h 74"/>
                <a:gd name="T42" fmla="*/ 22 w 74"/>
                <a:gd name="T43" fmla="*/ 2 h 74"/>
                <a:gd name="T44" fmla="*/ 16 w 74"/>
                <a:gd name="T45" fmla="*/ 6 h 74"/>
                <a:gd name="T46" fmla="*/ 10 w 74"/>
                <a:gd name="T47" fmla="*/ 10 h 74"/>
                <a:gd name="T48" fmla="*/ 6 w 74"/>
                <a:gd name="T49" fmla="*/ 16 h 74"/>
                <a:gd name="T50" fmla="*/ 2 w 74"/>
                <a:gd name="T51" fmla="*/ 22 h 74"/>
                <a:gd name="T52" fmla="*/ 0 w 74"/>
                <a:gd name="T53" fmla="*/ 28 h 74"/>
                <a:gd name="T54" fmla="*/ 0 w 74"/>
                <a:gd name="T55" fmla="*/ 36 h 74"/>
                <a:gd name="T56" fmla="*/ 0 w 74"/>
                <a:gd name="T57" fmla="*/ 36 h 74"/>
                <a:gd name="T58" fmla="*/ 0 w 74"/>
                <a:gd name="T59" fmla="*/ 44 h 74"/>
                <a:gd name="T60" fmla="*/ 2 w 74"/>
                <a:gd name="T61" fmla="*/ 50 h 74"/>
                <a:gd name="T62" fmla="*/ 6 w 74"/>
                <a:gd name="T63" fmla="*/ 58 h 74"/>
                <a:gd name="T64" fmla="*/ 10 w 74"/>
                <a:gd name="T65" fmla="*/ 62 h 74"/>
                <a:gd name="T66" fmla="*/ 16 w 74"/>
                <a:gd name="T67" fmla="*/ 68 h 74"/>
                <a:gd name="T68" fmla="*/ 22 w 74"/>
                <a:gd name="T69" fmla="*/ 70 h 74"/>
                <a:gd name="T70" fmla="*/ 28 w 74"/>
                <a:gd name="T71" fmla="*/ 72 h 74"/>
                <a:gd name="T72" fmla="*/ 36 w 74"/>
                <a:gd name="T7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4" h="74">
                  <a:moveTo>
                    <a:pt x="36" y="74"/>
                  </a:moveTo>
                  <a:lnTo>
                    <a:pt x="36" y="74"/>
                  </a:lnTo>
                  <a:lnTo>
                    <a:pt x="44" y="72"/>
                  </a:lnTo>
                  <a:lnTo>
                    <a:pt x="50" y="70"/>
                  </a:lnTo>
                  <a:lnTo>
                    <a:pt x="56" y="68"/>
                  </a:lnTo>
                  <a:lnTo>
                    <a:pt x="62" y="62"/>
                  </a:lnTo>
                  <a:lnTo>
                    <a:pt x="66" y="58"/>
                  </a:lnTo>
                  <a:lnTo>
                    <a:pt x="70" y="50"/>
                  </a:lnTo>
                  <a:lnTo>
                    <a:pt x="72" y="44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2" y="28"/>
                  </a:lnTo>
                  <a:lnTo>
                    <a:pt x="70" y="22"/>
                  </a:lnTo>
                  <a:lnTo>
                    <a:pt x="66" y="16"/>
                  </a:lnTo>
                  <a:lnTo>
                    <a:pt x="62" y="10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4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0" y="10"/>
                  </a:lnTo>
                  <a:lnTo>
                    <a:pt x="6" y="16"/>
                  </a:lnTo>
                  <a:lnTo>
                    <a:pt x="2" y="2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2" y="50"/>
                  </a:lnTo>
                  <a:lnTo>
                    <a:pt x="6" y="58"/>
                  </a:lnTo>
                  <a:lnTo>
                    <a:pt x="10" y="62"/>
                  </a:lnTo>
                  <a:lnTo>
                    <a:pt x="16" y="68"/>
                  </a:lnTo>
                  <a:lnTo>
                    <a:pt x="22" y="70"/>
                  </a:lnTo>
                  <a:lnTo>
                    <a:pt x="28" y="72"/>
                  </a:lnTo>
                  <a:lnTo>
                    <a:pt x="36" y="7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66118252-290A-62A6-9E30-5073B4833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88" y="6961188"/>
              <a:ext cx="822325" cy="822325"/>
            </a:xfrm>
            <a:custGeom>
              <a:avLst/>
              <a:gdLst>
                <a:gd name="T0" fmla="*/ 272 w 518"/>
                <a:gd name="T1" fmla="*/ 0 h 518"/>
                <a:gd name="T2" fmla="*/ 258 w 518"/>
                <a:gd name="T3" fmla="*/ 0 h 518"/>
                <a:gd name="T4" fmla="*/ 206 w 518"/>
                <a:gd name="T5" fmla="*/ 6 h 518"/>
                <a:gd name="T6" fmla="*/ 158 w 518"/>
                <a:gd name="T7" fmla="*/ 20 h 518"/>
                <a:gd name="T8" fmla="*/ 114 w 518"/>
                <a:gd name="T9" fmla="*/ 44 h 518"/>
                <a:gd name="T10" fmla="*/ 76 w 518"/>
                <a:gd name="T11" fmla="*/ 76 h 518"/>
                <a:gd name="T12" fmla="*/ 44 w 518"/>
                <a:gd name="T13" fmla="*/ 114 h 518"/>
                <a:gd name="T14" fmla="*/ 20 w 518"/>
                <a:gd name="T15" fmla="*/ 158 h 518"/>
                <a:gd name="T16" fmla="*/ 6 w 518"/>
                <a:gd name="T17" fmla="*/ 206 h 518"/>
                <a:gd name="T18" fmla="*/ 0 w 518"/>
                <a:gd name="T19" fmla="*/ 260 h 518"/>
                <a:gd name="T20" fmla="*/ 2 w 518"/>
                <a:gd name="T21" fmla="*/ 284 h 518"/>
                <a:gd name="T22" fmla="*/ 12 w 518"/>
                <a:gd name="T23" fmla="*/ 334 h 518"/>
                <a:gd name="T24" fmla="*/ 30 w 518"/>
                <a:gd name="T25" fmla="*/ 380 h 518"/>
                <a:gd name="T26" fmla="*/ 58 w 518"/>
                <a:gd name="T27" fmla="*/ 422 h 518"/>
                <a:gd name="T28" fmla="*/ 76 w 518"/>
                <a:gd name="T29" fmla="*/ 442 h 518"/>
                <a:gd name="T30" fmla="*/ 116 w 518"/>
                <a:gd name="T31" fmla="*/ 474 h 518"/>
                <a:gd name="T32" fmla="*/ 160 w 518"/>
                <a:gd name="T33" fmla="*/ 498 h 518"/>
                <a:gd name="T34" fmla="*/ 208 w 518"/>
                <a:gd name="T35" fmla="*/ 512 h 518"/>
                <a:gd name="T36" fmla="*/ 258 w 518"/>
                <a:gd name="T37" fmla="*/ 518 h 518"/>
                <a:gd name="T38" fmla="*/ 284 w 518"/>
                <a:gd name="T39" fmla="*/ 516 h 518"/>
                <a:gd name="T40" fmla="*/ 334 w 518"/>
                <a:gd name="T41" fmla="*/ 506 h 518"/>
                <a:gd name="T42" fmla="*/ 380 w 518"/>
                <a:gd name="T43" fmla="*/ 488 h 518"/>
                <a:gd name="T44" fmla="*/ 422 w 518"/>
                <a:gd name="T45" fmla="*/ 460 h 518"/>
                <a:gd name="T46" fmla="*/ 442 w 518"/>
                <a:gd name="T47" fmla="*/ 442 h 518"/>
                <a:gd name="T48" fmla="*/ 474 w 518"/>
                <a:gd name="T49" fmla="*/ 402 h 518"/>
                <a:gd name="T50" fmla="*/ 498 w 518"/>
                <a:gd name="T51" fmla="*/ 358 h 518"/>
                <a:gd name="T52" fmla="*/ 512 w 518"/>
                <a:gd name="T53" fmla="*/ 310 h 518"/>
                <a:gd name="T54" fmla="*/ 518 w 518"/>
                <a:gd name="T55" fmla="*/ 260 h 518"/>
                <a:gd name="T56" fmla="*/ 508 w 518"/>
                <a:gd name="T57" fmla="*/ 248 h 518"/>
                <a:gd name="T58" fmla="*/ 332 w 518"/>
                <a:gd name="T59" fmla="*/ 272 h 518"/>
                <a:gd name="T60" fmla="*/ 492 w 518"/>
                <a:gd name="T61" fmla="*/ 274 h 518"/>
                <a:gd name="T62" fmla="*/ 490 w 518"/>
                <a:gd name="T63" fmla="*/ 298 h 518"/>
                <a:gd name="T64" fmla="*/ 478 w 518"/>
                <a:gd name="T65" fmla="*/ 340 h 518"/>
                <a:gd name="T66" fmla="*/ 460 w 518"/>
                <a:gd name="T67" fmla="*/ 380 h 518"/>
                <a:gd name="T68" fmla="*/ 434 w 518"/>
                <a:gd name="T69" fmla="*/ 414 h 518"/>
                <a:gd name="T70" fmla="*/ 402 w 518"/>
                <a:gd name="T71" fmla="*/ 444 h 518"/>
                <a:gd name="T72" fmla="*/ 366 w 518"/>
                <a:gd name="T73" fmla="*/ 468 h 518"/>
                <a:gd name="T74" fmla="*/ 326 w 518"/>
                <a:gd name="T75" fmla="*/ 484 h 518"/>
                <a:gd name="T76" fmla="*/ 282 w 518"/>
                <a:gd name="T77" fmla="*/ 492 h 518"/>
                <a:gd name="T78" fmla="*/ 258 w 518"/>
                <a:gd name="T79" fmla="*/ 494 h 518"/>
                <a:gd name="T80" fmla="*/ 212 w 518"/>
                <a:gd name="T81" fmla="*/ 488 h 518"/>
                <a:gd name="T82" fmla="*/ 170 w 518"/>
                <a:gd name="T83" fmla="*/ 476 h 518"/>
                <a:gd name="T84" fmla="*/ 128 w 518"/>
                <a:gd name="T85" fmla="*/ 454 h 518"/>
                <a:gd name="T86" fmla="*/ 94 w 518"/>
                <a:gd name="T87" fmla="*/ 424 h 518"/>
                <a:gd name="T88" fmla="*/ 78 w 518"/>
                <a:gd name="T89" fmla="*/ 408 h 518"/>
                <a:gd name="T90" fmla="*/ 52 w 518"/>
                <a:gd name="T91" fmla="*/ 370 h 518"/>
                <a:gd name="T92" fmla="*/ 34 w 518"/>
                <a:gd name="T93" fmla="*/ 328 h 518"/>
                <a:gd name="T94" fmla="*/ 26 w 518"/>
                <a:gd name="T95" fmla="*/ 282 h 518"/>
                <a:gd name="T96" fmla="*/ 24 w 518"/>
                <a:gd name="T97" fmla="*/ 260 h 518"/>
                <a:gd name="T98" fmla="*/ 28 w 518"/>
                <a:gd name="T99" fmla="*/ 212 h 518"/>
                <a:gd name="T100" fmla="*/ 42 w 518"/>
                <a:gd name="T101" fmla="*/ 170 h 518"/>
                <a:gd name="T102" fmla="*/ 64 w 518"/>
                <a:gd name="T103" fmla="*/ 130 h 518"/>
                <a:gd name="T104" fmla="*/ 94 w 518"/>
                <a:gd name="T105" fmla="*/ 94 h 518"/>
                <a:gd name="T106" fmla="*/ 110 w 518"/>
                <a:gd name="T107" fmla="*/ 78 h 518"/>
                <a:gd name="T108" fmla="*/ 148 w 518"/>
                <a:gd name="T109" fmla="*/ 52 h 518"/>
                <a:gd name="T110" fmla="*/ 190 w 518"/>
                <a:gd name="T111" fmla="*/ 34 h 518"/>
                <a:gd name="T112" fmla="*/ 236 w 518"/>
                <a:gd name="T113" fmla="*/ 26 h 518"/>
                <a:gd name="T114" fmla="*/ 258 w 518"/>
                <a:gd name="T115" fmla="*/ 24 h 518"/>
                <a:gd name="T116" fmla="*/ 272 w 518"/>
                <a:gd name="T117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8" h="518">
                  <a:moveTo>
                    <a:pt x="272" y="0"/>
                  </a:moveTo>
                  <a:lnTo>
                    <a:pt x="272" y="0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32" y="2"/>
                  </a:lnTo>
                  <a:lnTo>
                    <a:pt x="206" y="6"/>
                  </a:lnTo>
                  <a:lnTo>
                    <a:pt x="182" y="12"/>
                  </a:lnTo>
                  <a:lnTo>
                    <a:pt x="158" y="20"/>
                  </a:lnTo>
                  <a:lnTo>
                    <a:pt x="136" y="32"/>
                  </a:lnTo>
                  <a:lnTo>
                    <a:pt x="114" y="44"/>
                  </a:lnTo>
                  <a:lnTo>
                    <a:pt x="94" y="60"/>
                  </a:lnTo>
                  <a:lnTo>
                    <a:pt x="76" y="76"/>
                  </a:lnTo>
                  <a:lnTo>
                    <a:pt x="60" y="94"/>
                  </a:lnTo>
                  <a:lnTo>
                    <a:pt x="44" y="114"/>
                  </a:lnTo>
                  <a:lnTo>
                    <a:pt x="32" y="136"/>
                  </a:lnTo>
                  <a:lnTo>
                    <a:pt x="20" y="158"/>
                  </a:lnTo>
                  <a:lnTo>
                    <a:pt x="12" y="182"/>
                  </a:lnTo>
                  <a:lnTo>
                    <a:pt x="6" y="206"/>
                  </a:lnTo>
                  <a:lnTo>
                    <a:pt x="2" y="232"/>
                  </a:lnTo>
                  <a:lnTo>
                    <a:pt x="0" y="260"/>
                  </a:lnTo>
                  <a:lnTo>
                    <a:pt x="0" y="260"/>
                  </a:lnTo>
                  <a:lnTo>
                    <a:pt x="2" y="284"/>
                  </a:lnTo>
                  <a:lnTo>
                    <a:pt x="6" y="310"/>
                  </a:lnTo>
                  <a:lnTo>
                    <a:pt x="12" y="334"/>
                  </a:lnTo>
                  <a:lnTo>
                    <a:pt x="20" y="358"/>
                  </a:lnTo>
                  <a:lnTo>
                    <a:pt x="30" y="380"/>
                  </a:lnTo>
                  <a:lnTo>
                    <a:pt x="44" y="402"/>
                  </a:lnTo>
                  <a:lnTo>
                    <a:pt x="58" y="422"/>
                  </a:lnTo>
                  <a:lnTo>
                    <a:pt x="76" y="442"/>
                  </a:lnTo>
                  <a:lnTo>
                    <a:pt x="76" y="442"/>
                  </a:lnTo>
                  <a:lnTo>
                    <a:pt x="96" y="460"/>
                  </a:lnTo>
                  <a:lnTo>
                    <a:pt x="116" y="474"/>
                  </a:lnTo>
                  <a:lnTo>
                    <a:pt x="138" y="488"/>
                  </a:lnTo>
                  <a:lnTo>
                    <a:pt x="160" y="498"/>
                  </a:lnTo>
                  <a:lnTo>
                    <a:pt x="184" y="506"/>
                  </a:lnTo>
                  <a:lnTo>
                    <a:pt x="208" y="512"/>
                  </a:lnTo>
                  <a:lnTo>
                    <a:pt x="234" y="516"/>
                  </a:lnTo>
                  <a:lnTo>
                    <a:pt x="258" y="518"/>
                  </a:lnTo>
                  <a:lnTo>
                    <a:pt x="258" y="518"/>
                  </a:lnTo>
                  <a:lnTo>
                    <a:pt x="284" y="516"/>
                  </a:lnTo>
                  <a:lnTo>
                    <a:pt x="310" y="512"/>
                  </a:lnTo>
                  <a:lnTo>
                    <a:pt x="334" y="506"/>
                  </a:lnTo>
                  <a:lnTo>
                    <a:pt x="358" y="498"/>
                  </a:lnTo>
                  <a:lnTo>
                    <a:pt x="380" y="488"/>
                  </a:lnTo>
                  <a:lnTo>
                    <a:pt x="402" y="474"/>
                  </a:lnTo>
                  <a:lnTo>
                    <a:pt x="422" y="460"/>
                  </a:lnTo>
                  <a:lnTo>
                    <a:pt x="442" y="442"/>
                  </a:lnTo>
                  <a:lnTo>
                    <a:pt x="442" y="442"/>
                  </a:lnTo>
                  <a:lnTo>
                    <a:pt x="458" y="422"/>
                  </a:lnTo>
                  <a:lnTo>
                    <a:pt x="474" y="402"/>
                  </a:lnTo>
                  <a:lnTo>
                    <a:pt x="488" y="380"/>
                  </a:lnTo>
                  <a:lnTo>
                    <a:pt x="498" y="358"/>
                  </a:lnTo>
                  <a:lnTo>
                    <a:pt x="506" y="334"/>
                  </a:lnTo>
                  <a:lnTo>
                    <a:pt x="512" y="310"/>
                  </a:lnTo>
                  <a:lnTo>
                    <a:pt x="516" y="284"/>
                  </a:lnTo>
                  <a:lnTo>
                    <a:pt x="518" y="260"/>
                  </a:lnTo>
                  <a:lnTo>
                    <a:pt x="518" y="248"/>
                  </a:lnTo>
                  <a:lnTo>
                    <a:pt x="508" y="248"/>
                  </a:lnTo>
                  <a:lnTo>
                    <a:pt x="332" y="248"/>
                  </a:lnTo>
                  <a:lnTo>
                    <a:pt x="332" y="272"/>
                  </a:lnTo>
                  <a:lnTo>
                    <a:pt x="492" y="272"/>
                  </a:lnTo>
                  <a:lnTo>
                    <a:pt x="492" y="274"/>
                  </a:lnTo>
                  <a:lnTo>
                    <a:pt x="492" y="274"/>
                  </a:lnTo>
                  <a:lnTo>
                    <a:pt x="490" y="298"/>
                  </a:lnTo>
                  <a:lnTo>
                    <a:pt x="486" y="320"/>
                  </a:lnTo>
                  <a:lnTo>
                    <a:pt x="478" y="340"/>
                  </a:lnTo>
                  <a:lnTo>
                    <a:pt x="470" y="360"/>
                  </a:lnTo>
                  <a:lnTo>
                    <a:pt x="460" y="380"/>
                  </a:lnTo>
                  <a:lnTo>
                    <a:pt x="448" y="398"/>
                  </a:lnTo>
                  <a:lnTo>
                    <a:pt x="434" y="414"/>
                  </a:lnTo>
                  <a:lnTo>
                    <a:pt x="420" y="430"/>
                  </a:lnTo>
                  <a:lnTo>
                    <a:pt x="402" y="444"/>
                  </a:lnTo>
                  <a:lnTo>
                    <a:pt x="386" y="456"/>
                  </a:lnTo>
                  <a:lnTo>
                    <a:pt x="366" y="468"/>
                  </a:lnTo>
                  <a:lnTo>
                    <a:pt x="346" y="476"/>
                  </a:lnTo>
                  <a:lnTo>
                    <a:pt x="326" y="484"/>
                  </a:lnTo>
                  <a:lnTo>
                    <a:pt x="304" y="490"/>
                  </a:lnTo>
                  <a:lnTo>
                    <a:pt x="282" y="492"/>
                  </a:lnTo>
                  <a:lnTo>
                    <a:pt x="258" y="494"/>
                  </a:lnTo>
                  <a:lnTo>
                    <a:pt x="258" y="494"/>
                  </a:lnTo>
                  <a:lnTo>
                    <a:pt x="236" y="492"/>
                  </a:lnTo>
                  <a:lnTo>
                    <a:pt x="212" y="488"/>
                  </a:lnTo>
                  <a:lnTo>
                    <a:pt x="190" y="484"/>
                  </a:lnTo>
                  <a:lnTo>
                    <a:pt x="170" y="476"/>
                  </a:lnTo>
                  <a:lnTo>
                    <a:pt x="148" y="466"/>
                  </a:lnTo>
                  <a:lnTo>
                    <a:pt x="128" y="454"/>
                  </a:lnTo>
                  <a:lnTo>
                    <a:pt x="110" y="440"/>
                  </a:lnTo>
                  <a:lnTo>
                    <a:pt x="94" y="424"/>
                  </a:lnTo>
                  <a:lnTo>
                    <a:pt x="94" y="424"/>
                  </a:lnTo>
                  <a:lnTo>
                    <a:pt x="78" y="408"/>
                  </a:lnTo>
                  <a:lnTo>
                    <a:pt x="64" y="390"/>
                  </a:lnTo>
                  <a:lnTo>
                    <a:pt x="52" y="370"/>
                  </a:lnTo>
                  <a:lnTo>
                    <a:pt x="42" y="348"/>
                  </a:lnTo>
                  <a:lnTo>
                    <a:pt x="34" y="328"/>
                  </a:lnTo>
                  <a:lnTo>
                    <a:pt x="28" y="306"/>
                  </a:lnTo>
                  <a:lnTo>
                    <a:pt x="26" y="282"/>
                  </a:lnTo>
                  <a:lnTo>
                    <a:pt x="24" y="260"/>
                  </a:lnTo>
                  <a:lnTo>
                    <a:pt x="24" y="260"/>
                  </a:lnTo>
                  <a:lnTo>
                    <a:pt x="26" y="236"/>
                  </a:lnTo>
                  <a:lnTo>
                    <a:pt x="28" y="212"/>
                  </a:lnTo>
                  <a:lnTo>
                    <a:pt x="34" y="190"/>
                  </a:lnTo>
                  <a:lnTo>
                    <a:pt x="42" y="170"/>
                  </a:lnTo>
                  <a:lnTo>
                    <a:pt x="52" y="148"/>
                  </a:lnTo>
                  <a:lnTo>
                    <a:pt x="64" y="130"/>
                  </a:lnTo>
                  <a:lnTo>
                    <a:pt x="78" y="110"/>
                  </a:lnTo>
                  <a:lnTo>
                    <a:pt x="94" y="94"/>
                  </a:lnTo>
                  <a:lnTo>
                    <a:pt x="94" y="94"/>
                  </a:lnTo>
                  <a:lnTo>
                    <a:pt x="110" y="78"/>
                  </a:lnTo>
                  <a:lnTo>
                    <a:pt x="128" y="64"/>
                  </a:lnTo>
                  <a:lnTo>
                    <a:pt x="148" y="52"/>
                  </a:lnTo>
                  <a:lnTo>
                    <a:pt x="170" y="42"/>
                  </a:lnTo>
                  <a:lnTo>
                    <a:pt x="190" y="34"/>
                  </a:lnTo>
                  <a:lnTo>
                    <a:pt x="212" y="30"/>
                  </a:lnTo>
                  <a:lnTo>
                    <a:pt x="236" y="26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72" y="24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8CCFE3B4-9711-6CE5-9523-EAE2CCB014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27138" y="7043738"/>
              <a:ext cx="1031875" cy="657225"/>
            </a:xfrm>
            <a:custGeom>
              <a:avLst/>
              <a:gdLst>
                <a:gd name="T0" fmla="*/ 0 w 650"/>
                <a:gd name="T1" fmla="*/ 6 h 414"/>
                <a:gd name="T2" fmla="*/ 286 w 650"/>
                <a:gd name="T3" fmla="*/ 408 h 414"/>
                <a:gd name="T4" fmla="*/ 92 w 650"/>
                <a:gd name="T5" fmla="*/ 330 h 414"/>
                <a:gd name="T6" fmla="*/ 490 w 650"/>
                <a:gd name="T7" fmla="*/ 254 h 414"/>
                <a:gd name="T8" fmla="*/ 566 w 650"/>
                <a:gd name="T9" fmla="*/ 326 h 414"/>
                <a:gd name="T10" fmla="*/ 552 w 650"/>
                <a:gd name="T11" fmla="*/ 330 h 414"/>
                <a:gd name="T12" fmla="*/ 518 w 650"/>
                <a:gd name="T13" fmla="*/ 334 h 414"/>
                <a:gd name="T14" fmla="*/ 498 w 650"/>
                <a:gd name="T15" fmla="*/ 336 h 414"/>
                <a:gd name="T16" fmla="*/ 456 w 650"/>
                <a:gd name="T17" fmla="*/ 332 h 414"/>
                <a:gd name="T18" fmla="*/ 436 w 650"/>
                <a:gd name="T19" fmla="*/ 324 h 414"/>
                <a:gd name="T20" fmla="*/ 418 w 650"/>
                <a:gd name="T21" fmla="*/ 312 h 414"/>
                <a:gd name="T22" fmla="*/ 404 w 650"/>
                <a:gd name="T23" fmla="*/ 296 h 414"/>
                <a:gd name="T24" fmla="*/ 392 w 650"/>
                <a:gd name="T25" fmla="*/ 264 h 414"/>
                <a:gd name="T26" fmla="*/ 386 w 650"/>
                <a:gd name="T27" fmla="*/ 208 h 414"/>
                <a:gd name="T28" fmla="*/ 388 w 650"/>
                <a:gd name="T29" fmla="*/ 178 h 414"/>
                <a:gd name="T30" fmla="*/ 400 w 650"/>
                <a:gd name="T31" fmla="*/ 130 h 414"/>
                <a:gd name="T32" fmla="*/ 410 w 650"/>
                <a:gd name="T33" fmla="*/ 110 h 414"/>
                <a:gd name="T34" fmla="*/ 426 w 650"/>
                <a:gd name="T35" fmla="*/ 96 h 414"/>
                <a:gd name="T36" fmla="*/ 444 w 650"/>
                <a:gd name="T37" fmla="*/ 86 h 414"/>
                <a:gd name="T38" fmla="*/ 468 w 650"/>
                <a:gd name="T39" fmla="*/ 78 h 414"/>
                <a:gd name="T40" fmla="*/ 496 w 650"/>
                <a:gd name="T41" fmla="*/ 76 h 414"/>
                <a:gd name="T42" fmla="*/ 514 w 650"/>
                <a:gd name="T43" fmla="*/ 78 h 414"/>
                <a:gd name="T44" fmla="*/ 542 w 650"/>
                <a:gd name="T45" fmla="*/ 82 h 414"/>
                <a:gd name="T46" fmla="*/ 564 w 650"/>
                <a:gd name="T47" fmla="*/ 94 h 414"/>
                <a:gd name="T48" fmla="*/ 584 w 650"/>
                <a:gd name="T49" fmla="*/ 110 h 414"/>
                <a:gd name="T50" fmla="*/ 650 w 650"/>
                <a:gd name="T51" fmla="*/ 66 h 414"/>
                <a:gd name="T52" fmla="*/ 636 w 650"/>
                <a:gd name="T53" fmla="*/ 48 h 414"/>
                <a:gd name="T54" fmla="*/ 600 w 650"/>
                <a:gd name="T55" fmla="*/ 22 h 414"/>
                <a:gd name="T56" fmla="*/ 560 w 650"/>
                <a:gd name="T57" fmla="*/ 8 h 414"/>
                <a:gd name="T58" fmla="*/ 516 w 650"/>
                <a:gd name="T59" fmla="*/ 0 h 414"/>
                <a:gd name="T60" fmla="*/ 494 w 650"/>
                <a:gd name="T61" fmla="*/ 0 h 414"/>
                <a:gd name="T62" fmla="*/ 448 w 650"/>
                <a:gd name="T63" fmla="*/ 4 h 414"/>
                <a:gd name="T64" fmla="*/ 408 w 650"/>
                <a:gd name="T65" fmla="*/ 14 h 414"/>
                <a:gd name="T66" fmla="*/ 374 w 650"/>
                <a:gd name="T67" fmla="*/ 30 h 414"/>
                <a:gd name="T68" fmla="*/ 346 w 650"/>
                <a:gd name="T69" fmla="*/ 52 h 414"/>
                <a:gd name="T70" fmla="*/ 324 w 650"/>
                <a:gd name="T71" fmla="*/ 82 h 414"/>
                <a:gd name="T72" fmla="*/ 310 w 650"/>
                <a:gd name="T73" fmla="*/ 118 h 414"/>
                <a:gd name="T74" fmla="*/ 300 w 650"/>
                <a:gd name="T75" fmla="*/ 158 h 414"/>
                <a:gd name="T76" fmla="*/ 296 w 650"/>
                <a:gd name="T77" fmla="*/ 206 h 414"/>
                <a:gd name="T78" fmla="*/ 298 w 650"/>
                <a:gd name="T79" fmla="*/ 230 h 414"/>
                <a:gd name="T80" fmla="*/ 302 w 650"/>
                <a:gd name="T81" fmla="*/ 276 h 414"/>
                <a:gd name="T82" fmla="*/ 314 w 650"/>
                <a:gd name="T83" fmla="*/ 314 h 414"/>
                <a:gd name="T84" fmla="*/ 332 w 650"/>
                <a:gd name="T85" fmla="*/ 346 h 414"/>
                <a:gd name="T86" fmla="*/ 358 w 650"/>
                <a:gd name="T87" fmla="*/ 374 h 414"/>
                <a:gd name="T88" fmla="*/ 388 w 650"/>
                <a:gd name="T89" fmla="*/ 394 h 414"/>
                <a:gd name="T90" fmla="*/ 426 w 650"/>
                <a:gd name="T91" fmla="*/ 406 h 414"/>
                <a:gd name="T92" fmla="*/ 470 w 650"/>
                <a:gd name="T93" fmla="*/ 414 h 414"/>
                <a:gd name="T94" fmla="*/ 494 w 650"/>
                <a:gd name="T95" fmla="*/ 414 h 414"/>
                <a:gd name="T96" fmla="*/ 540 w 650"/>
                <a:gd name="T97" fmla="*/ 412 h 414"/>
                <a:gd name="T98" fmla="*/ 584 w 650"/>
                <a:gd name="T99" fmla="*/ 404 h 414"/>
                <a:gd name="T100" fmla="*/ 622 w 650"/>
                <a:gd name="T101" fmla="*/ 390 h 414"/>
                <a:gd name="T102" fmla="*/ 650 w 650"/>
                <a:gd name="T103" fmla="*/ 376 h 414"/>
                <a:gd name="T104" fmla="*/ 490 w 650"/>
                <a:gd name="T105" fmla="*/ 18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0" h="414">
                  <a:moveTo>
                    <a:pt x="92" y="6"/>
                  </a:moveTo>
                  <a:lnTo>
                    <a:pt x="0" y="6"/>
                  </a:lnTo>
                  <a:lnTo>
                    <a:pt x="0" y="408"/>
                  </a:lnTo>
                  <a:lnTo>
                    <a:pt x="286" y="408"/>
                  </a:lnTo>
                  <a:lnTo>
                    <a:pt x="286" y="330"/>
                  </a:lnTo>
                  <a:lnTo>
                    <a:pt x="92" y="330"/>
                  </a:lnTo>
                  <a:lnTo>
                    <a:pt x="92" y="6"/>
                  </a:lnTo>
                  <a:close/>
                  <a:moveTo>
                    <a:pt x="490" y="254"/>
                  </a:moveTo>
                  <a:lnTo>
                    <a:pt x="566" y="254"/>
                  </a:lnTo>
                  <a:lnTo>
                    <a:pt x="566" y="326"/>
                  </a:lnTo>
                  <a:lnTo>
                    <a:pt x="566" y="326"/>
                  </a:lnTo>
                  <a:lnTo>
                    <a:pt x="552" y="330"/>
                  </a:lnTo>
                  <a:lnTo>
                    <a:pt x="536" y="332"/>
                  </a:lnTo>
                  <a:lnTo>
                    <a:pt x="518" y="334"/>
                  </a:lnTo>
                  <a:lnTo>
                    <a:pt x="498" y="336"/>
                  </a:lnTo>
                  <a:lnTo>
                    <a:pt x="498" y="336"/>
                  </a:lnTo>
                  <a:lnTo>
                    <a:pt x="470" y="334"/>
                  </a:lnTo>
                  <a:lnTo>
                    <a:pt x="456" y="332"/>
                  </a:lnTo>
                  <a:lnTo>
                    <a:pt x="446" y="328"/>
                  </a:lnTo>
                  <a:lnTo>
                    <a:pt x="436" y="324"/>
                  </a:lnTo>
                  <a:lnTo>
                    <a:pt x="426" y="318"/>
                  </a:lnTo>
                  <a:lnTo>
                    <a:pt x="418" y="312"/>
                  </a:lnTo>
                  <a:lnTo>
                    <a:pt x="410" y="304"/>
                  </a:lnTo>
                  <a:lnTo>
                    <a:pt x="404" y="296"/>
                  </a:lnTo>
                  <a:lnTo>
                    <a:pt x="400" y="286"/>
                  </a:lnTo>
                  <a:lnTo>
                    <a:pt x="392" y="264"/>
                  </a:lnTo>
                  <a:lnTo>
                    <a:pt x="388" y="238"/>
                  </a:lnTo>
                  <a:lnTo>
                    <a:pt x="386" y="208"/>
                  </a:lnTo>
                  <a:lnTo>
                    <a:pt x="386" y="208"/>
                  </a:lnTo>
                  <a:lnTo>
                    <a:pt x="388" y="178"/>
                  </a:lnTo>
                  <a:lnTo>
                    <a:pt x="392" y="152"/>
                  </a:lnTo>
                  <a:lnTo>
                    <a:pt x="400" y="130"/>
                  </a:lnTo>
                  <a:lnTo>
                    <a:pt x="404" y="120"/>
                  </a:lnTo>
                  <a:lnTo>
                    <a:pt x="410" y="110"/>
                  </a:lnTo>
                  <a:lnTo>
                    <a:pt x="418" y="102"/>
                  </a:lnTo>
                  <a:lnTo>
                    <a:pt x="426" y="96"/>
                  </a:lnTo>
                  <a:lnTo>
                    <a:pt x="434" y="90"/>
                  </a:lnTo>
                  <a:lnTo>
                    <a:pt x="444" y="86"/>
                  </a:lnTo>
                  <a:lnTo>
                    <a:pt x="456" y="82"/>
                  </a:lnTo>
                  <a:lnTo>
                    <a:pt x="468" y="78"/>
                  </a:lnTo>
                  <a:lnTo>
                    <a:pt x="482" y="76"/>
                  </a:lnTo>
                  <a:lnTo>
                    <a:pt x="496" y="76"/>
                  </a:lnTo>
                  <a:lnTo>
                    <a:pt x="496" y="76"/>
                  </a:lnTo>
                  <a:lnTo>
                    <a:pt x="514" y="78"/>
                  </a:lnTo>
                  <a:lnTo>
                    <a:pt x="528" y="80"/>
                  </a:lnTo>
                  <a:lnTo>
                    <a:pt x="542" y="82"/>
                  </a:lnTo>
                  <a:lnTo>
                    <a:pt x="554" y="88"/>
                  </a:lnTo>
                  <a:lnTo>
                    <a:pt x="564" y="94"/>
                  </a:lnTo>
                  <a:lnTo>
                    <a:pt x="574" y="100"/>
                  </a:lnTo>
                  <a:lnTo>
                    <a:pt x="584" y="110"/>
                  </a:lnTo>
                  <a:lnTo>
                    <a:pt x="592" y="118"/>
                  </a:lnTo>
                  <a:lnTo>
                    <a:pt x="650" y="66"/>
                  </a:lnTo>
                  <a:lnTo>
                    <a:pt x="650" y="66"/>
                  </a:lnTo>
                  <a:lnTo>
                    <a:pt x="636" y="48"/>
                  </a:lnTo>
                  <a:lnTo>
                    <a:pt x="618" y="34"/>
                  </a:lnTo>
                  <a:lnTo>
                    <a:pt x="600" y="22"/>
                  </a:lnTo>
                  <a:lnTo>
                    <a:pt x="580" y="14"/>
                  </a:lnTo>
                  <a:lnTo>
                    <a:pt x="560" y="8"/>
                  </a:lnTo>
                  <a:lnTo>
                    <a:pt x="538" y="4"/>
                  </a:lnTo>
                  <a:lnTo>
                    <a:pt x="516" y="0"/>
                  </a:lnTo>
                  <a:lnTo>
                    <a:pt x="494" y="0"/>
                  </a:lnTo>
                  <a:lnTo>
                    <a:pt x="494" y="0"/>
                  </a:lnTo>
                  <a:lnTo>
                    <a:pt x="472" y="0"/>
                  </a:lnTo>
                  <a:lnTo>
                    <a:pt x="448" y="4"/>
                  </a:lnTo>
                  <a:lnTo>
                    <a:pt x="428" y="8"/>
                  </a:lnTo>
                  <a:lnTo>
                    <a:pt x="408" y="14"/>
                  </a:lnTo>
                  <a:lnTo>
                    <a:pt x="392" y="20"/>
                  </a:lnTo>
                  <a:lnTo>
                    <a:pt x="374" y="30"/>
                  </a:lnTo>
                  <a:lnTo>
                    <a:pt x="360" y="40"/>
                  </a:lnTo>
                  <a:lnTo>
                    <a:pt x="346" y="52"/>
                  </a:lnTo>
                  <a:lnTo>
                    <a:pt x="336" y="66"/>
                  </a:lnTo>
                  <a:lnTo>
                    <a:pt x="324" y="82"/>
                  </a:lnTo>
                  <a:lnTo>
                    <a:pt x="316" y="98"/>
                  </a:lnTo>
                  <a:lnTo>
                    <a:pt x="310" y="118"/>
                  </a:lnTo>
                  <a:lnTo>
                    <a:pt x="304" y="138"/>
                  </a:lnTo>
                  <a:lnTo>
                    <a:pt x="300" y="158"/>
                  </a:lnTo>
                  <a:lnTo>
                    <a:pt x="298" y="182"/>
                  </a:lnTo>
                  <a:lnTo>
                    <a:pt x="296" y="206"/>
                  </a:lnTo>
                  <a:lnTo>
                    <a:pt x="296" y="206"/>
                  </a:lnTo>
                  <a:lnTo>
                    <a:pt x="298" y="230"/>
                  </a:lnTo>
                  <a:lnTo>
                    <a:pt x="300" y="254"/>
                  </a:lnTo>
                  <a:lnTo>
                    <a:pt x="302" y="276"/>
                  </a:lnTo>
                  <a:lnTo>
                    <a:pt x="308" y="296"/>
                  </a:lnTo>
                  <a:lnTo>
                    <a:pt x="314" y="314"/>
                  </a:lnTo>
                  <a:lnTo>
                    <a:pt x="324" y="332"/>
                  </a:lnTo>
                  <a:lnTo>
                    <a:pt x="332" y="346"/>
                  </a:lnTo>
                  <a:lnTo>
                    <a:pt x="344" y="360"/>
                  </a:lnTo>
                  <a:lnTo>
                    <a:pt x="358" y="374"/>
                  </a:lnTo>
                  <a:lnTo>
                    <a:pt x="372" y="384"/>
                  </a:lnTo>
                  <a:lnTo>
                    <a:pt x="388" y="394"/>
                  </a:lnTo>
                  <a:lnTo>
                    <a:pt x="406" y="400"/>
                  </a:lnTo>
                  <a:lnTo>
                    <a:pt x="426" y="406"/>
                  </a:lnTo>
                  <a:lnTo>
                    <a:pt x="446" y="410"/>
                  </a:lnTo>
                  <a:lnTo>
                    <a:pt x="470" y="414"/>
                  </a:lnTo>
                  <a:lnTo>
                    <a:pt x="494" y="414"/>
                  </a:lnTo>
                  <a:lnTo>
                    <a:pt x="494" y="414"/>
                  </a:lnTo>
                  <a:lnTo>
                    <a:pt x="518" y="414"/>
                  </a:lnTo>
                  <a:lnTo>
                    <a:pt x="540" y="412"/>
                  </a:lnTo>
                  <a:lnTo>
                    <a:pt x="562" y="408"/>
                  </a:lnTo>
                  <a:lnTo>
                    <a:pt x="584" y="404"/>
                  </a:lnTo>
                  <a:lnTo>
                    <a:pt x="604" y="398"/>
                  </a:lnTo>
                  <a:lnTo>
                    <a:pt x="622" y="390"/>
                  </a:lnTo>
                  <a:lnTo>
                    <a:pt x="638" y="384"/>
                  </a:lnTo>
                  <a:lnTo>
                    <a:pt x="650" y="376"/>
                  </a:lnTo>
                  <a:lnTo>
                    <a:pt x="650" y="180"/>
                  </a:lnTo>
                  <a:lnTo>
                    <a:pt x="490" y="180"/>
                  </a:lnTo>
                  <a:lnTo>
                    <a:pt x="490" y="254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2461A665-9F56-6220-65CD-36ED5FDA98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5788" y="7037388"/>
              <a:ext cx="542925" cy="641350"/>
            </a:xfrm>
            <a:custGeom>
              <a:avLst/>
              <a:gdLst>
                <a:gd name="T0" fmla="*/ 84 w 342"/>
                <a:gd name="T1" fmla="*/ 144 h 404"/>
                <a:gd name="T2" fmla="*/ 98 w 342"/>
                <a:gd name="T3" fmla="*/ 144 h 404"/>
                <a:gd name="T4" fmla="*/ 110 w 342"/>
                <a:gd name="T5" fmla="*/ 142 h 404"/>
                <a:gd name="T6" fmla="*/ 134 w 342"/>
                <a:gd name="T7" fmla="*/ 136 h 404"/>
                <a:gd name="T8" fmla="*/ 118 w 342"/>
                <a:gd name="T9" fmla="*/ 154 h 404"/>
                <a:gd name="T10" fmla="*/ 106 w 342"/>
                <a:gd name="T11" fmla="*/ 164 h 404"/>
                <a:gd name="T12" fmla="*/ 90 w 342"/>
                <a:gd name="T13" fmla="*/ 172 h 404"/>
                <a:gd name="T14" fmla="*/ 52 w 342"/>
                <a:gd name="T15" fmla="*/ 192 h 404"/>
                <a:gd name="T16" fmla="*/ 22 w 342"/>
                <a:gd name="T17" fmla="*/ 256 h 404"/>
                <a:gd name="T18" fmla="*/ 86 w 342"/>
                <a:gd name="T19" fmla="*/ 228 h 404"/>
                <a:gd name="T20" fmla="*/ 112 w 342"/>
                <a:gd name="T21" fmla="*/ 216 h 404"/>
                <a:gd name="T22" fmla="*/ 136 w 342"/>
                <a:gd name="T23" fmla="*/ 202 h 404"/>
                <a:gd name="T24" fmla="*/ 174 w 342"/>
                <a:gd name="T25" fmla="*/ 172 h 404"/>
                <a:gd name="T26" fmla="*/ 186 w 342"/>
                <a:gd name="T27" fmla="*/ 154 h 404"/>
                <a:gd name="T28" fmla="*/ 268 w 342"/>
                <a:gd name="T29" fmla="*/ 136 h 404"/>
                <a:gd name="T30" fmla="*/ 320 w 342"/>
                <a:gd name="T31" fmla="*/ 284 h 404"/>
                <a:gd name="T32" fmla="*/ 322 w 342"/>
                <a:gd name="T33" fmla="*/ 268 h 404"/>
                <a:gd name="T34" fmla="*/ 324 w 342"/>
                <a:gd name="T35" fmla="*/ 248 h 404"/>
                <a:gd name="T36" fmla="*/ 326 w 342"/>
                <a:gd name="T37" fmla="*/ 228 h 404"/>
                <a:gd name="T38" fmla="*/ 328 w 342"/>
                <a:gd name="T39" fmla="*/ 212 h 404"/>
                <a:gd name="T40" fmla="*/ 268 w 342"/>
                <a:gd name="T41" fmla="*/ 0 h 404"/>
                <a:gd name="T42" fmla="*/ 202 w 342"/>
                <a:gd name="T43" fmla="*/ 86 h 404"/>
                <a:gd name="T44" fmla="*/ 20 w 342"/>
                <a:gd name="T45" fmla="*/ 16 h 404"/>
                <a:gd name="T46" fmla="*/ 142 w 342"/>
                <a:gd name="T47" fmla="*/ 64 h 404"/>
                <a:gd name="T48" fmla="*/ 16 w 342"/>
                <a:gd name="T49" fmla="*/ 94 h 404"/>
                <a:gd name="T50" fmla="*/ 16 w 342"/>
                <a:gd name="T51" fmla="*/ 144 h 404"/>
                <a:gd name="T52" fmla="*/ 92 w 342"/>
                <a:gd name="T53" fmla="*/ 372 h 404"/>
                <a:gd name="T54" fmla="*/ 94 w 342"/>
                <a:gd name="T55" fmla="*/ 388 h 404"/>
                <a:gd name="T56" fmla="*/ 102 w 342"/>
                <a:gd name="T57" fmla="*/ 398 h 404"/>
                <a:gd name="T58" fmla="*/ 106 w 342"/>
                <a:gd name="T59" fmla="*/ 400 h 404"/>
                <a:gd name="T60" fmla="*/ 124 w 342"/>
                <a:gd name="T61" fmla="*/ 404 h 404"/>
                <a:gd name="T62" fmla="*/ 342 w 342"/>
                <a:gd name="T63" fmla="*/ 356 h 404"/>
                <a:gd name="T64" fmla="*/ 158 w 342"/>
                <a:gd name="T65" fmla="*/ 356 h 404"/>
                <a:gd name="T66" fmla="*/ 154 w 342"/>
                <a:gd name="T67" fmla="*/ 354 h 404"/>
                <a:gd name="T68" fmla="*/ 152 w 342"/>
                <a:gd name="T69" fmla="*/ 262 h 404"/>
                <a:gd name="T70" fmla="*/ 92 w 342"/>
                <a:gd name="T71" fmla="*/ 372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2" h="404">
                  <a:moveTo>
                    <a:pt x="16" y="144"/>
                  </a:moveTo>
                  <a:lnTo>
                    <a:pt x="84" y="144"/>
                  </a:lnTo>
                  <a:lnTo>
                    <a:pt x="84" y="144"/>
                  </a:lnTo>
                  <a:lnTo>
                    <a:pt x="98" y="144"/>
                  </a:lnTo>
                  <a:lnTo>
                    <a:pt x="110" y="142"/>
                  </a:lnTo>
                  <a:lnTo>
                    <a:pt x="110" y="142"/>
                  </a:lnTo>
                  <a:lnTo>
                    <a:pt x="134" y="136"/>
                  </a:lnTo>
                  <a:lnTo>
                    <a:pt x="134" y="136"/>
                  </a:lnTo>
                  <a:lnTo>
                    <a:pt x="126" y="144"/>
                  </a:lnTo>
                  <a:lnTo>
                    <a:pt x="118" y="154"/>
                  </a:lnTo>
                  <a:lnTo>
                    <a:pt x="118" y="154"/>
                  </a:lnTo>
                  <a:lnTo>
                    <a:pt x="106" y="164"/>
                  </a:lnTo>
                  <a:lnTo>
                    <a:pt x="90" y="172"/>
                  </a:lnTo>
                  <a:lnTo>
                    <a:pt x="90" y="172"/>
                  </a:lnTo>
                  <a:lnTo>
                    <a:pt x="52" y="192"/>
                  </a:lnTo>
                  <a:lnTo>
                    <a:pt x="52" y="192"/>
                  </a:lnTo>
                  <a:lnTo>
                    <a:pt x="0" y="214"/>
                  </a:lnTo>
                  <a:lnTo>
                    <a:pt x="22" y="256"/>
                  </a:lnTo>
                  <a:lnTo>
                    <a:pt x="22" y="256"/>
                  </a:lnTo>
                  <a:lnTo>
                    <a:pt x="86" y="228"/>
                  </a:lnTo>
                  <a:lnTo>
                    <a:pt x="86" y="228"/>
                  </a:lnTo>
                  <a:lnTo>
                    <a:pt x="112" y="216"/>
                  </a:lnTo>
                  <a:lnTo>
                    <a:pt x="136" y="202"/>
                  </a:lnTo>
                  <a:lnTo>
                    <a:pt x="136" y="202"/>
                  </a:lnTo>
                  <a:lnTo>
                    <a:pt x="156" y="188"/>
                  </a:lnTo>
                  <a:lnTo>
                    <a:pt x="174" y="172"/>
                  </a:lnTo>
                  <a:lnTo>
                    <a:pt x="174" y="172"/>
                  </a:lnTo>
                  <a:lnTo>
                    <a:pt x="186" y="154"/>
                  </a:lnTo>
                  <a:lnTo>
                    <a:pt x="196" y="136"/>
                  </a:lnTo>
                  <a:lnTo>
                    <a:pt x="268" y="136"/>
                  </a:lnTo>
                  <a:lnTo>
                    <a:pt x="268" y="284"/>
                  </a:lnTo>
                  <a:lnTo>
                    <a:pt x="320" y="284"/>
                  </a:lnTo>
                  <a:lnTo>
                    <a:pt x="320" y="284"/>
                  </a:lnTo>
                  <a:lnTo>
                    <a:pt x="322" y="268"/>
                  </a:lnTo>
                  <a:lnTo>
                    <a:pt x="322" y="268"/>
                  </a:lnTo>
                  <a:lnTo>
                    <a:pt x="324" y="248"/>
                  </a:lnTo>
                  <a:lnTo>
                    <a:pt x="324" y="248"/>
                  </a:lnTo>
                  <a:lnTo>
                    <a:pt x="326" y="228"/>
                  </a:lnTo>
                  <a:lnTo>
                    <a:pt x="326" y="228"/>
                  </a:lnTo>
                  <a:lnTo>
                    <a:pt x="328" y="212"/>
                  </a:lnTo>
                  <a:lnTo>
                    <a:pt x="328" y="0"/>
                  </a:lnTo>
                  <a:lnTo>
                    <a:pt x="268" y="0"/>
                  </a:lnTo>
                  <a:lnTo>
                    <a:pt x="268" y="86"/>
                  </a:lnTo>
                  <a:lnTo>
                    <a:pt x="202" y="86"/>
                  </a:lnTo>
                  <a:lnTo>
                    <a:pt x="202" y="16"/>
                  </a:lnTo>
                  <a:lnTo>
                    <a:pt x="20" y="16"/>
                  </a:lnTo>
                  <a:lnTo>
                    <a:pt x="20" y="64"/>
                  </a:lnTo>
                  <a:lnTo>
                    <a:pt x="142" y="64"/>
                  </a:lnTo>
                  <a:lnTo>
                    <a:pt x="142" y="94"/>
                  </a:lnTo>
                  <a:lnTo>
                    <a:pt x="16" y="94"/>
                  </a:lnTo>
                  <a:lnTo>
                    <a:pt x="16" y="144"/>
                  </a:lnTo>
                  <a:lnTo>
                    <a:pt x="16" y="144"/>
                  </a:lnTo>
                  <a:close/>
                  <a:moveTo>
                    <a:pt x="92" y="372"/>
                  </a:moveTo>
                  <a:lnTo>
                    <a:pt x="92" y="372"/>
                  </a:lnTo>
                  <a:lnTo>
                    <a:pt x="94" y="380"/>
                  </a:lnTo>
                  <a:lnTo>
                    <a:pt x="94" y="388"/>
                  </a:lnTo>
                  <a:lnTo>
                    <a:pt x="98" y="392"/>
                  </a:lnTo>
                  <a:lnTo>
                    <a:pt x="102" y="398"/>
                  </a:lnTo>
                  <a:lnTo>
                    <a:pt x="102" y="398"/>
                  </a:lnTo>
                  <a:lnTo>
                    <a:pt x="106" y="400"/>
                  </a:lnTo>
                  <a:lnTo>
                    <a:pt x="112" y="402"/>
                  </a:lnTo>
                  <a:lnTo>
                    <a:pt x="124" y="404"/>
                  </a:lnTo>
                  <a:lnTo>
                    <a:pt x="342" y="404"/>
                  </a:lnTo>
                  <a:lnTo>
                    <a:pt x="342" y="356"/>
                  </a:lnTo>
                  <a:lnTo>
                    <a:pt x="158" y="356"/>
                  </a:lnTo>
                  <a:lnTo>
                    <a:pt x="158" y="356"/>
                  </a:lnTo>
                  <a:lnTo>
                    <a:pt x="154" y="354"/>
                  </a:lnTo>
                  <a:lnTo>
                    <a:pt x="154" y="354"/>
                  </a:lnTo>
                  <a:lnTo>
                    <a:pt x="152" y="350"/>
                  </a:lnTo>
                  <a:lnTo>
                    <a:pt x="152" y="262"/>
                  </a:lnTo>
                  <a:lnTo>
                    <a:pt x="92" y="262"/>
                  </a:lnTo>
                  <a:lnTo>
                    <a:pt x="92" y="372"/>
                  </a:lnTo>
                  <a:lnTo>
                    <a:pt x="92" y="37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009F9FD5-B45A-9E23-E3A5-2D60448D84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08563" y="7050088"/>
              <a:ext cx="565150" cy="508000"/>
            </a:xfrm>
            <a:custGeom>
              <a:avLst/>
              <a:gdLst>
                <a:gd name="T0" fmla="*/ 0 w 356"/>
                <a:gd name="T1" fmla="*/ 320 h 320"/>
                <a:gd name="T2" fmla="*/ 356 w 356"/>
                <a:gd name="T3" fmla="*/ 320 h 320"/>
                <a:gd name="T4" fmla="*/ 356 w 356"/>
                <a:gd name="T5" fmla="*/ 272 h 320"/>
                <a:gd name="T6" fmla="*/ 208 w 356"/>
                <a:gd name="T7" fmla="*/ 272 h 320"/>
                <a:gd name="T8" fmla="*/ 208 w 356"/>
                <a:gd name="T9" fmla="*/ 188 h 320"/>
                <a:gd name="T10" fmla="*/ 148 w 356"/>
                <a:gd name="T11" fmla="*/ 188 h 320"/>
                <a:gd name="T12" fmla="*/ 148 w 356"/>
                <a:gd name="T13" fmla="*/ 272 h 320"/>
                <a:gd name="T14" fmla="*/ 0 w 356"/>
                <a:gd name="T15" fmla="*/ 272 h 320"/>
                <a:gd name="T16" fmla="*/ 0 w 356"/>
                <a:gd name="T17" fmla="*/ 320 h 320"/>
                <a:gd name="T18" fmla="*/ 0 w 356"/>
                <a:gd name="T19" fmla="*/ 320 h 320"/>
                <a:gd name="T20" fmla="*/ 146 w 356"/>
                <a:gd name="T21" fmla="*/ 42 h 320"/>
                <a:gd name="T22" fmla="*/ 146 w 356"/>
                <a:gd name="T23" fmla="*/ 42 h 320"/>
                <a:gd name="T24" fmla="*/ 144 w 356"/>
                <a:gd name="T25" fmla="*/ 64 h 320"/>
                <a:gd name="T26" fmla="*/ 140 w 356"/>
                <a:gd name="T27" fmla="*/ 84 h 320"/>
                <a:gd name="T28" fmla="*/ 140 w 356"/>
                <a:gd name="T29" fmla="*/ 84 h 320"/>
                <a:gd name="T30" fmla="*/ 132 w 356"/>
                <a:gd name="T31" fmla="*/ 102 h 320"/>
                <a:gd name="T32" fmla="*/ 120 w 356"/>
                <a:gd name="T33" fmla="*/ 116 h 320"/>
                <a:gd name="T34" fmla="*/ 120 w 356"/>
                <a:gd name="T35" fmla="*/ 116 h 320"/>
                <a:gd name="T36" fmla="*/ 106 w 356"/>
                <a:gd name="T37" fmla="*/ 130 h 320"/>
                <a:gd name="T38" fmla="*/ 86 w 356"/>
                <a:gd name="T39" fmla="*/ 142 h 320"/>
                <a:gd name="T40" fmla="*/ 86 w 356"/>
                <a:gd name="T41" fmla="*/ 142 h 320"/>
                <a:gd name="T42" fmla="*/ 62 w 356"/>
                <a:gd name="T43" fmla="*/ 150 h 320"/>
                <a:gd name="T44" fmla="*/ 34 w 356"/>
                <a:gd name="T45" fmla="*/ 158 h 320"/>
                <a:gd name="T46" fmla="*/ 52 w 356"/>
                <a:gd name="T47" fmla="*/ 202 h 320"/>
                <a:gd name="T48" fmla="*/ 52 w 356"/>
                <a:gd name="T49" fmla="*/ 202 h 320"/>
                <a:gd name="T50" fmla="*/ 74 w 356"/>
                <a:gd name="T51" fmla="*/ 196 h 320"/>
                <a:gd name="T52" fmla="*/ 94 w 356"/>
                <a:gd name="T53" fmla="*/ 190 h 320"/>
                <a:gd name="T54" fmla="*/ 114 w 356"/>
                <a:gd name="T55" fmla="*/ 182 h 320"/>
                <a:gd name="T56" fmla="*/ 130 w 356"/>
                <a:gd name="T57" fmla="*/ 174 h 320"/>
                <a:gd name="T58" fmla="*/ 130 w 356"/>
                <a:gd name="T59" fmla="*/ 174 h 320"/>
                <a:gd name="T60" fmla="*/ 146 w 356"/>
                <a:gd name="T61" fmla="*/ 162 h 320"/>
                <a:gd name="T62" fmla="*/ 160 w 356"/>
                <a:gd name="T63" fmla="*/ 152 h 320"/>
                <a:gd name="T64" fmla="*/ 170 w 356"/>
                <a:gd name="T65" fmla="*/ 140 h 320"/>
                <a:gd name="T66" fmla="*/ 180 w 356"/>
                <a:gd name="T67" fmla="*/ 126 h 320"/>
                <a:gd name="T68" fmla="*/ 180 w 356"/>
                <a:gd name="T69" fmla="*/ 126 h 320"/>
                <a:gd name="T70" fmla="*/ 190 w 356"/>
                <a:gd name="T71" fmla="*/ 142 h 320"/>
                <a:gd name="T72" fmla="*/ 204 w 356"/>
                <a:gd name="T73" fmla="*/ 154 h 320"/>
                <a:gd name="T74" fmla="*/ 204 w 356"/>
                <a:gd name="T75" fmla="*/ 154 h 320"/>
                <a:gd name="T76" fmla="*/ 218 w 356"/>
                <a:gd name="T77" fmla="*/ 166 h 320"/>
                <a:gd name="T78" fmla="*/ 234 w 356"/>
                <a:gd name="T79" fmla="*/ 176 h 320"/>
                <a:gd name="T80" fmla="*/ 234 w 356"/>
                <a:gd name="T81" fmla="*/ 176 h 320"/>
                <a:gd name="T82" fmla="*/ 252 w 356"/>
                <a:gd name="T83" fmla="*/ 186 h 320"/>
                <a:gd name="T84" fmla="*/ 270 w 356"/>
                <a:gd name="T85" fmla="*/ 192 h 320"/>
                <a:gd name="T86" fmla="*/ 270 w 356"/>
                <a:gd name="T87" fmla="*/ 192 h 320"/>
                <a:gd name="T88" fmla="*/ 290 w 356"/>
                <a:gd name="T89" fmla="*/ 198 h 320"/>
                <a:gd name="T90" fmla="*/ 308 w 356"/>
                <a:gd name="T91" fmla="*/ 202 h 320"/>
                <a:gd name="T92" fmla="*/ 330 w 356"/>
                <a:gd name="T93" fmla="*/ 150 h 320"/>
                <a:gd name="T94" fmla="*/ 330 w 356"/>
                <a:gd name="T95" fmla="*/ 150 h 320"/>
                <a:gd name="T96" fmla="*/ 302 w 356"/>
                <a:gd name="T97" fmla="*/ 144 h 320"/>
                <a:gd name="T98" fmla="*/ 276 w 356"/>
                <a:gd name="T99" fmla="*/ 136 h 320"/>
                <a:gd name="T100" fmla="*/ 256 w 356"/>
                <a:gd name="T101" fmla="*/ 126 h 320"/>
                <a:gd name="T102" fmla="*/ 238 w 356"/>
                <a:gd name="T103" fmla="*/ 114 h 320"/>
                <a:gd name="T104" fmla="*/ 238 w 356"/>
                <a:gd name="T105" fmla="*/ 114 h 320"/>
                <a:gd name="T106" fmla="*/ 224 w 356"/>
                <a:gd name="T107" fmla="*/ 100 h 320"/>
                <a:gd name="T108" fmla="*/ 214 w 356"/>
                <a:gd name="T109" fmla="*/ 82 h 320"/>
                <a:gd name="T110" fmla="*/ 208 w 356"/>
                <a:gd name="T111" fmla="*/ 64 h 320"/>
                <a:gd name="T112" fmla="*/ 206 w 356"/>
                <a:gd name="T113" fmla="*/ 42 h 320"/>
                <a:gd name="T114" fmla="*/ 206 w 356"/>
                <a:gd name="T115" fmla="*/ 0 h 320"/>
                <a:gd name="T116" fmla="*/ 146 w 356"/>
                <a:gd name="T117" fmla="*/ 0 h 320"/>
                <a:gd name="T118" fmla="*/ 146 w 356"/>
                <a:gd name="T119" fmla="*/ 42 h 320"/>
                <a:gd name="T120" fmla="*/ 146 w 356"/>
                <a:gd name="T121" fmla="*/ 42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6" h="320">
                  <a:moveTo>
                    <a:pt x="0" y="320"/>
                  </a:moveTo>
                  <a:lnTo>
                    <a:pt x="356" y="320"/>
                  </a:lnTo>
                  <a:lnTo>
                    <a:pt x="356" y="272"/>
                  </a:lnTo>
                  <a:lnTo>
                    <a:pt x="208" y="272"/>
                  </a:lnTo>
                  <a:lnTo>
                    <a:pt x="208" y="188"/>
                  </a:lnTo>
                  <a:lnTo>
                    <a:pt x="148" y="188"/>
                  </a:lnTo>
                  <a:lnTo>
                    <a:pt x="148" y="272"/>
                  </a:lnTo>
                  <a:lnTo>
                    <a:pt x="0" y="272"/>
                  </a:lnTo>
                  <a:lnTo>
                    <a:pt x="0" y="320"/>
                  </a:lnTo>
                  <a:lnTo>
                    <a:pt x="0" y="320"/>
                  </a:lnTo>
                  <a:close/>
                  <a:moveTo>
                    <a:pt x="146" y="42"/>
                  </a:moveTo>
                  <a:lnTo>
                    <a:pt x="146" y="42"/>
                  </a:lnTo>
                  <a:lnTo>
                    <a:pt x="144" y="64"/>
                  </a:lnTo>
                  <a:lnTo>
                    <a:pt x="140" y="84"/>
                  </a:lnTo>
                  <a:lnTo>
                    <a:pt x="140" y="84"/>
                  </a:lnTo>
                  <a:lnTo>
                    <a:pt x="132" y="102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06" y="130"/>
                  </a:lnTo>
                  <a:lnTo>
                    <a:pt x="86" y="142"/>
                  </a:lnTo>
                  <a:lnTo>
                    <a:pt x="86" y="142"/>
                  </a:lnTo>
                  <a:lnTo>
                    <a:pt x="62" y="150"/>
                  </a:lnTo>
                  <a:lnTo>
                    <a:pt x="34" y="158"/>
                  </a:lnTo>
                  <a:lnTo>
                    <a:pt x="52" y="202"/>
                  </a:lnTo>
                  <a:lnTo>
                    <a:pt x="52" y="202"/>
                  </a:lnTo>
                  <a:lnTo>
                    <a:pt x="74" y="196"/>
                  </a:lnTo>
                  <a:lnTo>
                    <a:pt x="94" y="190"/>
                  </a:lnTo>
                  <a:lnTo>
                    <a:pt x="114" y="182"/>
                  </a:lnTo>
                  <a:lnTo>
                    <a:pt x="130" y="174"/>
                  </a:lnTo>
                  <a:lnTo>
                    <a:pt x="130" y="174"/>
                  </a:lnTo>
                  <a:lnTo>
                    <a:pt x="146" y="162"/>
                  </a:lnTo>
                  <a:lnTo>
                    <a:pt x="160" y="152"/>
                  </a:lnTo>
                  <a:lnTo>
                    <a:pt x="170" y="140"/>
                  </a:lnTo>
                  <a:lnTo>
                    <a:pt x="180" y="126"/>
                  </a:lnTo>
                  <a:lnTo>
                    <a:pt x="180" y="126"/>
                  </a:lnTo>
                  <a:lnTo>
                    <a:pt x="190" y="142"/>
                  </a:lnTo>
                  <a:lnTo>
                    <a:pt x="204" y="154"/>
                  </a:lnTo>
                  <a:lnTo>
                    <a:pt x="204" y="154"/>
                  </a:lnTo>
                  <a:lnTo>
                    <a:pt x="218" y="166"/>
                  </a:lnTo>
                  <a:lnTo>
                    <a:pt x="234" y="176"/>
                  </a:lnTo>
                  <a:lnTo>
                    <a:pt x="234" y="176"/>
                  </a:lnTo>
                  <a:lnTo>
                    <a:pt x="252" y="186"/>
                  </a:lnTo>
                  <a:lnTo>
                    <a:pt x="270" y="192"/>
                  </a:lnTo>
                  <a:lnTo>
                    <a:pt x="270" y="192"/>
                  </a:lnTo>
                  <a:lnTo>
                    <a:pt x="290" y="198"/>
                  </a:lnTo>
                  <a:lnTo>
                    <a:pt x="308" y="202"/>
                  </a:lnTo>
                  <a:lnTo>
                    <a:pt x="330" y="150"/>
                  </a:lnTo>
                  <a:lnTo>
                    <a:pt x="330" y="150"/>
                  </a:lnTo>
                  <a:lnTo>
                    <a:pt x="302" y="144"/>
                  </a:lnTo>
                  <a:lnTo>
                    <a:pt x="276" y="136"/>
                  </a:lnTo>
                  <a:lnTo>
                    <a:pt x="256" y="126"/>
                  </a:lnTo>
                  <a:lnTo>
                    <a:pt x="238" y="114"/>
                  </a:lnTo>
                  <a:lnTo>
                    <a:pt x="238" y="114"/>
                  </a:lnTo>
                  <a:lnTo>
                    <a:pt x="224" y="100"/>
                  </a:lnTo>
                  <a:lnTo>
                    <a:pt x="214" y="82"/>
                  </a:lnTo>
                  <a:lnTo>
                    <a:pt x="208" y="64"/>
                  </a:lnTo>
                  <a:lnTo>
                    <a:pt x="206" y="42"/>
                  </a:lnTo>
                  <a:lnTo>
                    <a:pt x="206" y="0"/>
                  </a:lnTo>
                  <a:lnTo>
                    <a:pt x="146" y="0"/>
                  </a:lnTo>
                  <a:lnTo>
                    <a:pt x="146" y="42"/>
                  </a:lnTo>
                  <a:lnTo>
                    <a:pt x="146" y="4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9DACEBDE-37D1-C5CA-867F-C4F358742A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4513" y="7037388"/>
              <a:ext cx="527050" cy="628650"/>
            </a:xfrm>
            <a:custGeom>
              <a:avLst/>
              <a:gdLst>
                <a:gd name="T0" fmla="*/ 272 w 332"/>
                <a:gd name="T1" fmla="*/ 396 h 396"/>
                <a:gd name="T2" fmla="*/ 324 w 332"/>
                <a:gd name="T3" fmla="*/ 396 h 396"/>
                <a:gd name="T4" fmla="*/ 324 w 332"/>
                <a:gd name="T5" fmla="*/ 396 h 396"/>
                <a:gd name="T6" fmla="*/ 330 w 332"/>
                <a:gd name="T7" fmla="*/ 356 h 396"/>
                <a:gd name="T8" fmla="*/ 330 w 332"/>
                <a:gd name="T9" fmla="*/ 356 h 396"/>
                <a:gd name="T10" fmla="*/ 332 w 332"/>
                <a:gd name="T11" fmla="*/ 312 h 396"/>
                <a:gd name="T12" fmla="*/ 332 w 332"/>
                <a:gd name="T13" fmla="*/ 0 h 396"/>
                <a:gd name="T14" fmla="*/ 272 w 332"/>
                <a:gd name="T15" fmla="*/ 0 h 396"/>
                <a:gd name="T16" fmla="*/ 272 w 332"/>
                <a:gd name="T17" fmla="*/ 396 h 396"/>
                <a:gd name="T18" fmla="*/ 272 w 332"/>
                <a:gd name="T19" fmla="*/ 396 h 396"/>
                <a:gd name="T20" fmla="*/ 92 w 332"/>
                <a:gd name="T21" fmla="*/ 92 h 396"/>
                <a:gd name="T22" fmla="*/ 92 w 332"/>
                <a:gd name="T23" fmla="*/ 92 h 396"/>
                <a:gd name="T24" fmla="*/ 92 w 332"/>
                <a:gd name="T25" fmla="*/ 118 h 396"/>
                <a:gd name="T26" fmla="*/ 88 w 332"/>
                <a:gd name="T27" fmla="*/ 140 h 396"/>
                <a:gd name="T28" fmla="*/ 88 w 332"/>
                <a:gd name="T29" fmla="*/ 140 h 396"/>
                <a:gd name="T30" fmla="*/ 82 w 332"/>
                <a:gd name="T31" fmla="*/ 162 h 396"/>
                <a:gd name="T32" fmla="*/ 72 w 332"/>
                <a:gd name="T33" fmla="*/ 180 h 396"/>
                <a:gd name="T34" fmla="*/ 72 w 332"/>
                <a:gd name="T35" fmla="*/ 180 h 396"/>
                <a:gd name="T36" fmla="*/ 60 w 332"/>
                <a:gd name="T37" fmla="*/ 198 h 396"/>
                <a:gd name="T38" fmla="*/ 44 w 332"/>
                <a:gd name="T39" fmla="*/ 212 h 396"/>
                <a:gd name="T40" fmla="*/ 44 w 332"/>
                <a:gd name="T41" fmla="*/ 212 h 396"/>
                <a:gd name="T42" fmla="*/ 24 w 332"/>
                <a:gd name="T43" fmla="*/ 226 h 396"/>
                <a:gd name="T44" fmla="*/ 0 w 332"/>
                <a:gd name="T45" fmla="*/ 240 h 396"/>
                <a:gd name="T46" fmla="*/ 24 w 332"/>
                <a:gd name="T47" fmla="*/ 280 h 396"/>
                <a:gd name="T48" fmla="*/ 24 w 332"/>
                <a:gd name="T49" fmla="*/ 280 h 396"/>
                <a:gd name="T50" fmla="*/ 42 w 332"/>
                <a:gd name="T51" fmla="*/ 272 h 396"/>
                <a:gd name="T52" fmla="*/ 58 w 332"/>
                <a:gd name="T53" fmla="*/ 264 h 396"/>
                <a:gd name="T54" fmla="*/ 72 w 332"/>
                <a:gd name="T55" fmla="*/ 254 h 396"/>
                <a:gd name="T56" fmla="*/ 86 w 332"/>
                <a:gd name="T57" fmla="*/ 242 h 396"/>
                <a:gd name="T58" fmla="*/ 86 w 332"/>
                <a:gd name="T59" fmla="*/ 242 h 396"/>
                <a:gd name="T60" fmla="*/ 100 w 332"/>
                <a:gd name="T61" fmla="*/ 232 h 396"/>
                <a:gd name="T62" fmla="*/ 112 w 332"/>
                <a:gd name="T63" fmla="*/ 218 h 396"/>
                <a:gd name="T64" fmla="*/ 122 w 332"/>
                <a:gd name="T65" fmla="*/ 206 h 396"/>
                <a:gd name="T66" fmla="*/ 128 w 332"/>
                <a:gd name="T67" fmla="*/ 192 h 396"/>
                <a:gd name="T68" fmla="*/ 128 w 332"/>
                <a:gd name="T69" fmla="*/ 192 h 396"/>
                <a:gd name="T70" fmla="*/ 136 w 332"/>
                <a:gd name="T71" fmla="*/ 206 h 396"/>
                <a:gd name="T72" fmla="*/ 146 w 332"/>
                <a:gd name="T73" fmla="*/ 220 h 396"/>
                <a:gd name="T74" fmla="*/ 146 w 332"/>
                <a:gd name="T75" fmla="*/ 220 h 396"/>
                <a:gd name="T76" fmla="*/ 156 w 332"/>
                <a:gd name="T77" fmla="*/ 232 h 396"/>
                <a:gd name="T78" fmla="*/ 168 w 332"/>
                <a:gd name="T79" fmla="*/ 242 h 396"/>
                <a:gd name="T80" fmla="*/ 168 w 332"/>
                <a:gd name="T81" fmla="*/ 242 h 396"/>
                <a:gd name="T82" fmla="*/ 182 w 332"/>
                <a:gd name="T83" fmla="*/ 252 h 396"/>
                <a:gd name="T84" fmla="*/ 194 w 332"/>
                <a:gd name="T85" fmla="*/ 262 h 396"/>
                <a:gd name="T86" fmla="*/ 194 w 332"/>
                <a:gd name="T87" fmla="*/ 262 h 396"/>
                <a:gd name="T88" fmla="*/ 208 w 332"/>
                <a:gd name="T89" fmla="*/ 268 h 396"/>
                <a:gd name="T90" fmla="*/ 222 w 332"/>
                <a:gd name="T91" fmla="*/ 274 h 396"/>
                <a:gd name="T92" fmla="*/ 252 w 332"/>
                <a:gd name="T93" fmla="*/ 226 h 396"/>
                <a:gd name="T94" fmla="*/ 252 w 332"/>
                <a:gd name="T95" fmla="*/ 226 h 396"/>
                <a:gd name="T96" fmla="*/ 228 w 332"/>
                <a:gd name="T97" fmla="*/ 216 h 396"/>
                <a:gd name="T98" fmla="*/ 206 w 332"/>
                <a:gd name="T99" fmla="*/ 204 h 396"/>
                <a:gd name="T100" fmla="*/ 206 w 332"/>
                <a:gd name="T101" fmla="*/ 204 h 396"/>
                <a:gd name="T102" fmla="*/ 190 w 332"/>
                <a:gd name="T103" fmla="*/ 190 h 396"/>
                <a:gd name="T104" fmla="*/ 176 w 332"/>
                <a:gd name="T105" fmla="*/ 174 h 396"/>
                <a:gd name="T106" fmla="*/ 176 w 332"/>
                <a:gd name="T107" fmla="*/ 174 h 396"/>
                <a:gd name="T108" fmla="*/ 166 w 332"/>
                <a:gd name="T109" fmla="*/ 156 h 396"/>
                <a:gd name="T110" fmla="*/ 158 w 332"/>
                <a:gd name="T111" fmla="*/ 138 h 396"/>
                <a:gd name="T112" fmla="*/ 158 w 332"/>
                <a:gd name="T113" fmla="*/ 138 h 396"/>
                <a:gd name="T114" fmla="*/ 154 w 332"/>
                <a:gd name="T115" fmla="*/ 116 h 396"/>
                <a:gd name="T116" fmla="*/ 154 w 332"/>
                <a:gd name="T117" fmla="*/ 90 h 396"/>
                <a:gd name="T118" fmla="*/ 154 w 332"/>
                <a:gd name="T119" fmla="*/ 16 h 396"/>
                <a:gd name="T120" fmla="*/ 92 w 332"/>
                <a:gd name="T121" fmla="*/ 16 h 396"/>
                <a:gd name="T122" fmla="*/ 92 w 332"/>
                <a:gd name="T123" fmla="*/ 92 h 396"/>
                <a:gd name="T124" fmla="*/ 92 w 332"/>
                <a:gd name="T125" fmla="*/ 92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2" h="396">
                  <a:moveTo>
                    <a:pt x="272" y="396"/>
                  </a:moveTo>
                  <a:lnTo>
                    <a:pt x="324" y="396"/>
                  </a:lnTo>
                  <a:lnTo>
                    <a:pt x="324" y="396"/>
                  </a:lnTo>
                  <a:lnTo>
                    <a:pt x="330" y="356"/>
                  </a:lnTo>
                  <a:lnTo>
                    <a:pt x="330" y="356"/>
                  </a:lnTo>
                  <a:lnTo>
                    <a:pt x="332" y="312"/>
                  </a:lnTo>
                  <a:lnTo>
                    <a:pt x="332" y="0"/>
                  </a:lnTo>
                  <a:lnTo>
                    <a:pt x="272" y="0"/>
                  </a:lnTo>
                  <a:lnTo>
                    <a:pt x="272" y="396"/>
                  </a:lnTo>
                  <a:lnTo>
                    <a:pt x="272" y="396"/>
                  </a:lnTo>
                  <a:close/>
                  <a:moveTo>
                    <a:pt x="92" y="92"/>
                  </a:moveTo>
                  <a:lnTo>
                    <a:pt x="92" y="92"/>
                  </a:lnTo>
                  <a:lnTo>
                    <a:pt x="92" y="118"/>
                  </a:lnTo>
                  <a:lnTo>
                    <a:pt x="88" y="140"/>
                  </a:lnTo>
                  <a:lnTo>
                    <a:pt x="88" y="140"/>
                  </a:lnTo>
                  <a:lnTo>
                    <a:pt x="82" y="162"/>
                  </a:lnTo>
                  <a:lnTo>
                    <a:pt x="72" y="180"/>
                  </a:lnTo>
                  <a:lnTo>
                    <a:pt x="72" y="180"/>
                  </a:lnTo>
                  <a:lnTo>
                    <a:pt x="60" y="198"/>
                  </a:lnTo>
                  <a:lnTo>
                    <a:pt x="44" y="212"/>
                  </a:lnTo>
                  <a:lnTo>
                    <a:pt x="44" y="212"/>
                  </a:lnTo>
                  <a:lnTo>
                    <a:pt x="24" y="226"/>
                  </a:lnTo>
                  <a:lnTo>
                    <a:pt x="0" y="240"/>
                  </a:lnTo>
                  <a:lnTo>
                    <a:pt x="24" y="280"/>
                  </a:lnTo>
                  <a:lnTo>
                    <a:pt x="24" y="280"/>
                  </a:lnTo>
                  <a:lnTo>
                    <a:pt x="42" y="272"/>
                  </a:lnTo>
                  <a:lnTo>
                    <a:pt x="58" y="264"/>
                  </a:lnTo>
                  <a:lnTo>
                    <a:pt x="72" y="254"/>
                  </a:lnTo>
                  <a:lnTo>
                    <a:pt x="86" y="242"/>
                  </a:lnTo>
                  <a:lnTo>
                    <a:pt x="86" y="242"/>
                  </a:lnTo>
                  <a:lnTo>
                    <a:pt x="100" y="232"/>
                  </a:lnTo>
                  <a:lnTo>
                    <a:pt x="112" y="218"/>
                  </a:lnTo>
                  <a:lnTo>
                    <a:pt x="122" y="206"/>
                  </a:lnTo>
                  <a:lnTo>
                    <a:pt x="128" y="192"/>
                  </a:lnTo>
                  <a:lnTo>
                    <a:pt x="128" y="192"/>
                  </a:lnTo>
                  <a:lnTo>
                    <a:pt x="136" y="206"/>
                  </a:lnTo>
                  <a:lnTo>
                    <a:pt x="146" y="220"/>
                  </a:lnTo>
                  <a:lnTo>
                    <a:pt x="146" y="220"/>
                  </a:lnTo>
                  <a:lnTo>
                    <a:pt x="156" y="232"/>
                  </a:lnTo>
                  <a:lnTo>
                    <a:pt x="168" y="242"/>
                  </a:lnTo>
                  <a:lnTo>
                    <a:pt x="168" y="242"/>
                  </a:lnTo>
                  <a:lnTo>
                    <a:pt x="182" y="252"/>
                  </a:lnTo>
                  <a:lnTo>
                    <a:pt x="194" y="262"/>
                  </a:lnTo>
                  <a:lnTo>
                    <a:pt x="194" y="262"/>
                  </a:lnTo>
                  <a:lnTo>
                    <a:pt x="208" y="268"/>
                  </a:lnTo>
                  <a:lnTo>
                    <a:pt x="222" y="274"/>
                  </a:lnTo>
                  <a:lnTo>
                    <a:pt x="252" y="226"/>
                  </a:lnTo>
                  <a:lnTo>
                    <a:pt x="252" y="226"/>
                  </a:lnTo>
                  <a:lnTo>
                    <a:pt x="228" y="216"/>
                  </a:lnTo>
                  <a:lnTo>
                    <a:pt x="206" y="204"/>
                  </a:lnTo>
                  <a:lnTo>
                    <a:pt x="206" y="204"/>
                  </a:lnTo>
                  <a:lnTo>
                    <a:pt x="190" y="190"/>
                  </a:lnTo>
                  <a:lnTo>
                    <a:pt x="176" y="174"/>
                  </a:lnTo>
                  <a:lnTo>
                    <a:pt x="176" y="174"/>
                  </a:lnTo>
                  <a:lnTo>
                    <a:pt x="166" y="156"/>
                  </a:lnTo>
                  <a:lnTo>
                    <a:pt x="158" y="138"/>
                  </a:lnTo>
                  <a:lnTo>
                    <a:pt x="158" y="138"/>
                  </a:lnTo>
                  <a:lnTo>
                    <a:pt x="154" y="116"/>
                  </a:lnTo>
                  <a:lnTo>
                    <a:pt x="154" y="90"/>
                  </a:lnTo>
                  <a:lnTo>
                    <a:pt x="154" y="16"/>
                  </a:lnTo>
                  <a:lnTo>
                    <a:pt x="92" y="16"/>
                  </a:lnTo>
                  <a:lnTo>
                    <a:pt x="92" y="92"/>
                  </a:lnTo>
                  <a:lnTo>
                    <a:pt x="92" y="9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955FECD-2684-488D-71F5-071A861566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2688" y="7037388"/>
              <a:ext cx="514350" cy="660400"/>
            </a:xfrm>
            <a:custGeom>
              <a:avLst/>
              <a:gdLst>
                <a:gd name="T0" fmla="*/ 6 w 324"/>
                <a:gd name="T1" fmla="*/ 152 h 416"/>
                <a:gd name="T2" fmla="*/ 24 w 324"/>
                <a:gd name="T3" fmla="*/ 184 h 416"/>
                <a:gd name="T4" fmla="*/ 38 w 324"/>
                <a:gd name="T5" fmla="*/ 194 h 416"/>
                <a:gd name="T6" fmla="*/ 56 w 324"/>
                <a:gd name="T7" fmla="*/ 204 h 416"/>
                <a:gd name="T8" fmla="*/ 78 w 324"/>
                <a:gd name="T9" fmla="*/ 210 h 416"/>
                <a:gd name="T10" fmla="*/ 106 w 324"/>
                <a:gd name="T11" fmla="*/ 212 h 416"/>
                <a:gd name="T12" fmla="*/ 152 w 324"/>
                <a:gd name="T13" fmla="*/ 206 h 416"/>
                <a:gd name="T14" fmla="*/ 170 w 324"/>
                <a:gd name="T15" fmla="*/ 198 h 416"/>
                <a:gd name="T16" fmla="*/ 184 w 324"/>
                <a:gd name="T17" fmla="*/ 188 h 416"/>
                <a:gd name="T18" fmla="*/ 204 w 324"/>
                <a:gd name="T19" fmla="*/ 162 h 416"/>
                <a:gd name="T20" fmla="*/ 210 w 324"/>
                <a:gd name="T21" fmla="*/ 146 h 416"/>
                <a:gd name="T22" fmla="*/ 264 w 324"/>
                <a:gd name="T23" fmla="*/ 130 h 416"/>
                <a:gd name="T24" fmla="*/ 324 w 324"/>
                <a:gd name="T25" fmla="*/ 226 h 416"/>
                <a:gd name="T26" fmla="*/ 264 w 324"/>
                <a:gd name="T27" fmla="*/ 0 h 416"/>
                <a:gd name="T28" fmla="*/ 210 w 324"/>
                <a:gd name="T29" fmla="*/ 80 h 416"/>
                <a:gd name="T30" fmla="*/ 204 w 324"/>
                <a:gd name="T31" fmla="*/ 68 h 416"/>
                <a:gd name="T32" fmla="*/ 198 w 324"/>
                <a:gd name="T33" fmla="*/ 54 h 416"/>
                <a:gd name="T34" fmla="*/ 178 w 324"/>
                <a:gd name="T35" fmla="*/ 34 h 416"/>
                <a:gd name="T36" fmla="*/ 164 w 324"/>
                <a:gd name="T37" fmla="*/ 28 h 416"/>
                <a:gd name="T38" fmla="*/ 148 w 324"/>
                <a:gd name="T39" fmla="*/ 22 h 416"/>
                <a:gd name="T40" fmla="*/ 106 w 324"/>
                <a:gd name="T41" fmla="*/ 16 h 416"/>
                <a:gd name="T42" fmla="*/ 78 w 324"/>
                <a:gd name="T43" fmla="*/ 18 h 416"/>
                <a:gd name="T44" fmla="*/ 56 w 324"/>
                <a:gd name="T45" fmla="*/ 24 h 416"/>
                <a:gd name="T46" fmla="*/ 38 w 324"/>
                <a:gd name="T47" fmla="*/ 34 h 416"/>
                <a:gd name="T48" fmla="*/ 24 w 324"/>
                <a:gd name="T49" fmla="*/ 46 h 416"/>
                <a:gd name="T50" fmla="*/ 6 w 324"/>
                <a:gd name="T51" fmla="*/ 76 h 416"/>
                <a:gd name="T52" fmla="*/ 2 w 324"/>
                <a:gd name="T53" fmla="*/ 94 h 416"/>
                <a:gd name="T54" fmla="*/ 0 w 324"/>
                <a:gd name="T55" fmla="*/ 114 h 416"/>
                <a:gd name="T56" fmla="*/ 6 w 324"/>
                <a:gd name="T57" fmla="*/ 152 h 416"/>
                <a:gd name="T58" fmla="*/ 84 w 324"/>
                <a:gd name="T59" fmla="*/ 250 h 416"/>
                <a:gd name="T60" fmla="*/ 84 w 324"/>
                <a:gd name="T61" fmla="*/ 384 h 416"/>
                <a:gd name="T62" fmla="*/ 86 w 324"/>
                <a:gd name="T63" fmla="*/ 400 h 416"/>
                <a:gd name="T64" fmla="*/ 94 w 324"/>
                <a:gd name="T65" fmla="*/ 410 h 416"/>
                <a:gd name="T66" fmla="*/ 98 w 324"/>
                <a:gd name="T67" fmla="*/ 412 h 416"/>
                <a:gd name="T68" fmla="*/ 118 w 324"/>
                <a:gd name="T69" fmla="*/ 416 h 416"/>
                <a:gd name="T70" fmla="*/ 324 w 324"/>
                <a:gd name="T71" fmla="*/ 250 h 416"/>
                <a:gd name="T72" fmla="*/ 84 w 324"/>
                <a:gd name="T73" fmla="*/ 250 h 416"/>
                <a:gd name="T74" fmla="*/ 264 w 324"/>
                <a:gd name="T75" fmla="*/ 298 h 416"/>
                <a:gd name="T76" fmla="*/ 152 w 324"/>
                <a:gd name="T77" fmla="*/ 368 h 416"/>
                <a:gd name="T78" fmla="*/ 146 w 324"/>
                <a:gd name="T79" fmla="*/ 368 h 416"/>
                <a:gd name="T80" fmla="*/ 144 w 324"/>
                <a:gd name="T81" fmla="*/ 298 h 416"/>
                <a:gd name="T82" fmla="*/ 142 w 324"/>
                <a:gd name="T83" fmla="*/ 76 h 416"/>
                <a:gd name="T84" fmla="*/ 148 w 324"/>
                <a:gd name="T85" fmla="*/ 84 h 416"/>
                <a:gd name="T86" fmla="*/ 154 w 324"/>
                <a:gd name="T87" fmla="*/ 102 h 416"/>
                <a:gd name="T88" fmla="*/ 154 w 324"/>
                <a:gd name="T89" fmla="*/ 114 h 416"/>
                <a:gd name="T90" fmla="*/ 152 w 324"/>
                <a:gd name="T91" fmla="*/ 136 h 416"/>
                <a:gd name="T92" fmla="*/ 142 w 324"/>
                <a:gd name="T93" fmla="*/ 154 h 416"/>
                <a:gd name="T94" fmla="*/ 136 w 324"/>
                <a:gd name="T95" fmla="*/ 158 h 416"/>
                <a:gd name="T96" fmla="*/ 118 w 324"/>
                <a:gd name="T97" fmla="*/ 166 h 416"/>
                <a:gd name="T98" fmla="*/ 106 w 324"/>
                <a:gd name="T99" fmla="*/ 166 h 416"/>
                <a:gd name="T100" fmla="*/ 86 w 324"/>
                <a:gd name="T101" fmla="*/ 162 h 416"/>
                <a:gd name="T102" fmla="*/ 70 w 324"/>
                <a:gd name="T103" fmla="*/ 152 h 416"/>
                <a:gd name="T104" fmla="*/ 62 w 324"/>
                <a:gd name="T105" fmla="*/ 136 h 416"/>
                <a:gd name="T106" fmla="*/ 60 w 324"/>
                <a:gd name="T107" fmla="*/ 114 h 416"/>
                <a:gd name="T108" fmla="*/ 60 w 324"/>
                <a:gd name="T109" fmla="*/ 102 h 416"/>
                <a:gd name="T110" fmla="*/ 66 w 324"/>
                <a:gd name="T111" fmla="*/ 84 h 416"/>
                <a:gd name="T112" fmla="*/ 70 w 324"/>
                <a:gd name="T113" fmla="*/ 76 h 416"/>
                <a:gd name="T114" fmla="*/ 86 w 324"/>
                <a:gd name="T115" fmla="*/ 66 h 416"/>
                <a:gd name="T116" fmla="*/ 106 w 324"/>
                <a:gd name="T117" fmla="*/ 62 h 416"/>
                <a:gd name="T118" fmla="*/ 118 w 324"/>
                <a:gd name="T119" fmla="*/ 64 h 416"/>
                <a:gd name="T120" fmla="*/ 136 w 324"/>
                <a:gd name="T121" fmla="*/ 70 h 416"/>
                <a:gd name="T122" fmla="*/ 142 w 324"/>
                <a:gd name="T123" fmla="*/ 76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4" h="416">
                  <a:moveTo>
                    <a:pt x="6" y="152"/>
                  </a:moveTo>
                  <a:lnTo>
                    <a:pt x="6" y="152"/>
                  </a:lnTo>
                  <a:lnTo>
                    <a:pt x="12" y="168"/>
                  </a:lnTo>
                  <a:lnTo>
                    <a:pt x="24" y="184"/>
                  </a:lnTo>
                  <a:lnTo>
                    <a:pt x="24" y="184"/>
                  </a:lnTo>
                  <a:lnTo>
                    <a:pt x="38" y="194"/>
                  </a:lnTo>
                  <a:lnTo>
                    <a:pt x="56" y="204"/>
                  </a:lnTo>
                  <a:lnTo>
                    <a:pt x="56" y="204"/>
                  </a:lnTo>
                  <a:lnTo>
                    <a:pt x="66" y="208"/>
                  </a:lnTo>
                  <a:lnTo>
                    <a:pt x="78" y="210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132" y="210"/>
                  </a:lnTo>
                  <a:lnTo>
                    <a:pt x="152" y="206"/>
                  </a:lnTo>
                  <a:lnTo>
                    <a:pt x="152" y="206"/>
                  </a:lnTo>
                  <a:lnTo>
                    <a:pt x="170" y="198"/>
                  </a:lnTo>
                  <a:lnTo>
                    <a:pt x="184" y="188"/>
                  </a:lnTo>
                  <a:lnTo>
                    <a:pt x="184" y="188"/>
                  </a:lnTo>
                  <a:lnTo>
                    <a:pt x="196" y="176"/>
                  </a:lnTo>
                  <a:lnTo>
                    <a:pt x="204" y="162"/>
                  </a:lnTo>
                  <a:lnTo>
                    <a:pt x="204" y="162"/>
                  </a:lnTo>
                  <a:lnTo>
                    <a:pt x="210" y="146"/>
                  </a:lnTo>
                  <a:lnTo>
                    <a:pt x="212" y="130"/>
                  </a:lnTo>
                  <a:lnTo>
                    <a:pt x="264" y="130"/>
                  </a:lnTo>
                  <a:lnTo>
                    <a:pt x="264" y="226"/>
                  </a:lnTo>
                  <a:lnTo>
                    <a:pt x="324" y="226"/>
                  </a:lnTo>
                  <a:lnTo>
                    <a:pt x="324" y="0"/>
                  </a:lnTo>
                  <a:lnTo>
                    <a:pt x="264" y="0"/>
                  </a:lnTo>
                  <a:lnTo>
                    <a:pt x="264" y="80"/>
                  </a:lnTo>
                  <a:lnTo>
                    <a:pt x="210" y="80"/>
                  </a:lnTo>
                  <a:lnTo>
                    <a:pt x="210" y="80"/>
                  </a:lnTo>
                  <a:lnTo>
                    <a:pt x="204" y="68"/>
                  </a:lnTo>
                  <a:lnTo>
                    <a:pt x="198" y="54"/>
                  </a:lnTo>
                  <a:lnTo>
                    <a:pt x="198" y="54"/>
                  </a:lnTo>
                  <a:lnTo>
                    <a:pt x="188" y="44"/>
                  </a:lnTo>
                  <a:lnTo>
                    <a:pt x="178" y="34"/>
                  </a:lnTo>
                  <a:lnTo>
                    <a:pt x="178" y="34"/>
                  </a:lnTo>
                  <a:lnTo>
                    <a:pt x="164" y="28"/>
                  </a:lnTo>
                  <a:lnTo>
                    <a:pt x="148" y="22"/>
                  </a:lnTo>
                  <a:lnTo>
                    <a:pt x="148" y="22"/>
                  </a:lnTo>
                  <a:lnTo>
                    <a:pt x="128" y="18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78" y="18"/>
                  </a:lnTo>
                  <a:lnTo>
                    <a:pt x="66" y="22"/>
                  </a:lnTo>
                  <a:lnTo>
                    <a:pt x="56" y="24"/>
                  </a:lnTo>
                  <a:lnTo>
                    <a:pt x="56" y="24"/>
                  </a:lnTo>
                  <a:lnTo>
                    <a:pt x="38" y="34"/>
                  </a:lnTo>
                  <a:lnTo>
                    <a:pt x="24" y="46"/>
                  </a:lnTo>
                  <a:lnTo>
                    <a:pt x="24" y="46"/>
                  </a:lnTo>
                  <a:lnTo>
                    <a:pt x="12" y="60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2" y="94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2" y="134"/>
                  </a:lnTo>
                  <a:lnTo>
                    <a:pt x="6" y="152"/>
                  </a:lnTo>
                  <a:lnTo>
                    <a:pt x="6" y="152"/>
                  </a:lnTo>
                  <a:close/>
                  <a:moveTo>
                    <a:pt x="84" y="250"/>
                  </a:moveTo>
                  <a:lnTo>
                    <a:pt x="84" y="384"/>
                  </a:lnTo>
                  <a:lnTo>
                    <a:pt x="84" y="384"/>
                  </a:lnTo>
                  <a:lnTo>
                    <a:pt x="86" y="392"/>
                  </a:lnTo>
                  <a:lnTo>
                    <a:pt x="86" y="400"/>
                  </a:lnTo>
                  <a:lnTo>
                    <a:pt x="90" y="406"/>
                  </a:lnTo>
                  <a:lnTo>
                    <a:pt x="94" y="410"/>
                  </a:lnTo>
                  <a:lnTo>
                    <a:pt x="94" y="410"/>
                  </a:lnTo>
                  <a:lnTo>
                    <a:pt x="98" y="412"/>
                  </a:lnTo>
                  <a:lnTo>
                    <a:pt x="104" y="414"/>
                  </a:lnTo>
                  <a:lnTo>
                    <a:pt x="118" y="416"/>
                  </a:lnTo>
                  <a:lnTo>
                    <a:pt x="324" y="416"/>
                  </a:lnTo>
                  <a:lnTo>
                    <a:pt x="324" y="250"/>
                  </a:lnTo>
                  <a:lnTo>
                    <a:pt x="84" y="250"/>
                  </a:lnTo>
                  <a:lnTo>
                    <a:pt x="84" y="250"/>
                  </a:lnTo>
                  <a:close/>
                  <a:moveTo>
                    <a:pt x="144" y="298"/>
                  </a:moveTo>
                  <a:lnTo>
                    <a:pt x="264" y="298"/>
                  </a:lnTo>
                  <a:lnTo>
                    <a:pt x="264" y="368"/>
                  </a:lnTo>
                  <a:lnTo>
                    <a:pt x="152" y="368"/>
                  </a:lnTo>
                  <a:lnTo>
                    <a:pt x="152" y="368"/>
                  </a:lnTo>
                  <a:lnTo>
                    <a:pt x="146" y="368"/>
                  </a:lnTo>
                  <a:lnTo>
                    <a:pt x="144" y="362"/>
                  </a:lnTo>
                  <a:lnTo>
                    <a:pt x="144" y="298"/>
                  </a:lnTo>
                  <a:lnTo>
                    <a:pt x="144" y="298"/>
                  </a:lnTo>
                  <a:close/>
                  <a:moveTo>
                    <a:pt x="142" y="76"/>
                  </a:moveTo>
                  <a:lnTo>
                    <a:pt x="142" y="76"/>
                  </a:lnTo>
                  <a:lnTo>
                    <a:pt x="148" y="84"/>
                  </a:lnTo>
                  <a:lnTo>
                    <a:pt x="152" y="92"/>
                  </a:lnTo>
                  <a:lnTo>
                    <a:pt x="154" y="102"/>
                  </a:lnTo>
                  <a:lnTo>
                    <a:pt x="154" y="114"/>
                  </a:lnTo>
                  <a:lnTo>
                    <a:pt x="154" y="114"/>
                  </a:lnTo>
                  <a:lnTo>
                    <a:pt x="154" y="126"/>
                  </a:lnTo>
                  <a:lnTo>
                    <a:pt x="152" y="136"/>
                  </a:lnTo>
                  <a:lnTo>
                    <a:pt x="148" y="146"/>
                  </a:lnTo>
                  <a:lnTo>
                    <a:pt x="142" y="154"/>
                  </a:lnTo>
                  <a:lnTo>
                    <a:pt x="142" y="154"/>
                  </a:lnTo>
                  <a:lnTo>
                    <a:pt x="136" y="158"/>
                  </a:lnTo>
                  <a:lnTo>
                    <a:pt x="128" y="162"/>
                  </a:lnTo>
                  <a:lnTo>
                    <a:pt x="118" y="166"/>
                  </a:lnTo>
                  <a:lnTo>
                    <a:pt x="106" y="166"/>
                  </a:lnTo>
                  <a:lnTo>
                    <a:pt x="106" y="166"/>
                  </a:lnTo>
                  <a:lnTo>
                    <a:pt x="96" y="166"/>
                  </a:lnTo>
                  <a:lnTo>
                    <a:pt x="86" y="162"/>
                  </a:lnTo>
                  <a:lnTo>
                    <a:pt x="78" y="158"/>
                  </a:lnTo>
                  <a:lnTo>
                    <a:pt x="70" y="152"/>
                  </a:lnTo>
                  <a:lnTo>
                    <a:pt x="66" y="146"/>
                  </a:lnTo>
                  <a:lnTo>
                    <a:pt x="62" y="136"/>
                  </a:lnTo>
                  <a:lnTo>
                    <a:pt x="60" y="126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02"/>
                  </a:lnTo>
                  <a:lnTo>
                    <a:pt x="62" y="92"/>
                  </a:lnTo>
                  <a:lnTo>
                    <a:pt x="66" y="84"/>
                  </a:lnTo>
                  <a:lnTo>
                    <a:pt x="70" y="76"/>
                  </a:lnTo>
                  <a:lnTo>
                    <a:pt x="70" y="76"/>
                  </a:lnTo>
                  <a:lnTo>
                    <a:pt x="78" y="70"/>
                  </a:lnTo>
                  <a:lnTo>
                    <a:pt x="86" y="66"/>
                  </a:lnTo>
                  <a:lnTo>
                    <a:pt x="96" y="64"/>
                  </a:lnTo>
                  <a:lnTo>
                    <a:pt x="106" y="62"/>
                  </a:lnTo>
                  <a:lnTo>
                    <a:pt x="106" y="62"/>
                  </a:lnTo>
                  <a:lnTo>
                    <a:pt x="118" y="64"/>
                  </a:lnTo>
                  <a:lnTo>
                    <a:pt x="128" y="66"/>
                  </a:lnTo>
                  <a:lnTo>
                    <a:pt x="136" y="70"/>
                  </a:lnTo>
                  <a:lnTo>
                    <a:pt x="142" y="76"/>
                  </a:lnTo>
                  <a:lnTo>
                    <a:pt x="142" y="76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0817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>
          <p15:clr>
            <a:srgbClr val="FBAE40"/>
          </p15:clr>
        </p15:guide>
        <p15:guide id="2" pos="370">
          <p15:clr>
            <a:srgbClr val="FBAE40"/>
          </p15:clr>
        </p15:guide>
        <p15:guide id="3" pos="731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종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8FB0DFF-2C3E-E3B8-E748-FCA51F1A0B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016"/>
            <a:ext cx="12192000" cy="685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46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131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38" r:id="rId2"/>
    <p:sldLayoutId id="2147483739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9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9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59.png"/><Relationship Id="rId4" Type="http://schemas.openxmlformats.org/officeDocument/2006/relationships/image" Target="../media/image9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9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9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9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8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svg"/><Relationship Id="rId9" Type="http://schemas.openxmlformats.org/officeDocument/2006/relationships/image" Target="../media/image9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9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9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9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0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9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9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9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BBD697E7-5723-ED45-6E15-13555A8C8D00}"/>
              </a:ext>
            </a:extLst>
          </p:cNvPr>
          <p:cNvSpPr txBox="1"/>
          <p:nvPr/>
        </p:nvSpPr>
        <p:spPr>
          <a:xfrm>
            <a:off x="465094" y="1747502"/>
            <a:ext cx="10147483" cy="1772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200"/>
              </a:spcAft>
              <a:defRPr/>
            </a:pPr>
            <a:r>
              <a:rPr lang="ko-KR" altLang="en-US" sz="54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Pretendard" panose="02000503000000020004" pitchFamily="50" charset="-127"/>
              </a:rPr>
              <a:t>「농업</a:t>
            </a:r>
            <a:r>
              <a:rPr lang="en-US" altLang="ko-KR" sz="54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Pretendard" panose="02000503000000020004" pitchFamily="50" charset="-127"/>
              </a:rPr>
              <a:t>e</a:t>
            </a:r>
            <a:r>
              <a:rPr lang="ko-KR" altLang="en-US" sz="54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Pretendard" panose="02000503000000020004" pitchFamily="50" charset="-127"/>
              </a:rPr>
              <a:t>지」기능 설명</a:t>
            </a:r>
            <a:r>
              <a:rPr lang="en-US" altLang="ko-KR" sz="20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(</a:t>
            </a:r>
            <a:r>
              <a:rPr lang="ko-KR" altLang="en-US" sz="20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대민서비스</a:t>
            </a:r>
            <a:r>
              <a:rPr lang="en-US" altLang="ko-KR" sz="20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)</a:t>
            </a:r>
          </a:p>
          <a:p>
            <a:pPr>
              <a:lnSpc>
                <a:spcPct val="150000"/>
              </a:lnSpc>
              <a:spcAft>
                <a:spcPts val="200"/>
              </a:spcAft>
              <a:defRPr/>
            </a:pPr>
            <a:r>
              <a:rPr lang="en-US" altLang="ko-KR" sz="20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     </a:t>
            </a:r>
            <a:r>
              <a:rPr lang="ko-KR" altLang="ko-KR" sz="20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※</a:t>
            </a:r>
            <a:r>
              <a:rPr lang="en-US" altLang="ko-KR" sz="20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 </a:t>
            </a:r>
            <a:r>
              <a:rPr lang="ko-KR" altLang="en-US" sz="20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농업</a:t>
            </a:r>
            <a:r>
              <a:rPr lang="en-US" altLang="ko-KR" sz="20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e</a:t>
            </a:r>
            <a:r>
              <a:rPr lang="ko-KR" altLang="en-US" sz="20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지 </a:t>
            </a:r>
            <a:r>
              <a:rPr lang="en-US" altLang="ko-KR" sz="20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: </a:t>
            </a:r>
            <a:r>
              <a:rPr lang="ko-KR" altLang="en-US" sz="2000" b="1" spc="-100" dirty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농업이지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0CAFAEE-1703-DF98-6941-4116A7000AF9}"/>
              </a:ext>
            </a:extLst>
          </p:cNvPr>
          <p:cNvSpPr txBox="1"/>
          <p:nvPr/>
        </p:nvSpPr>
        <p:spPr>
          <a:xfrm>
            <a:off x="951754" y="4517998"/>
            <a:ext cx="3886404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latinLnBrk="1">
              <a:defRPr/>
            </a:pPr>
            <a:r>
              <a:rPr lang="en-US" altLang="ko-KR" sz="2500" spc="-30" dirty="0">
                <a:ln w="3175">
                  <a:solidFill>
                    <a:prstClr val="black">
                      <a:lumMod val="65000"/>
                      <a:lumOff val="35000"/>
                      <a:alpha val="0"/>
                    </a:prst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2024</a:t>
            </a:r>
            <a:r>
              <a:rPr lang="ko-KR" altLang="en-US" sz="2500" spc="-30" dirty="0">
                <a:ln w="3175">
                  <a:solidFill>
                    <a:prstClr val="black">
                      <a:lumMod val="65000"/>
                      <a:lumOff val="35000"/>
                      <a:alpha val="0"/>
                    </a:prst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년  </a:t>
            </a:r>
            <a:r>
              <a:rPr lang="en-US" altLang="ko-KR" sz="2500" b="1" spc="-30" dirty="0">
                <a:ln w="3175">
                  <a:solidFill>
                    <a:prstClr val="black">
                      <a:lumMod val="65000"/>
                      <a:lumOff val="35000"/>
                      <a:alpha val="0"/>
                    </a:prst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11</a:t>
            </a:r>
            <a:r>
              <a:rPr lang="ko-KR" altLang="en-US" sz="2500" b="1" spc="-30" dirty="0">
                <a:ln w="3175">
                  <a:solidFill>
                    <a:prstClr val="black">
                      <a:lumMod val="65000"/>
                      <a:lumOff val="35000"/>
                      <a:alpha val="0"/>
                    </a:prst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나눔고딕" panose="020B0503020000020004" pitchFamily="2" charset="-127"/>
                <a:ea typeface="나눔고딕" panose="020B0503020000020004" pitchFamily="2" charset="-127"/>
                <a:cs typeface="Pretendard" panose="02000503000000020004" pitchFamily="50" charset="-127"/>
              </a:rPr>
              <a:t>월</a:t>
            </a:r>
            <a:endParaRPr lang="en-US" altLang="ko-KR" sz="2500" b="1" spc="-30" dirty="0">
              <a:ln w="3175">
                <a:solidFill>
                  <a:prstClr val="black">
                    <a:lumMod val="65000"/>
                    <a:lumOff val="35000"/>
                    <a:alpha val="0"/>
                  </a:prstClr>
                </a:solidFill>
              </a:ln>
              <a:solidFill>
                <a:prstClr val="black">
                  <a:lumMod val="65000"/>
                  <a:lumOff val="35000"/>
                </a:prstClr>
              </a:solidFill>
              <a:latin typeface="나눔고딕" panose="020B0503020000020004" pitchFamily="2" charset="-127"/>
              <a:ea typeface="나눔고딕" panose="020B0503020000020004" pitchFamily="2" charset="-127"/>
              <a:cs typeface="Pretendard" panose="02000503000000020004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544A86D-A334-ADDD-0A89-4ABB3D949932}"/>
              </a:ext>
            </a:extLst>
          </p:cNvPr>
          <p:cNvSpPr txBox="1"/>
          <p:nvPr/>
        </p:nvSpPr>
        <p:spPr>
          <a:xfrm>
            <a:off x="533689" y="858121"/>
            <a:ext cx="3653564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defTabSz="914400" latinLnBrk="1">
              <a:defRPr/>
            </a:pPr>
            <a:r>
              <a:rPr lang="ko-KR" altLang="en-US" sz="2200" spc="-30" dirty="0">
                <a:ln w="3175">
                  <a:solidFill>
                    <a:prstClr val="black">
                      <a:lumMod val="65000"/>
                      <a:lumOff val="35000"/>
                      <a:alpha val="0"/>
                    </a:prstClr>
                  </a:solidFill>
                </a:ln>
                <a:solidFill>
                  <a:srgbClr val="09377A"/>
                </a:solidFill>
                <a:latin typeface="넥슨Lv2고딕 Medium" panose="00000600000000000000" pitchFamily="2" charset="-127"/>
                <a:ea typeface="넥슨Lv2고딕 Medium" panose="00000600000000000000" pitchFamily="2" charset="-127"/>
                <a:cs typeface="Pretendard" panose="02000503000000020004" pitchFamily="50" charset="-127"/>
              </a:rPr>
              <a:t>차세대 </a:t>
            </a:r>
            <a:r>
              <a:rPr lang="ko-KR" altLang="en-US" sz="2200" spc="-30" dirty="0" err="1">
                <a:ln w="3175">
                  <a:solidFill>
                    <a:prstClr val="black">
                      <a:lumMod val="65000"/>
                      <a:lumOff val="35000"/>
                      <a:alpha val="0"/>
                    </a:prstClr>
                  </a:solidFill>
                </a:ln>
                <a:solidFill>
                  <a:srgbClr val="09377A"/>
                </a:solidFill>
                <a:latin typeface="넥슨Lv2고딕 Medium" panose="00000600000000000000" pitchFamily="2" charset="-127"/>
                <a:ea typeface="넥슨Lv2고딕 Medium" panose="00000600000000000000" pitchFamily="2" charset="-127"/>
                <a:cs typeface="Pretendard" panose="02000503000000020004" pitchFamily="50" charset="-127"/>
              </a:rPr>
              <a:t>농업농촌통합정보시스템</a:t>
            </a:r>
            <a:endParaRPr lang="en-US" altLang="ko-KR" sz="2200" spc="-30" dirty="0">
              <a:ln w="3175">
                <a:solidFill>
                  <a:prstClr val="black">
                    <a:lumMod val="65000"/>
                    <a:lumOff val="35000"/>
                    <a:alpha val="0"/>
                  </a:prstClr>
                </a:solidFill>
              </a:ln>
              <a:solidFill>
                <a:srgbClr val="09377A"/>
              </a:solidFill>
              <a:latin typeface="넥슨Lv2고딕 Medium" panose="00000600000000000000" pitchFamily="2" charset="-127"/>
              <a:ea typeface="넥슨Lv2고딕 Medium" panose="00000600000000000000" pitchFamily="2" charset="-127"/>
              <a:cs typeface="Pretendard" panose="02000503000000020004" pitchFamily="50" charset="-127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F4CD2C5-FCC5-4BA0-81D2-D52DEB1B9DF7}"/>
              </a:ext>
            </a:extLst>
          </p:cNvPr>
          <p:cNvGrpSpPr/>
          <p:nvPr/>
        </p:nvGrpSpPr>
        <p:grpSpPr>
          <a:xfrm>
            <a:off x="3870600" y="310096"/>
            <a:ext cx="1323975" cy="645367"/>
            <a:chOff x="4119986" y="310096"/>
            <a:chExt cx="1323975" cy="645367"/>
          </a:xfrm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903CDC3-EEAC-4309-79BD-1FC92EDCA4FF}"/>
                </a:ext>
              </a:extLst>
            </p:cNvPr>
            <p:cNvSpPr/>
            <p:nvPr/>
          </p:nvSpPr>
          <p:spPr>
            <a:xfrm>
              <a:off x="4119986" y="375555"/>
              <a:ext cx="1323975" cy="579908"/>
            </a:xfrm>
            <a:custGeom>
              <a:avLst/>
              <a:gdLst>
                <a:gd name="connsiteX0" fmla="*/ 0 w 1323975"/>
                <a:gd name="connsiteY0" fmla="*/ 221197 h 579908"/>
                <a:gd name="connsiteX1" fmla="*/ 0 w 1323975"/>
                <a:gd name="connsiteY1" fmla="*/ 221198 h 579908"/>
                <a:gd name="connsiteX2" fmla="*/ 0 w 1323975"/>
                <a:gd name="connsiteY2" fmla="*/ 221198 h 579908"/>
                <a:gd name="connsiteX3" fmla="*/ 221198 w 1323975"/>
                <a:gd name="connsiteY3" fmla="*/ 0 h 579908"/>
                <a:gd name="connsiteX4" fmla="*/ 1102777 w 1323975"/>
                <a:gd name="connsiteY4" fmla="*/ 0 h 579908"/>
                <a:gd name="connsiteX5" fmla="*/ 1323975 w 1323975"/>
                <a:gd name="connsiteY5" fmla="*/ 221198 h 579908"/>
                <a:gd name="connsiteX6" fmla="*/ 1323974 w 1323975"/>
                <a:gd name="connsiteY6" fmla="*/ 221198 h 579908"/>
                <a:gd name="connsiteX7" fmla="*/ 1102776 w 1323975"/>
                <a:gd name="connsiteY7" fmla="*/ 442396 h 579908"/>
                <a:gd name="connsiteX8" fmla="*/ 451189 w 1323975"/>
                <a:gd name="connsiteY8" fmla="*/ 442395 h 579908"/>
                <a:gd name="connsiteX9" fmla="*/ 270314 w 1323975"/>
                <a:gd name="connsiteY9" fmla="*/ 577106 h 579908"/>
                <a:gd name="connsiteX10" fmla="*/ 248883 w 1323975"/>
                <a:gd name="connsiteY10" fmla="*/ 561580 h 579908"/>
                <a:gd name="connsiteX11" fmla="*/ 288585 w 1323975"/>
                <a:gd name="connsiteY11" fmla="*/ 442395 h 579908"/>
                <a:gd name="connsiteX12" fmla="*/ 221198 w 1323975"/>
                <a:gd name="connsiteY12" fmla="*/ 442395 h 579908"/>
                <a:gd name="connsiteX13" fmla="*/ 17383 w 1323975"/>
                <a:gd name="connsiteY13" fmla="*/ 307297 h 579908"/>
                <a:gd name="connsiteX14" fmla="*/ 0 w 1323975"/>
                <a:gd name="connsiteY14" fmla="*/ 221198 h 579908"/>
                <a:gd name="connsiteX15" fmla="*/ 17383 w 1323975"/>
                <a:gd name="connsiteY15" fmla="*/ 135098 h 579908"/>
                <a:gd name="connsiteX16" fmla="*/ 221198 w 1323975"/>
                <a:gd name="connsiteY16" fmla="*/ 0 h 579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23975" h="579908">
                  <a:moveTo>
                    <a:pt x="0" y="221197"/>
                  </a:moveTo>
                  <a:lnTo>
                    <a:pt x="0" y="221198"/>
                  </a:lnTo>
                  <a:lnTo>
                    <a:pt x="0" y="221198"/>
                  </a:lnTo>
                  <a:close/>
                  <a:moveTo>
                    <a:pt x="221198" y="0"/>
                  </a:moveTo>
                  <a:lnTo>
                    <a:pt x="1102777" y="0"/>
                  </a:lnTo>
                  <a:cubicBezTo>
                    <a:pt x="1224941" y="0"/>
                    <a:pt x="1323975" y="99034"/>
                    <a:pt x="1323975" y="221198"/>
                  </a:cubicBezTo>
                  <a:lnTo>
                    <a:pt x="1323974" y="221198"/>
                  </a:lnTo>
                  <a:cubicBezTo>
                    <a:pt x="1323974" y="343362"/>
                    <a:pt x="1224940" y="442396"/>
                    <a:pt x="1102776" y="442396"/>
                  </a:cubicBezTo>
                  <a:lnTo>
                    <a:pt x="451189" y="442395"/>
                  </a:lnTo>
                  <a:lnTo>
                    <a:pt x="270314" y="577106"/>
                  </a:lnTo>
                  <a:cubicBezTo>
                    <a:pt x="259456" y="585202"/>
                    <a:pt x="244597" y="574439"/>
                    <a:pt x="248883" y="561580"/>
                  </a:cubicBezTo>
                  <a:lnTo>
                    <a:pt x="288585" y="442395"/>
                  </a:lnTo>
                  <a:lnTo>
                    <a:pt x="221198" y="442395"/>
                  </a:lnTo>
                  <a:cubicBezTo>
                    <a:pt x="129575" y="442395"/>
                    <a:pt x="50963" y="386688"/>
                    <a:pt x="17383" y="307297"/>
                  </a:cubicBezTo>
                  <a:lnTo>
                    <a:pt x="0" y="221198"/>
                  </a:lnTo>
                  <a:lnTo>
                    <a:pt x="17383" y="135098"/>
                  </a:lnTo>
                  <a:cubicBezTo>
                    <a:pt x="50963" y="55707"/>
                    <a:pt x="129575" y="0"/>
                    <a:pt x="221198" y="0"/>
                  </a:cubicBezTo>
                  <a:close/>
                </a:path>
              </a:pathLst>
            </a:custGeom>
            <a:gradFill flip="none" rotWithShape="1">
              <a:gsLst>
                <a:gs pos="32000">
                  <a:srgbClr val="0249B1"/>
                </a:gs>
                <a:gs pos="90000">
                  <a:srgbClr val="2E66E0"/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gradFill>
                  <a:gsLst>
                    <a:gs pos="32000">
                      <a:srgbClr val="F07A10"/>
                    </a:gs>
                    <a:gs pos="90000">
                      <a:srgbClr val="F07A10">
                        <a:alpha val="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넥슨Lv2고딕" panose="00000500000000000000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52C6A69-690F-A0F0-8B5B-08B4D74DD99B}"/>
                </a:ext>
              </a:extLst>
            </p:cNvPr>
            <p:cNvSpPr txBox="1"/>
            <p:nvPr/>
          </p:nvSpPr>
          <p:spPr>
            <a:xfrm>
              <a:off x="4329337" y="375272"/>
              <a:ext cx="988412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ko-KR" altLang="en-US" sz="2000" b="1" spc="-30" dirty="0">
                  <a:ln w="3175"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넥슨Lv2고딕 Medium" panose="00000600000000000000" pitchFamily="2" charset="-127"/>
                  <a:ea typeface="넥슨Lv2고딕 Medium" panose="00000600000000000000" pitchFamily="2" charset="-127"/>
                  <a:cs typeface="Pretendard" panose="02000503000000020004" pitchFamily="50" charset="-127"/>
                </a:rPr>
                <a:t>농업</a:t>
              </a:r>
              <a:r>
                <a:rPr lang="en-US" altLang="ko-KR" sz="2000" b="1" spc="-30" dirty="0">
                  <a:ln w="3175"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넥슨Lv2고딕 Medium" panose="00000600000000000000" pitchFamily="2" charset="-127"/>
                  <a:ea typeface="넥슨Lv2고딕 Medium" panose="00000600000000000000" pitchFamily="2" charset="-127"/>
                  <a:cs typeface="Pretendard" panose="02000503000000020004" pitchFamily="50" charset="-127"/>
                </a:rPr>
                <a:t>e</a:t>
              </a:r>
              <a:r>
                <a:rPr lang="ko-KR" altLang="en-US" sz="2000" b="1" spc="-30" dirty="0">
                  <a:ln w="3175"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넥슨Lv2고딕 Medium" panose="00000600000000000000" pitchFamily="2" charset="-127"/>
                  <a:ea typeface="넥슨Lv2고딕 Medium" panose="00000600000000000000" pitchFamily="2" charset="-127"/>
                  <a:cs typeface="Pretendard" panose="02000503000000020004" pitchFamily="50" charset="-127"/>
                </a:rPr>
                <a:t>지</a:t>
              </a:r>
              <a:endParaRPr lang="en-US" altLang="ko-KR" sz="2000" b="1" spc="-30" dirty="0">
                <a:ln w="3175"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latin typeface="넥슨Lv2고딕 Medium" panose="00000600000000000000" pitchFamily="2" charset="-127"/>
                <a:ea typeface="넥슨Lv2고딕 Medium" panose="00000600000000000000" pitchFamily="2" charset="-127"/>
                <a:cs typeface="Pretendard" panose="02000503000000020004" pitchFamily="50" charset="-127"/>
              </a:endParaRPr>
            </a:p>
          </p:txBody>
        </p:sp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24EF1562-B3FD-8CC1-B936-8970578FD541}"/>
                </a:ext>
              </a:extLst>
            </p:cNvPr>
            <p:cNvSpPr/>
            <p:nvPr/>
          </p:nvSpPr>
          <p:spPr>
            <a:xfrm>
              <a:off x="5316859" y="310096"/>
              <a:ext cx="76702" cy="76702"/>
            </a:xfrm>
            <a:prstGeom prst="ellipse">
              <a:avLst/>
            </a:prstGeom>
            <a:solidFill>
              <a:srgbClr val="EB5A0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 panose="00000500000000000000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pic>
        <p:nvPicPr>
          <p:cNvPr id="50" name="그림 49">
            <a:extLst>
              <a:ext uri="{FF2B5EF4-FFF2-40B4-BE49-F238E27FC236}">
                <a16:creationId xmlns:a16="http://schemas.microsoft.com/office/drawing/2014/main" id="{A402DAFF-B042-90C8-5F2F-DB1B657C69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089" r="42501" b="10089"/>
          <a:stretch/>
        </p:blipFill>
        <p:spPr>
          <a:xfrm>
            <a:off x="860394" y="5283577"/>
            <a:ext cx="2236283" cy="71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45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862359D9-B3DE-0E3C-CA38-CD4BC9E51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863" y="1892314"/>
            <a:ext cx="5944430" cy="448690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가로 글상자 6"/>
          <p:cNvSpPr txBox="1"/>
          <p:nvPr/>
        </p:nvSpPr>
        <p:spPr>
          <a:xfrm>
            <a:off x="7692578" y="1940978"/>
            <a:ext cx="3994475" cy="1052596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농업경영체 정보에서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경영주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클릭하면</a:t>
            </a:r>
            <a:br>
              <a:rPr lang="en-US" altLang="ko-KR" sz="1600" dirty="0">
                <a:latin typeface="+mn-ea"/>
              </a:rPr>
            </a:br>
            <a:r>
              <a:rPr lang="ko-KR" altLang="en-US" sz="1600" dirty="0">
                <a:latin typeface="+mn-ea"/>
              </a:rPr>
              <a:t> 경영주의 기본정보 및 영농 이력을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조회할 수</a:t>
            </a:r>
            <a:br>
              <a:rPr lang="en-US" altLang="ko-KR" sz="1600" dirty="0">
                <a:solidFill>
                  <a:schemeClr val="tx1"/>
                </a:solidFill>
                <a:latin typeface="+mn-ea"/>
              </a:rPr>
            </a:b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있습니다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CF7A52-49D5-4F7A-A256-10DB2B2D857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3AFE25EF-078F-4614-9AF1-A1B170EF15E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24" name="그래픽 50">
              <a:extLst>
                <a:ext uri="{FF2B5EF4-FFF2-40B4-BE49-F238E27FC236}">
                  <a16:creationId xmlns:a16="http://schemas.microsoft.com/office/drawing/2014/main" id="{FC07C14A-CDBA-49D6-A661-8BB8168E3DEF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5CDFFC02-50E6-494F-B4EA-3FE82D0D7C89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F5705C4-FD05-4C05-8CBC-E6B757418918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E82950C0-2D7B-0F2D-C635-08199B05592B}"/>
              </a:ext>
            </a:extLst>
          </p:cNvPr>
          <p:cNvSpPr/>
          <p:nvPr/>
        </p:nvSpPr>
        <p:spPr>
          <a:xfrm>
            <a:off x="1543504" y="1888348"/>
            <a:ext cx="1580696" cy="393441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E3DB024-72FA-7717-DEAF-9DCDF8CB835D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221322-A1B3-D0E2-9D71-FBA9FA4CD3D5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68096AF-0D9D-E8E6-D7B5-5597BE54AA76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개인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D570CF2-2141-820F-025D-14B4B8ADB64D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456BEC0B-03EE-1C1E-F619-EE8BF8C9829C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38" name="사각형: 둥근 모서리 37">
                <a:extLst>
                  <a:ext uri="{FF2B5EF4-FFF2-40B4-BE49-F238E27FC236}">
                    <a16:creationId xmlns:a16="http://schemas.microsoft.com/office/drawing/2014/main" id="{E8BBA0B6-5EA5-EE27-87CB-17086C4D782D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39" name="그래픽 38">
                <a:extLst>
                  <a:ext uri="{FF2B5EF4-FFF2-40B4-BE49-F238E27FC236}">
                    <a16:creationId xmlns:a16="http://schemas.microsoft.com/office/drawing/2014/main" id="{B43EFEA1-0383-5A95-AE2E-1744CD2531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9A0221-FE7C-BC65-0BC9-30ECAE8E7435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3-2.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경영주 정보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43" name="가로 글상자 10">
            <a:extLst>
              <a:ext uri="{FF2B5EF4-FFF2-40B4-BE49-F238E27FC236}">
                <a16:creationId xmlns:a16="http://schemas.microsoft.com/office/drawing/2014/main" id="{EE35D9C2-C57A-0288-4115-368BAEE62515}"/>
              </a:ext>
            </a:extLst>
          </p:cNvPr>
          <p:cNvSpPr txBox="1"/>
          <p:nvPr/>
        </p:nvSpPr>
        <p:spPr>
          <a:xfrm>
            <a:off x="1205515" y="183130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3999273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62891-9B0B-61FF-D5FC-EE9C0908A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E691405-4138-22AA-06F8-F04E5FCE6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24" y="2206206"/>
            <a:ext cx="6706536" cy="305795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6C01549-02D8-3798-5DD6-D390E8DAC4CD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04BF14-2A5E-2E40-15DF-B5E15D1B8548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4" name="가로 글상자 6">
            <a:extLst>
              <a:ext uri="{FF2B5EF4-FFF2-40B4-BE49-F238E27FC236}">
                <a16:creationId xmlns:a16="http://schemas.microsoft.com/office/drawing/2014/main" id="{EC449B9B-9FF8-5542-2C9E-545ADB0E8753}"/>
              </a:ext>
            </a:extLst>
          </p:cNvPr>
          <p:cNvSpPr txBox="1"/>
          <p:nvPr/>
        </p:nvSpPr>
        <p:spPr>
          <a:xfrm>
            <a:off x="7905162" y="2120908"/>
            <a:ext cx="3556943" cy="1033616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농업경영체 정보에서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경영주 외 농업인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클릭하면 경영주 외 농업인 </a:t>
            </a:r>
            <a:r>
              <a:rPr lang="ko-KR" altLang="en-US" sz="1600" dirty="0" err="1">
                <a:latin typeface="+mn-ea"/>
              </a:rPr>
              <a:t>총인원수와</a:t>
            </a:r>
            <a:r>
              <a:rPr lang="ko-KR" altLang="en-US" sz="1600" dirty="0">
                <a:latin typeface="+mn-ea"/>
              </a:rPr>
              <a:t> 목록을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6" name="사각형: 둥근 모서리 42">
            <a:extLst>
              <a:ext uri="{FF2B5EF4-FFF2-40B4-BE49-F238E27FC236}">
                <a16:creationId xmlns:a16="http://schemas.microsoft.com/office/drawing/2014/main" id="{1F2C5514-1DBE-4EB2-2DC4-71F3548CBECF}"/>
              </a:ext>
            </a:extLst>
          </p:cNvPr>
          <p:cNvSpPr/>
          <p:nvPr/>
        </p:nvSpPr>
        <p:spPr>
          <a:xfrm>
            <a:off x="2895545" y="2181592"/>
            <a:ext cx="1638355" cy="463422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73C5FE1-681E-1077-FB52-B92B67CFCD77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0" name="그래픽 50">
              <a:extLst>
                <a:ext uri="{FF2B5EF4-FFF2-40B4-BE49-F238E27FC236}">
                  <a16:creationId xmlns:a16="http://schemas.microsoft.com/office/drawing/2014/main" id="{B864B709-F649-5DB2-489C-1D448A4E5E60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EF3C4328-4F90-46CF-9270-E2A507844B34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5F0C1557-5606-AB21-0261-720CBF4C1CE5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1E969C-9AB8-B3E0-4CAC-1D3B8CB8E1B1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B51683C-1CE3-BB1D-0F91-01D2E5C80731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개인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1E79E76E-A0B5-89C0-7137-14DC0E7A9DEB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D5EEADCE-1613-B5B4-BCAB-7AD99450AF52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39" name="사각형: 둥근 모서리 38">
                <a:extLst>
                  <a:ext uri="{FF2B5EF4-FFF2-40B4-BE49-F238E27FC236}">
                    <a16:creationId xmlns:a16="http://schemas.microsoft.com/office/drawing/2014/main" id="{989B7440-B27A-1F5C-2C4D-55A59A0AE1A8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40" name="그래픽 39">
                <a:extLst>
                  <a:ext uri="{FF2B5EF4-FFF2-40B4-BE49-F238E27FC236}">
                    <a16:creationId xmlns:a16="http://schemas.microsoft.com/office/drawing/2014/main" id="{2D3CA823-38C0-9AD6-9579-29C3534EC0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85C0E53-BBA0-F106-3933-7FBEB04D82FA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3-3.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경영주 외 농업인 정보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(1)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43" name="가로 글상자 10">
            <a:extLst>
              <a:ext uri="{FF2B5EF4-FFF2-40B4-BE49-F238E27FC236}">
                <a16:creationId xmlns:a16="http://schemas.microsoft.com/office/drawing/2014/main" id="{0171C67C-635D-F248-5CF5-B7901EF29092}"/>
              </a:ext>
            </a:extLst>
          </p:cNvPr>
          <p:cNvSpPr txBox="1"/>
          <p:nvPr/>
        </p:nvSpPr>
        <p:spPr>
          <a:xfrm>
            <a:off x="2579247" y="2059097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44" name="가로 글상자 10">
            <a:extLst>
              <a:ext uri="{FF2B5EF4-FFF2-40B4-BE49-F238E27FC236}">
                <a16:creationId xmlns:a16="http://schemas.microsoft.com/office/drawing/2014/main" id="{5698601F-88AC-B987-258A-1825860B80EC}"/>
              </a:ext>
            </a:extLst>
          </p:cNvPr>
          <p:cNvSpPr txBox="1"/>
          <p:nvPr/>
        </p:nvSpPr>
        <p:spPr>
          <a:xfrm>
            <a:off x="5593950" y="407664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45" name="사각형: 둥근 모서리 42">
            <a:extLst>
              <a:ext uri="{FF2B5EF4-FFF2-40B4-BE49-F238E27FC236}">
                <a16:creationId xmlns:a16="http://schemas.microsoft.com/office/drawing/2014/main" id="{108A21A7-445E-27C2-C113-790ED2548E52}"/>
              </a:ext>
            </a:extLst>
          </p:cNvPr>
          <p:cNvSpPr/>
          <p:nvPr/>
        </p:nvSpPr>
        <p:spPr>
          <a:xfrm>
            <a:off x="5939355" y="4181301"/>
            <a:ext cx="314353" cy="393441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0A310CF-2A7A-93A1-F398-FD6884EB483B}"/>
              </a:ext>
            </a:extLst>
          </p:cNvPr>
          <p:cNvGrpSpPr/>
          <p:nvPr/>
        </p:nvGrpSpPr>
        <p:grpSpPr>
          <a:xfrm>
            <a:off x="7905162" y="3930658"/>
            <a:ext cx="3556943" cy="1033616"/>
            <a:chOff x="7905162" y="3930658"/>
            <a:chExt cx="3556943" cy="1033616"/>
          </a:xfrm>
        </p:grpSpPr>
        <p:sp>
          <p:nvSpPr>
            <p:cNvPr id="49" name="가로 글상자 6">
              <a:extLst>
                <a:ext uri="{FF2B5EF4-FFF2-40B4-BE49-F238E27FC236}">
                  <a16:creationId xmlns:a16="http://schemas.microsoft.com/office/drawing/2014/main" id="{F6CE1F3C-DE8E-34EC-C37C-B550A43C682D}"/>
                </a:ext>
              </a:extLst>
            </p:cNvPr>
            <p:cNvSpPr txBox="1"/>
            <p:nvPr/>
          </p:nvSpPr>
          <p:spPr>
            <a:xfrm>
              <a:off x="7905162" y="3930658"/>
              <a:ext cx="3556943" cy="1033616"/>
            </a:xfrm>
            <a:prstGeom prst="rect">
              <a:avLst/>
            </a:prstGeom>
          </p:spPr>
          <p:txBody>
            <a:bodyPr vert="horz" wrap="square" lIns="91440" tIns="45720" rIns="36000" bIns="45720" anchor="t">
              <a:spAutoFit/>
            </a:bodyPr>
            <a:lstStyle/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latin typeface="+mn-ea"/>
                </a:rPr>
                <a:t>② 상세 조회 </a:t>
              </a:r>
              <a:r>
                <a:rPr lang="en-US" altLang="ko-KR" sz="1600" dirty="0">
                  <a:latin typeface="+mn-ea"/>
                </a:rPr>
                <a:t>(     ) </a:t>
              </a:r>
              <a:r>
                <a:rPr lang="ko-KR" altLang="en-US" sz="1600" dirty="0">
                  <a:latin typeface="+mn-ea"/>
                </a:rPr>
                <a:t>버튼을 클릭하면 농업인 상세 정보를 확인할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latin typeface="+mn-ea"/>
              </a:endParaRPr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BCD735A-515D-48D2-536E-ABF77EC52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34461" y="4037382"/>
              <a:ext cx="190527" cy="2095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1166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8C7B9-CD38-7A05-60B6-D8120A086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1A6650BD-A639-750B-74F6-62DAF8E1E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354" y="2123675"/>
            <a:ext cx="5896798" cy="286742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DE6AEA3-8D3E-2AD6-EE92-66E467AE81F1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1E79BB-E12F-DAF1-8F05-C277F4A8F678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4" name="가로 글상자 6">
            <a:extLst>
              <a:ext uri="{FF2B5EF4-FFF2-40B4-BE49-F238E27FC236}">
                <a16:creationId xmlns:a16="http://schemas.microsoft.com/office/drawing/2014/main" id="{0DA36326-219C-42F5-4BC8-82CBC14501A0}"/>
              </a:ext>
            </a:extLst>
          </p:cNvPr>
          <p:cNvSpPr txBox="1"/>
          <p:nvPr/>
        </p:nvSpPr>
        <p:spPr>
          <a:xfrm>
            <a:off x="7139633" y="2040414"/>
            <a:ext cx="4376092" cy="1033616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③ 경영주 외 농업인 이름을 클릭하면 현재 선택된 농업인 외에 다른 농업인의 상세 정보를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6" name="사각형: 둥근 모서리 42">
            <a:extLst>
              <a:ext uri="{FF2B5EF4-FFF2-40B4-BE49-F238E27FC236}">
                <a16:creationId xmlns:a16="http://schemas.microsoft.com/office/drawing/2014/main" id="{68E991F8-BB57-62CF-90CA-BFE56424A1CB}"/>
              </a:ext>
            </a:extLst>
          </p:cNvPr>
          <p:cNvSpPr/>
          <p:nvPr/>
        </p:nvSpPr>
        <p:spPr>
          <a:xfrm>
            <a:off x="2656726" y="2695959"/>
            <a:ext cx="2782049" cy="292389"/>
          </a:xfrm>
          <a:prstGeom prst="roundRect">
            <a:avLst>
              <a:gd name="adj" fmla="val 19222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55D4F8E-D528-0BF2-7072-6F1468CE1678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0" name="그래픽 50">
              <a:extLst>
                <a:ext uri="{FF2B5EF4-FFF2-40B4-BE49-F238E27FC236}">
                  <a16:creationId xmlns:a16="http://schemas.microsoft.com/office/drawing/2014/main" id="{F974FFC9-5226-26B3-C93E-046E9A12E386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EC639E88-0BDF-F047-9251-0F008EA46F2F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81E40B8E-6AC2-AEEF-2E95-C62C8DEE6D24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48A995-1F3B-BCDC-70E3-96D51605861B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406745C-654C-E6AC-8C76-029F8A632A0E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개인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5D68FF3B-AC78-4BF5-E293-905BB2FB8687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F691D7F0-4BC5-A639-195B-F6BF7939144D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39" name="사각형: 둥근 모서리 38">
                <a:extLst>
                  <a:ext uri="{FF2B5EF4-FFF2-40B4-BE49-F238E27FC236}">
                    <a16:creationId xmlns:a16="http://schemas.microsoft.com/office/drawing/2014/main" id="{BDF477CB-28BB-2010-97B9-A377724C0CE4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40" name="그래픽 39">
                <a:extLst>
                  <a:ext uri="{FF2B5EF4-FFF2-40B4-BE49-F238E27FC236}">
                    <a16:creationId xmlns:a16="http://schemas.microsoft.com/office/drawing/2014/main" id="{841F4C64-62E2-31FC-0DB5-8DDEBF7BD4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3F9CA91-2C81-DACC-6894-F80F09BFD559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3-3.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경영주 외 농업인 정보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(2)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10">
            <a:extLst>
              <a:ext uri="{FF2B5EF4-FFF2-40B4-BE49-F238E27FC236}">
                <a16:creationId xmlns:a16="http://schemas.microsoft.com/office/drawing/2014/main" id="{03C7C62B-1218-4C97-68EF-D46A9DE19514}"/>
              </a:ext>
            </a:extLst>
          </p:cNvPr>
          <p:cNvSpPr txBox="1"/>
          <p:nvPr/>
        </p:nvSpPr>
        <p:spPr>
          <a:xfrm>
            <a:off x="2310775" y="2549765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③</a:t>
            </a:r>
          </a:p>
        </p:txBody>
      </p:sp>
      <p:sp>
        <p:nvSpPr>
          <p:cNvPr id="9" name="사각형: 둥근 모서리 42">
            <a:extLst>
              <a:ext uri="{FF2B5EF4-FFF2-40B4-BE49-F238E27FC236}">
                <a16:creationId xmlns:a16="http://schemas.microsoft.com/office/drawing/2014/main" id="{58BDF0C1-4286-20FD-68D3-932BE5C31D7A}"/>
              </a:ext>
            </a:extLst>
          </p:cNvPr>
          <p:cNvSpPr/>
          <p:nvPr/>
        </p:nvSpPr>
        <p:spPr>
          <a:xfrm>
            <a:off x="3533930" y="4702414"/>
            <a:ext cx="1028546" cy="307736"/>
          </a:xfrm>
          <a:prstGeom prst="roundRect">
            <a:avLst>
              <a:gd name="adj" fmla="val 19222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가로 글상자 10">
            <a:extLst>
              <a:ext uri="{FF2B5EF4-FFF2-40B4-BE49-F238E27FC236}">
                <a16:creationId xmlns:a16="http://schemas.microsoft.com/office/drawing/2014/main" id="{D3147F66-C9C5-4F8F-3473-347124BD404D}"/>
              </a:ext>
            </a:extLst>
          </p:cNvPr>
          <p:cNvSpPr txBox="1"/>
          <p:nvPr/>
        </p:nvSpPr>
        <p:spPr>
          <a:xfrm>
            <a:off x="3206280" y="4529742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④</a:t>
            </a:r>
          </a:p>
        </p:txBody>
      </p:sp>
      <p:sp>
        <p:nvSpPr>
          <p:cNvPr id="11" name="가로 글상자 6">
            <a:extLst>
              <a:ext uri="{FF2B5EF4-FFF2-40B4-BE49-F238E27FC236}">
                <a16:creationId xmlns:a16="http://schemas.microsoft.com/office/drawing/2014/main" id="{B8156A14-3441-4827-9021-F6B209C50ED4}"/>
              </a:ext>
            </a:extLst>
          </p:cNvPr>
          <p:cNvSpPr txBox="1"/>
          <p:nvPr/>
        </p:nvSpPr>
        <p:spPr>
          <a:xfrm>
            <a:off x="7139633" y="3976534"/>
            <a:ext cx="4376092" cy="71352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④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목록가기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클릭하면 경영주 외 농업인 목록 조회 화면으로 이동합니다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1775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6A933-598A-B0FC-BA25-BCF2BAAF8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91E07423-4F7E-BA81-626E-221092B2E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558" y="4178837"/>
            <a:ext cx="5611008" cy="201958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344DD7B3-9423-4D6E-78AC-EFEE77D8A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233" y="1932247"/>
            <a:ext cx="5698686" cy="205475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0F40E52-E9FA-4DDF-7E5D-E6EA87BFD111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809745-837C-847A-E6A4-EEAE92C3A9C5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26C3A029-E8DE-C99E-48AE-43A8C409E3F4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0" name="그래픽 50">
              <a:extLst>
                <a:ext uri="{FF2B5EF4-FFF2-40B4-BE49-F238E27FC236}">
                  <a16:creationId xmlns:a16="http://schemas.microsoft.com/office/drawing/2014/main" id="{A71B54FF-5606-C952-7C9F-E3D46477EB1E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DAE376AE-E016-E1C4-C72F-B7C34964843A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C9AFCBD8-64BF-68C3-E0ED-3E88149F0ED4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0C93FA0-873D-C0EE-67CC-E5D8DD0E1EC8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BA84F4-3451-C40E-B78C-B94DCADAD057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개인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11038C95-8F77-E1C5-07C7-47BFE2213A2E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348CA8A4-CE15-2F16-2825-AB12CFFDC9BD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39" name="사각형: 둥근 모서리 38">
                <a:extLst>
                  <a:ext uri="{FF2B5EF4-FFF2-40B4-BE49-F238E27FC236}">
                    <a16:creationId xmlns:a16="http://schemas.microsoft.com/office/drawing/2014/main" id="{DC4C6A5C-C9F5-D0E6-3C68-35E149EC594A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40" name="그래픽 39">
                <a:extLst>
                  <a:ext uri="{FF2B5EF4-FFF2-40B4-BE49-F238E27FC236}">
                    <a16:creationId xmlns:a16="http://schemas.microsoft.com/office/drawing/2014/main" id="{C49261B0-3AD6-94BD-2DEA-E6E8645836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ECB4321-2B2D-6237-E522-48DA199ED892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3-4.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농지 정보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(1)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29" name="사각형: 둥근 모서리 42">
            <a:extLst>
              <a:ext uri="{FF2B5EF4-FFF2-40B4-BE49-F238E27FC236}">
                <a16:creationId xmlns:a16="http://schemas.microsoft.com/office/drawing/2014/main" id="{B6313767-261A-38D3-AD01-514DAC954E15}"/>
              </a:ext>
            </a:extLst>
          </p:cNvPr>
          <p:cNvSpPr/>
          <p:nvPr/>
        </p:nvSpPr>
        <p:spPr>
          <a:xfrm>
            <a:off x="3847912" y="2021851"/>
            <a:ext cx="1580696" cy="360110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36" name="사각형: 둥근 모서리 42">
            <a:extLst>
              <a:ext uri="{FF2B5EF4-FFF2-40B4-BE49-F238E27FC236}">
                <a16:creationId xmlns:a16="http://schemas.microsoft.com/office/drawing/2014/main" id="{38481551-86D1-CB9E-37AE-BC83A6C526F0}"/>
              </a:ext>
            </a:extLst>
          </p:cNvPr>
          <p:cNvSpPr/>
          <p:nvPr/>
        </p:nvSpPr>
        <p:spPr>
          <a:xfrm>
            <a:off x="3371850" y="3524249"/>
            <a:ext cx="1057275" cy="292389"/>
          </a:xfrm>
          <a:prstGeom prst="roundRect">
            <a:avLst>
              <a:gd name="adj" fmla="val 537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1" name="가로 글상자 10">
            <a:extLst>
              <a:ext uri="{FF2B5EF4-FFF2-40B4-BE49-F238E27FC236}">
                <a16:creationId xmlns:a16="http://schemas.microsoft.com/office/drawing/2014/main" id="{B8990429-178C-9CC9-7FEE-3C6771C99AB4}"/>
              </a:ext>
            </a:extLst>
          </p:cNvPr>
          <p:cNvSpPr txBox="1"/>
          <p:nvPr/>
        </p:nvSpPr>
        <p:spPr>
          <a:xfrm>
            <a:off x="3543101" y="185987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42" name="가로 글상자 10">
            <a:extLst>
              <a:ext uri="{FF2B5EF4-FFF2-40B4-BE49-F238E27FC236}">
                <a16:creationId xmlns:a16="http://schemas.microsoft.com/office/drawing/2014/main" id="{1202AF1A-4454-8646-A509-F5618C90993B}"/>
              </a:ext>
            </a:extLst>
          </p:cNvPr>
          <p:cNvSpPr txBox="1"/>
          <p:nvPr/>
        </p:nvSpPr>
        <p:spPr>
          <a:xfrm>
            <a:off x="3036502" y="334327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44" name="가로 글상자 6">
            <a:extLst>
              <a:ext uri="{FF2B5EF4-FFF2-40B4-BE49-F238E27FC236}">
                <a16:creationId xmlns:a16="http://schemas.microsoft.com/office/drawing/2014/main" id="{79D64858-A9E9-7EB0-0FAF-CCE3F64CEEBC}"/>
              </a:ext>
            </a:extLst>
          </p:cNvPr>
          <p:cNvSpPr txBox="1"/>
          <p:nvPr/>
        </p:nvSpPr>
        <p:spPr>
          <a:xfrm>
            <a:off x="7071858" y="1993124"/>
            <a:ext cx="4045910" cy="1353704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농업경영체 정보에서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농지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클릭하면 농지 요약 정보 및 목록을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지도 보기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52" name="가로 글상자 10">
            <a:extLst>
              <a:ext uri="{FF2B5EF4-FFF2-40B4-BE49-F238E27FC236}">
                <a16:creationId xmlns:a16="http://schemas.microsoft.com/office/drawing/2014/main" id="{3CCC8F51-5177-3429-5A95-CAE35CE30D97}"/>
              </a:ext>
            </a:extLst>
          </p:cNvPr>
          <p:cNvSpPr txBox="1"/>
          <p:nvPr/>
        </p:nvSpPr>
        <p:spPr>
          <a:xfrm>
            <a:off x="807320" y="409782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③</a:t>
            </a:r>
          </a:p>
        </p:txBody>
      </p:sp>
      <p:sp>
        <p:nvSpPr>
          <p:cNvPr id="2" name="가로 글상자 6">
            <a:extLst>
              <a:ext uri="{FF2B5EF4-FFF2-40B4-BE49-F238E27FC236}">
                <a16:creationId xmlns:a16="http://schemas.microsoft.com/office/drawing/2014/main" id="{167DC134-B06A-EA06-582A-798654AFCC9A}"/>
              </a:ext>
            </a:extLst>
          </p:cNvPr>
          <p:cNvSpPr txBox="1"/>
          <p:nvPr/>
        </p:nvSpPr>
        <p:spPr>
          <a:xfrm>
            <a:off x="7068499" y="4105883"/>
            <a:ext cx="4296685" cy="167379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③ 지도에서 나의 농지 위치를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④ 좌측 상단의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나의 농지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에서 확인하고자 하는 농지를 선택하면 해당 농지의 범위가 지도에 주황색 선으로 표시됩니다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7" name="사각형: 둥근 모서리 42">
            <a:extLst>
              <a:ext uri="{FF2B5EF4-FFF2-40B4-BE49-F238E27FC236}">
                <a16:creationId xmlns:a16="http://schemas.microsoft.com/office/drawing/2014/main" id="{5F62847B-E105-D755-0D90-B75464FA2072}"/>
              </a:ext>
            </a:extLst>
          </p:cNvPr>
          <p:cNvSpPr/>
          <p:nvPr/>
        </p:nvSpPr>
        <p:spPr>
          <a:xfrm>
            <a:off x="1095984" y="4397368"/>
            <a:ext cx="1428141" cy="1382307"/>
          </a:xfrm>
          <a:prstGeom prst="roundRect">
            <a:avLst>
              <a:gd name="adj" fmla="val 537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8" name="가로 글상자 10">
            <a:extLst>
              <a:ext uri="{FF2B5EF4-FFF2-40B4-BE49-F238E27FC236}">
                <a16:creationId xmlns:a16="http://schemas.microsoft.com/office/drawing/2014/main" id="{10748B5F-24AE-83BF-C222-2282699826FA}"/>
              </a:ext>
            </a:extLst>
          </p:cNvPr>
          <p:cNvSpPr txBox="1"/>
          <p:nvPr/>
        </p:nvSpPr>
        <p:spPr>
          <a:xfrm>
            <a:off x="807320" y="481782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④</a:t>
            </a:r>
          </a:p>
        </p:txBody>
      </p:sp>
      <p:sp>
        <p:nvSpPr>
          <p:cNvPr id="3" name="가로 글상자 10">
            <a:extLst>
              <a:ext uri="{FF2B5EF4-FFF2-40B4-BE49-F238E27FC236}">
                <a16:creationId xmlns:a16="http://schemas.microsoft.com/office/drawing/2014/main" id="{BBA5FF55-28F7-2861-87F8-3B527889FD69}"/>
              </a:ext>
            </a:extLst>
          </p:cNvPr>
          <p:cNvSpPr txBox="1"/>
          <p:nvPr/>
        </p:nvSpPr>
        <p:spPr>
          <a:xfrm>
            <a:off x="4556311" y="440609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④</a:t>
            </a:r>
          </a:p>
        </p:txBody>
      </p:sp>
    </p:spTree>
    <p:extLst>
      <p:ext uri="{BB962C8B-B14F-4D97-AF65-F5344CB8AC3E}">
        <p14:creationId xmlns:p14="http://schemas.microsoft.com/office/powerpoint/2010/main" val="1235856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FDAA1-DAF6-97AD-E933-065BD7B8F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71C112CF-102A-C9AC-070C-33322BBB6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242" y="1972106"/>
            <a:ext cx="5125165" cy="422016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CDD96CD-6B28-1C31-6534-BF0BB18C1E0E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74063F-3834-CC6A-18F8-3517D5C729B4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BADF6FC7-4D9F-6A63-950E-979A3019931D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0" name="그래픽 50">
              <a:extLst>
                <a:ext uri="{FF2B5EF4-FFF2-40B4-BE49-F238E27FC236}">
                  <a16:creationId xmlns:a16="http://schemas.microsoft.com/office/drawing/2014/main" id="{3FCF36FF-FB69-EEF2-F1B4-DB42EB1FBC3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3A6FEE29-A50B-00C8-076C-B5C530570B0D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59306417-5011-328D-3003-95651DA25729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BEF507E-BDC5-3F7A-8593-4F4EC7983DA2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6AFB48-38D5-DCCF-8B66-20656B2580DB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개인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E4A149D4-7993-35D9-6970-3E65DA03FCDE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F4159142-971C-21D5-A439-726FAF0566CB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39" name="사각형: 둥근 모서리 38">
                <a:extLst>
                  <a:ext uri="{FF2B5EF4-FFF2-40B4-BE49-F238E27FC236}">
                    <a16:creationId xmlns:a16="http://schemas.microsoft.com/office/drawing/2014/main" id="{999603DE-3E15-4E3F-BD56-35D675F82A4E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40" name="그래픽 39">
                <a:extLst>
                  <a:ext uri="{FF2B5EF4-FFF2-40B4-BE49-F238E27FC236}">
                    <a16:creationId xmlns:a16="http://schemas.microsoft.com/office/drawing/2014/main" id="{D9AA1D46-B1F5-7538-4AD2-5AC429D7B9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888D463-7F7A-656F-2B69-B1E0D8460019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3-4.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농지 정보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(2)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41" name="가로 글상자 10">
            <a:extLst>
              <a:ext uri="{FF2B5EF4-FFF2-40B4-BE49-F238E27FC236}">
                <a16:creationId xmlns:a16="http://schemas.microsoft.com/office/drawing/2014/main" id="{3512681F-4932-21F3-F55D-5FB46C33239E}"/>
              </a:ext>
            </a:extLst>
          </p:cNvPr>
          <p:cNvSpPr txBox="1"/>
          <p:nvPr/>
        </p:nvSpPr>
        <p:spPr>
          <a:xfrm>
            <a:off x="1867092" y="4110252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⑤</a:t>
            </a:r>
          </a:p>
        </p:txBody>
      </p:sp>
      <p:sp>
        <p:nvSpPr>
          <p:cNvPr id="42" name="가로 글상자 10">
            <a:extLst>
              <a:ext uri="{FF2B5EF4-FFF2-40B4-BE49-F238E27FC236}">
                <a16:creationId xmlns:a16="http://schemas.microsoft.com/office/drawing/2014/main" id="{4BF4A739-C737-6DB6-7B02-9BD604EB23FF}"/>
              </a:ext>
            </a:extLst>
          </p:cNvPr>
          <p:cNvSpPr txBox="1"/>
          <p:nvPr/>
        </p:nvSpPr>
        <p:spPr>
          <a:xfrm>
            <a:off x="4761869" y="410459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⑥</a:t>
            </a:r>
          </a:p>
        </p:txBody>
      </p:sp>
      <p:sp>
        <p:nvSpPr>
          <p:cNvPr id="59" name="사각형: 둥근 모서리 42">
            <a:extLst>
              <a:ext uri="{FF2B5EF4-FFF2-40B4-BE49-F238E27FC236}">
                <a16:creationId xmlns:a16="http://schemas.microsoft.com/office/drawing/2014/main" id="{F7A46F38-8237-711E-EDB1-00D9773AB327}"/>
              </a:ext>
            </a:extLst>
          </p:cNvPr>
          <p:cNvSpPr/>
          <p:nvPr/>
        </p:nvSpPr>
        <p:spPr>
          <a:xfrm>
            <a:off x="2202440" y="4010317"/>
            <a:ext cx="3493510" cy="2142833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60" name="사각형: 둥근 모서리 42">
            <a:extLst>
              <a:ext uri="{FF2B5EF4-FFF2-40B4-BE49-F238E27FC236}">
                <a16:creationId xmlns:a16="http://schemas.microsoft.com/office/drawing/2014/main" id="{74327649-DF91-1837-BDBB-9FAE45D282C0}"/>
              </a:ext>
            </a:extLst>
          </p:cNvPr>
          <p:cNvSpPr/>
          <p:nvPr/>
        </p:nvSpPr>
        <p:spPr>
          <a:xfrm>
            <a:off x="5106742" y="4241268"/>
            <a:ext cx="321166" cy="305651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3623680-3E3B-BAD8-2804-D7F27AC647F9}"/>
              </a:ext>
            </a:extLst>
          </p:cNvPr>
          <p:cNvGrpSpPr/>
          <p:nvPr/>
        </p:nvGrpSpPr>
        <p:grpSpPr>
          <a:xfrm>
            <a:off x="6728536" y="1972106"/>
            <a:ext cx="3920414" cy="1673792"/>
            <a:chOff x="6728536" y="1972106"/>
            <a:chExt cx="3920414" cy="1673792"/>
          </a:xfrm>
        </p:grpSpPr>
        <p:sp>
          <p:nvSpPr>
            <p:cNvPr id="44" name="가로 글상자 6">
              <a:extLst>
                <a:ext uri="{FF2B5EF4-FFF2-40B4-BE49-F238E27FC236}">
                  <a16:creationId xmlns:a16="http://schemas.microsoft.com/office/drawing/2014/main" id="{84234A77-EE33-EFC3-DDFC-962A5575D229}"/>
                </a:ext>
              </a:extLst>
            </p:cNvPr>
            <p:cNvSpPr txBox="1"/>
            <p:nvPr/>
          </p:nvSpPr>
          <p:spPr>
            <a:xfrm>
              <a:off x="6728536" y="1972106"/>
              <a:ext cx="3920414" cy="1673792"/>
            </a:xfrm>
            <a:prstGeom prst="rect">
              <a:avLst/>
            </a:prstGeom>
          </p:spPr>
          <p:txBody>
            <a:bodyPr vert="horz" wrap="square" lIns="91440" tIns="45720" rIns="36000" bIns="45720" anchor="t">
              <a:spAutoFit/>
            </a:bodyPr>
            <a:lstStyle/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latin typeface="+mn-ea"/>
                </a:rPr>
                <a:t>⑤ 농업경영체 정보의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농지</a:t>
              </a:r>
              <a:r>
                <a:rPr lang="en-US" altLang="ko-KR" sz="1600" dirty="0">
                  <a:latin typeface="+mn-ea"/>
                </a:rPr>
                <a:t>’ </a:t>
              </a:r>
              <a:r>
                <a:rPr lang="ko-KR" altLang="en-US" sz="1600" dirty="0">
                  <a:latin typeface="+mn-ea"/>
                </a:rPr>
                <a:t>탭 하단에서 농지 목록을 확인할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latin typeface="+mn-ea"/>
                </a:rPr>
                <a:t>⑥ 상세 조회 </a:t>
              </a:r>
              <a:r>
                <a:rPr lang="en-US" altLang="ko-KR" sz="1600" dirty="0">
                  <a:latin typeface="+mn-ea"/>
                </a:rPr>
                <a:t>(     ) </a:t>
              </a:r>
              <a:r>
                <a:rPr lang="ko-KR" altLang="en-US" sz="1600" dirty="0">
                  <a:latin typeface="+mn-ea"/>
                </a:rPr>
                <a:t>버튼을 클릭하면 해당 농지의 상세 정보를 조회할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</p:txBody>
        </p:sp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277CA223-93DD-31E0-F5AF-D8CE751A7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77177" y="3052751"/>
              <a:ext cx="142895" cy="1619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5056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A2517-102A-C54D-6F24-D06FC70E6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D428AD2-AE21-DDC9-9DF7-D6959D5AF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612" y="1971358"/>
            <a:ext cx="5420481" cy="426779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E9AEE33-E985-7B98-EB74-59360FC5A3C9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2F978A1-FEA1-1A9E-80FA-1186858B3759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AED560BB-C152-A237-3D51-05C61B48F2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0" name="그래픽 50">
              <a:extLst>
                <a:ext uri="{FF2B5EF4-FFF2-40B4-BE49-F238E27FC236}">
                  <a16:creationId xmlns:a16="http://schemas.microsoft.com/office/drawing/2014/main" id="{30FBE935-B64A-E40E-7F34-33BD56B72BD8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6542CA10-8300-0271-6438-A2DFE2C9146C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2E5B5EB-88EA-70D3-A67B-71F5FCFC210B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BA136E-B85D-FBE5-A1BF-49690071ED69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C3F27E1-DAA1-E698-1803-180D8FF66018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개인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C6F668AD-3DC9-4D47-36EF-15241F35AE73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49EDC89-5643-1009-F024-950108227A0E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39" name="사각형: 둥근 모서리 38">
                <a:extLst>
                  <a:ext uri="{FF2B5EF4-FFF2-40B4-BE49-F238E27FC236}">
                    <a16:creationId xmlns:a16="http://schemas.microsoft.com/office/drawing/2014/main" id="{92FC95ED-3810-239C-B726-59F3489FB369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40" name="그래픽 39">
                <a:extLst>
                  <a:ext uri="{FF2B5EF4-FFF2-40B4-BE49-F238E27FC236}">
                    <a16:creationId xmlns:a16="http://schemas.microsoft.com/office/drawing/2014/main" id="{E663FC20-2A05-1DEB-F4CE-D6F402CD6F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0FA0452-3728-4102-4940-7B4934B3654F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3-4.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농지 정보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(3)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36" name="사각형: 둥근 모서리 42">
            <a:extLst>
              <a:ext uri="{FF2B5EF4-FFF2-40B4-BE49-F238E27FC236}">
                <a16:creationId xmlns:a16="http://schemas.microsoft.com/office/drawing/2014/main" id="{8375CBC8-C37F-2758-C555-DB1CBCDD8494}"/>
              </a:ext>
            </a:extLst>
          </p:cNvPr>
          <p:cNvSpPr/>
          <p:nvPr/>
        </p:nvSpPr>
        <p:spPr>
          <a:xfrm>
            <a:off x="2447710" y="2511083"/>
            <a:ext cx="2581490" cy="289136"/>
          </a:xfrm>
          <a:prstGeom prst="roundRect">
            <a:avLst>
              <a:gd name="adj" fmla="val 18552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1" name="가로 글상자 10">
            <a:extLst>
              <a:ext uri="{FF2B5EF4-FFF2-40B4-BE49-F238E27FC236}">
                <a16:creationId xmlns:a16="http://schemas.microsoft.com/office/drawing/2014/main" id="{E873A295-B66A-AE6B-7C52-30E28230F3F9}"/>
              </a:ext>
            </a:extLst>
          </p:cNvPr>
          <p:cNvSpPr txBox="1"/>
          <p:nvPr/>
        </p:nvSpPr>
        <p:spPr>
          <a:xfrm>
            <a:off x="698977" y="201627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⑦</a:t>
            </a:r>
          </a:p>
        </p:txBody>
      </p:sp>
      <p:sp>
        <p:nvSpPr>
          <p:cNvPr id="44" name="가로 글상자 6">
            <a:extLst>
              <a:ext uri="{FF2B5EF4-FFF2-40B4-BE49-F238E27FC236}">
                <a16:creationId xmlns:a16="http://schemas.microsoft.com/office/drawing/2014/main" id="{885E2014-673A-7AFE-F89C-DDDE647F4EF6}"/>
              </a:ext>
            </a:extLst>
          </p:cNvPr>
          <p:cNvSpPr txBox="1"/>
          <p:nvPr/>
        </p:nvSpPr>
        <p:spPr>
          <a:xfrm>
            <a:off x="6748966" y="2006498"/>
            <a:ext cx="4709609" cy="2634054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⑦ 농지 상세에서 기본정보와 시설 현황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품목별 재배면적의 정보를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⑧ 농지 상세 상단의 주소를 클릭하면 현재 선택된 농지 외에 다른 농지의 상세 정보를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⑨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목록가기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클릭하면 농지 목록 조회 화면으로 이동합니다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" name="가로 글상자 10">
            <a:extLst>
              <a:ext uri="{FF2B5EF4-FFF2-40B4-BE49-F238E27FC236}">
                <a16:creationId xmlns:a16="http://schemas.microsoft.com/office/drawing/2014/main" id="{89575892-C8E7-4EB9-2A78-44D518D34245}"/>
              </a:ext>
            </a:extLst>
          </p:cNvPr>
          <p:cNvSpPr txBox="1"/>
          <p:nvPr/>
        </p:nvSpPr>
        <p:spPr>
          <a:xfrm>
            <a:off x="2112362" y="236488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⑧</a:t>
            </a:r>
          </a:p>
        </p:txBody>
      </p:sp>
      <p:sp>
        <p:nvSpPr>
          <p:cNvPr id="3" name="가로 글상자 10">
            <a:extLst>
              <a:ext uri="{FF2B5EF4-FFF2-40B4-BE49-F238E27FC236}">
                <a16:creationId xmlns:a16="http://schemas.microsoft.com/office/drawing/2014/main" id="{84A31396-31A0-E342-0B7E-AD888266C004}"/>
              </a:ext>
            </a:extLst>
          </p:cNvPr>
          <p:cNvSpPr txBox="1"/>
          <p:nvPr/>
        </p:nvSpPr>
        <p:spPr>
          <a:xfrm>
            <a:off x="2954429" y="5841514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⑨</a:t>
            </a:r>
          </a:p>
        </p:txBody>
      </p:sp>
      <p:sp>
        <p:nvSpPr>
          <p:cNvPr id="4" name="사각형: 둥근 모서리 42">
            <a:extLst>
              <a:ext uri="{FF2B5EF4-FFF2-40B4-BE49-F238E27FC236}">
                <a16:creationId xmlns:a16="http://schemas.microsoft.com/office/drawing/2014/main" id="{5A264035-6EBC-9CF9-E5D1-0619A4DEC07F}"/>
              </a:ext>
            </a:extLst>
          </p:cNvPr>
          <p:cNvSpPr/>
          <p:nvPr/>
        </p:nvSpPr>
        <p:spPr>
          <a:xfrm>
            <a:off x="3266860" y="5957439"/>
            <a:ext cx="952715" cy="310010"/>
          </a:xfrm>
          <a:prstGeom prst="roundRect">
            <a:avLst>
              <a:gd name="adj" fmla="val 18552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74392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16D73-0999-F2BE-502C-7D13A82EE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26FA114D-8CBF-2EB1-D48C-5216011B6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24" y="1916631"/>
            <a:ext cx="5630061" cy="452500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8365984-C046-DEE8-017F-C0351E23BD35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C39CB4-C144-BEC9-8A28-63848DA8667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FAFCA32-FA1A-8306-0FF6-02D5F1A576A4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0" name="그래픽 50">
              <a:extLst>
                <a:ext uri="{FF2B5EF4-FFF2-40B4-BE49-F238E27FC236}">
                  <a16:creationId xmlns:a16="http://schemas.microsoft.com/office/drawing/2014/main" id="{B6FD6C23-4836-153E-090E-977A927BF410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7EF17D69-720D-4F3C-E839-A74DE281AD1D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56BE5AB-0CCC-7D35-44E4-7FDE2DF9E27A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A0AE81-6C29-29FF-3D3F-27020388ED50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78AE7BD-A234-D309-3BD3-328033680038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개인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C3808BB9-D626-1769-82FD-28492B2CA1D7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F9516BD1-4833-99C7-325B-720E0281DBD4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39" name="사각형: 둥근 모서리 38">
                <a:extLst>
                  <a:ext uri="{FF2B5EF4-FFF2-40B4-BE49-F238E27FC236}">
                    <a16:creationId xmlns:a16="http://schemas.microsoft.com/office/drawing/2014/main" id="{4C9312D3-6788-48C0-D4C6-686F8D71EC3C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40" name="그래픽 39">
                <a:extLst>
                  <a:ext uri="{FF2B5EF4-FFF2-40B4-BE49-F238E27FC236}">
                    <a16:creationId xmlns:a16="http://schemas.microsoft.com/office/drawing/2014/main" id="{DC68C0C6-CCDA-5CF3-238A-250B7443AF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C76A72C-FCA1-BB44-2F16-3BE137D181B6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3-5. </a:t>
              </a:r>
              <a:r>
                <a:rPr lang="ko-KR" altLang="en-US" sz="16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가축 및 곤충 사육 정보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10" name="가로 글상자 10">
            <a:extLst>
              <a:ext uri="{FF2B5EF4-FFF2-40B4-BE49-F238E27FC236}">
                <a16:creationId xmlns:a16="http://schemas.microsoft.com/office/drawing/2014/main" id="{7A136C27-83FC-BFFF-D01D-C317694D5CF8}"/>
              </a:ext>
            </a:extLst>
          </p:cNvPr>
          <p:cNvSpPr txBox="1"/>
          <p:nvPr/>
        </p:nvSpPr>
        <p:spPr>
          <a:xfrm>
            <a:off x="4265965" y="1737420"/>
            <a:ext cx="26397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11" name="사각형: 둥근 모서리 42">
            <a:extLst>
              <a:ext uri="{FF2B5EF4-FFF2-40B4-BE49-F238E27FC236}">
                <a16:creationId xmlns:a16="http://schemas.microsoft.com/office/drawing/2014/main" id="{55E0230B-5B5F-6E14-0DD1-D57BE89082DD}"/>
              </a:ext>
            </a:extLst>
          </p:cNvPr>
          <p:cNvSpPr/>
          <p:nvPr/>
        </p:nvSpPr>
        <p:spPr>
          <a:xfrm>
            <a:off x="4953529" y="4429982"/>
            <a:ext cx="263978" cy="292387"/>
          </a:xfrm>
          <a:prstGeom prst="roundRect">
            <a:avLst>
              <a:gd name="adj" fmla="val 9578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86898DF4-96BE-70B4-9D25-B60DB3952280}"/>
              </a:ext>
            </a:extLst>
          </p:cNvPr>
          <p:cNvSpPr/>
          <p:nvPr/>
        </p:nvSpPr>
        <p:spPr>
          <a:xfrm>
            <a:off x="4613740" y="1883614"/>
            <a:ext cx="1580696" cy="360110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8" name="사각형: 둥근 모서리 42">
            <a:extLst>
              <a:ext uri="{FF2B5EF4-FFF2-40B4-BE49-F238E27FC236}">
                <a16:creationId xmlns:a16="http://schemas.microsoft.com/office/drawing/2014/main" id="{3D19172D-1750-2462-8963-BB14BB897648}"/>
              </a:ext>
            </a:extLst>
          </p:cNvPr>
          <p:cNvSpPr/>
          <p:nvPr/>
        </p:nvSpPr>
        <p:spPr>
          <a:xfrm>
            <a:off x="3121386" y="3611961"/>
            <a:ext cx="1113730" cy="292389"/>
          </a:xfrm>
          <a:prstGeom prst="roundRect">
            <a:avLst>
              <a:gd name="adj" fmla="val 21663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2" name="가로 글상자 10">
            <a:extLst>
              <a:ext uri="{FF2B5EF4-FFF2-40B4-BE49-F238E27FC236}">
                <a16:creationId xmlns:a16="http://schemas.microsoft.com/office/drawing/2014/main" id="{5FEF0AA9-6F74-F693-A091-EDC976BBF3C8}"/>
              </a:ext>
            </a:extLst>
          </p:cNvPr>
          <p:cNvSpPr txBox="1"/>
          <p:nvPr/>
        </p:nvSpPr>
        <p:spPr>
          <a:xfrm>
            <a:off x="2825896" y="3465767"/>
            <a:ext cx="26397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23" name="가로 글상자 10">
            <a:extLst>
              <a:ext uri="{FF2B5EF4-FFF2-40B4-BE49-F238E27FC236}">
                <a16:creationId xmlns:a16="http://schemas.microsoft.com/office/drawing/2014/main" id="{4F354444-16AF-00BC-9204-5253059E3E19}"/>
              </a:ext>
            </a:extLst>
          </p:cNvPr>
          <p:cNvSpPr txBox="1"/>
          <p:nvPr/>
        </p:nvSpPr>
        <p:spPr>
          <a:xfrm>
            <a:off x="4622876" y="4274264"/>
            <a:ext cx="26397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③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45AF82D-3046-F303-D96C-0489DA124C61}"/>
              </a:ext>
            </a:extLst>
          </p:cNvPr>
          <p:cNvGrpSpPr/>
          <p:nvPr/>
        </p:nvGrpSpPr>
        <p:grpSpPr>
          <a:xfrm>
            <a:off x="6558934" y="2184238"/>
            <a:ext cx="4699616" cy="2954142"/>
            <a:chOff x="6558934" y="2184238"/>
            <a:chExt cx="4699616" cy="2954142"/>
          </a:xfrm>
        </p:grpSpPr>
        <p:sp>
          <p:nvSpPr>
            <p:cNvPr id="24" name="가로 글상자 6">
              <a:extLst>
                <a:ext uri="{FF2B5EF4-FFF2-40B4-BE49-F238E27FC236}">
                  <a16:creationId xmlns:a16="http://schemas.microsoft.com/office/drawing/2014/main" id="{D73468FB-EFDD-47C8-8DF7-DF9EA6B5A5FF}"/>
                </a:ext>
              </a:extLst>
            </p:cNvPr>
            <p:cNvSpPr txBox="1"/>
            <p:nvPr/>
          </p:nvSpPr>
          <p:spPr>
            <a:xfrm>
              <a:off x="6558934" y="2184238"/>
              <a:ext cx="4699616" cy="2954142"/>
            </a:xfrm>
            <a:prstGeom prst="rect">
              <a:avLst/>
            </a:prstGeom>
          </p:spPr>
          <p:txBody>
            <a:bodyPr vert="horz" wrap="square" lIns="91440" tIns="45720" rIns="36000" bIns="45720" anchor="t">
              <a:spAutoFit/>
            </a:bodyPr>
            <a:lstStyle/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latin typeface="+mn-ea"/>
                </a:rPr>
                <a:t>① 농업경영체 정보에서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가축</a:t>
              </a:r>
              <a:r>
                <a:rPr lang="en-US" altLang="ko-KR" sz="1600" dirty="0">
                  <a:latin typeface="+mn-ea"/>
                </a:rPr>
                <a:t>·</a:t>
              </a:r>
              <a:r>
                <a:rPr lang="ko-KR" altLang="en-US" sz="1600" dirty="0">
                  <a:latin typeface="+mn-ea"/>
                </a:rPr>
                <a:t>곤충 사육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 탭을 클릭하면 가축</a:t>
              </a:r>
              <a:r>
                <a:rPr lang="en-US" altLang="ko-KR" sz="1600" dirty="0">
                  <a:latin typeface="+mn-ea"/>
                </a:rPr>
                <a:t> · </a:t>
              </a:r>
              <a:r>
                <a:rPr lang="ko-KR" altLang="en-US" sz="1600" dirty="0">
                  <a:latin typeface="+mn-ea"/>
                </a:rPr>
                <a:t>곤충 사육 정보를 </a:t>
              </a: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조회할 수 있습니다</a:t>
              </a:r>
              <a:r>
                <a:rPr lang="en-US" altLang="ko-KR" sz="1600" dirty="0">
                  <a:solidFill>
                    <a:schemeClr val="tx1"/>
                  </a:solidFill>
                  <a:latin typeface="+mn-ea"/>
                </a:rPr>
                <a:t>.</a:t>
              </a: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latin typeface="+mn-ea"/>
              </a:endParaRPr>
            </a:p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latin typeface="+mn-ea"/>
                </a:rPr>
                <a:t>②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지도 보기</a:t>
              </a:r>
              <a:r>
                <a:rPr lang="en-US" altLang="ko-KR" sz="1600" dirty="0">
                  <a:latin typeface="+mn-ea"/>
                </a:rPr>
                <a:t>’ </a:t>
              </a:r>
              <a:r>
                <a:rPr lang="ko-KR" altLang="en-US" sz="1600" dirty="0">
                  <a:latin typeface="+mn-ea"/>
                </a:rPr>
                <a:t>버튼 클릭 시</a:t>
              </a:r>
              <a:r>
                <a:rPr lang="en-US" altLang="ko-KR" sz="1600" dirty="0">
                  <a:latin typeface="+mn-ea"/>
                </a:rPr>
                <a:t>, </a:t>
              </a:r>
              <a:r>
                <a:rPr lang="ko-KR" altLang="en-US" sz="1600" dirty="0">
                  <a:latin typeface="+mn-ea"/>
                </a:rPr>
                <a:t>지도에서 사육 시설의 위치를 확인할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indent="-182563">
                <a:lnSpc>
                  <a:spcPct val="130000"/>
                </a:lnSpc>
                <a:defRPr/>
              </a:pPr>
              <a:endParaRPr lang="en-US" altLang="ko-KR" sz="1600" dirty="0">
                <a:latin typeface="+mn-ea"/>
              </a:endParaRPr>
            </a:p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latin typeface="+mn-ea"/>
                </a:rPr>
                <a:t>③ 상세 조회 </a:t>
              </a:r>
              <a:r>
                <a:rPr lang="en-US" altLang="ko-KR" sz="1600" dirty="0">
                  <a:latin typeface="+mn-ea"/>
                </a:rPr>
                <a:t>(     ) </a:t>
              </a:r>
              <a:r>
                <a:rPr lang="ko-KR" altLang="en-US" sz="1600" dirty="0">
                  <a:latin typeface="+mn-ea"/>
                </a:rPr>
                <a:t>버튼 클릭 시</a:t>
              </a:r>
              <a:r>
                <a:rPr lang="en-US" altLang="ko-KR" sz="1600" dirty="0">
                  <a:latin typeface="+mn-ea"/>
                </a:rPr>
                <a:t>, </a:t>
              </a:r>
              <a:r>
                <a:rPr lang="ko-KR" altLang="en-US" sz="1600" dirty="0">
                  <a:latin typeface="+mn-ea"/>
                </a:rPr>
                <a:t>해당 사육 시설의 상세 정보를 조회할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B4ED4538-F262-5DD1-10AC-9B621A8A5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00963" y="4188659"/>
              <a:ext cx="171474" cy="200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1745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B03D8-385F-3A4A-424D-A6D4A424F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511F9DE2-8C2D-B59A-50B9-45621203E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237" y="4403859"/>
            <a:ext cx="5849166" cy="17909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가로 글상자 6">
            <a:extLst>
              <a:ext uri="{FF2B5EF4-FFF2-40B4-BE49-F238E27FC236}">
                <a16:creationId xmlns:a16="http://schemas.microsoft.com/office/drawing/2014/main" id="{172A4DEB-E044-2DDF-E770-08147189546B}"/>
              </a:ext>
            </a:extLst>
          </p:cNvPr>
          <p:cNvSpPr txBox="1"/>
          <p:nvPr/>
        </p:nvSpPr>
        <p:spPr>
          <a:xfrm>
            <a:off x="7266141" y="1941946"/>
            <a:ext cx="4230534" cy="1372683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상단 메뉴에서 농업</a:t>
            </a:r>
            <a:r>
              <a:rPr lang="en-US" altLang="ko-KR" sz="1600" dirty="0">
                <a:latin typeface="+mn-ea"/>
              </a:rPr>
              <a:t>e</a:t>
            </a:r>
            <a:r>
              <a:rPr lang="ko-KR" altLang="en-US" sz="1600" dirty="0">
                <a:latin typeface="+mn-ea"/>
              </a:rPr>
              <a:t>지 </a:t>
            </a:r>
            <a:r>
              <a:rPr lang="ko-KR" altLang="en-US" sz="1600" dirty="0" err="1">
                <a:latin typeface="+mn-ea"/>
              </a:rPr>
              <a:t>원패스에서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농업경영체</a:t>
            </a:r>
            <a:r>
              <a:rPr lang="ko-KR" altLang="en-US" sz="1600" dirty="0">
                <a:latin typeface="+mn-ea"/>
              </a:rPr>
              <a:t> 정보 자세히 보기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버튼 또는 </a:t>
            </a:r>
            <a:br>
              <a:rPr lang="en-US" altLang="ko-KR" sz="1600" dirty="0">
                <a:latin typeface="+mn-ea"/>
              </a:rPr>
            </a:b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마이페이지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 err="1">
                <a:latin typeface="+mn-ea"/>
              </a:rPr>
              <a:t>농업경영체</a:t>
            </a:r>
            <a:r>
              <a:rPr lang="ko-KR" altLang="en-US" sz="1600" dirty="0">
                <a:latin typeface="+mn-ea"/>
              </a:rPr>
              <a:t> 정보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31" name="가로 글상자 10">
            <a:extLst>
              <a:ext uri="{FF2B5EF4-FFF2-40B4-BE49-F238E27FC236}">
                <a16:creationId xmlns:a16="http://schemas.microsoft.com/office/drawing/2014/main" id="{766CD3F6-4405-19E7-BE01-67E8FBB5C5EB}"/>
              </a:ext>
            </a:extLst>
          </p:cNvPr>
          <p:cNvSpPr txBox="1"/>
          <p:nvPr/>
        </p:nvSpPr>
        <p:spPr>
          <a:xfrm>
            <a:off x="780989" y="428624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71FE96-4C4E-6135-2D9F-6EBD8D70D830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C4747C-427F-54AB-94A5-DD9905980B17}"/>
              </a:ext>
            </a:extLst>
          </p:cNvPr>
          <p:cNvSpPr txBox="1"/>
          <p:nvPr/>
        </p:nvSpPr>
        <p:spPr>
          <a:xfrm>
            <a:off x="104412" y="392212"/>
            <a:ext cx="509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2" name="사각형: 둥근 모서리 42">
            <a:extLst>
              <a:ext uri="{FF2B5EF4-FFF2-40B4-BE49-F238E27FC236}">
                <a16:creationId xmlns:a16="http://schemas.microsoft.com/office/drawing/2014/main" id="{EE18DD08-26B0-E5B8-AEE9-6EACB0EE52F9}"/>
              </a:ext>
            </a:extLst>
          </p:cNvPr>
          <p:cNvSpPr/>
          <p:nvPr/>
        </p:nvSpPr>
        <p:spPr>
          <a:xfrm>
            <a:off x="1202974" y="4817430"/>
            <a:ext cx="5661953" cy="1116645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0" name="가로 글상자 6">
            <a:extLst>
              <a:ext uri="{FF2B5EF4-FFF2-40B4-BE49-F238E27FC236}">
                <a16:creationId xmlns:a16="http://schemas.microsoft.com/office/drawing/2014/main" id="{70EAEAE9-AB3F-03BF-AFEE-39F35BB895B7}"/>
              </a:ext>
            </a:extLst>
          </p:cNvPr>
          <p:cNvSpPr txBox="1"/>
          <p:nvPr/>
        </p:nvSpPr>
        <p:spPr>
          <a:xfrm>
            <a:off x="7361192" y="4202241"/>
            <a:ext cx="3449683" cy="71352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농업경영체 기본 정보와 신청내역을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조회할 수 있습니다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9D579721-9BBD-4F73-63F1-085777886094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6" name="그래픽 50">
              <a:extLst>
                <a:ext uri="{FF2B5EF4-FFF2-40B4-BE49-F238E27FC236}">
                  <a16:creationId xmlns:a16="http://schemas.microsoft.com/office/drawing/2014/main" id="{9509FFAF-5B3A-2868-6B98-6763FAE68119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FB0F31ED-BF41-7817-3DAF-89CE574C36FD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50ED5B4E-4B81-601B-8FF2-55B02659F0CA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542013-4953-47E1-0BE0-43B25D254114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4D5257-66C3-42FD-4437-7C9090481FDD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법인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C0206A2-06FF-D506-F054-74F7F99A979F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D63005E5-20CB-44A6-813A-BA402FFB9561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16" name="사각형: 둥근 모서리 15">
                <a:extLst>
                  <a:ext uri="{FF2B5EF4-FFF2-40B4-BE49-F238E27FC236}">
                    <a16:creationId xmlns:a16="http://schemas.microsoft.com/office/drawing/2014/main" id="{B2B2BBD0-054E-0A22-3218-EDC15B51E1D2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19" name="그래픽 18">
                <a:extLst>
                  <a:ext uri="{FF2B5EF4-FFF2-40B4-BE49-F238E27FC236}">
                    <a16:creationId xmlns:a16="http://schemas.microsoft.com/office/drawing/2014/main" id="{F5323D2F-1F2F-10B2-A99B-A82C7F85A4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1B870D-FB8B-701F-2FDF-481D86BC0165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4-1.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농업경영체 정보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id="{FA299E43-1A61-DCAF-D4E8-329488788B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237" y="1949083"/>
            <a:ext cx="5868219" cy="205768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가로 글상자 10">
            <a:extLst>
              <a:ext uri="{FF2B5EF4-FFF2-40B4-BE49-F238E27FC236}">
                <a16:creationId xmlns:a16="http://schemas.microsoft.com/office/drawing/2014/main" id="{32E87608-AB4D-F419-04F7-671D4989DED9}"/>
              </a:ext>
            </a:extLst>
          </p:cNvPr>
          <p:cNvSpPr txBox="1"/>
          <p:nvPr/>
        </p:nvSpPr>
        <p:spPr>
          <a:xfrm>
            <a:off x="3582436" y="3407427"/>
            <a:ext cx="30809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ea"/>
              </a:rPr>
              <a:t>①</a:t>
            </a:r>
          </a:p>
        </p:txBody>
      </p:sp>
      <p:sp>
        <p:nvSpPr>
          <p:cNvPr id="26" name="사각형: 둥근 모서리 42">
            <a:extLst>
              <a:ext uri="{FF2B5EF4-FFF2-40B4-BE49-F238E27FC236}">
                <a16:creationId xmlns:a16="http://schemas.microsoft.com/office/drawing/2014/main" id="{E6AB8E4D-1108-D9CC-021A-3A6CDC51FFC1}"/>
              </a:ext>
            </a:extLst>
          </p:cNvPr>
          <p:cNvSpPr/>
          <p:nvPr/>
        </p:nvSpPr>
        <p:spPr>
          <a:xfrm>
            <a:off x="3874320" y="3661068"/>
            <a:ext cx="869130" cy="210844"/>
          </a:xfrm>
          <a:prstGeom prst="roundRect">
            <a:avLst>
              <a:gd name="adj" fmla="val 10999"/>
            </a:avLst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highlight>
                <a:srgbClr val="FFFF00"/>
              </a:highligh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68520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8A6F0-CF31-D4B7-BD4C-493BA7D3A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>
            <a:extLst>
              <a:ext uri="{FF2B5EF4-FFF2-40B4-BE49-F238E27FC236}">
                <a16:creationId xmlns:a16="http://schemas.microsoft.com/office/drawing/2014/main" id="{37E92016-D9FD-39A6-D602-A6CD768B0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4428" y="1911786"/>
            <a:ext cx="4572638" cy="448690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가로 글상자 6">
            <a:extLst>
              <a:ext uri="{FF2B5EF4-FFF2-40B4-BE49-F238E27FC236}">
                <a16:creationId xmlns:a16="http://schemas.microsoft.com/office/drawing/2014/main" id="{3508DACE-76C1-5AEB-93F9-214C4D6FDA49}"/>
              </a:ext>
            </a:extLst>
          </p:cNvPr>
          <p:cNvSpPr txBox="1"/>
          <p:nvPr/>
        </p:nvSpPr>
        <p:spPr>
          <a:xfrm>
            <a:off x="6247969" y="1934181"/>
            <a:ext cx="4145069" cy="71352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기본정보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클릭하면 법인 현황과 대표자 정보를 확인할 수 있습니다</a:t>
            </a:r>
            <a:r>
              <a:rPr lang="en-US" altLang="ko-KR" sz="1600" dirty="0">
                <a:latin typeface="+mn-ea"/>
              </a:rPr>
              <a:t>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1F3CA6-DBB1-D070-AB86-0DF8028E24D3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01BD590-9AAE-3438-AFE2-C5039DAD3DA8}"/>
              </a:ext>
            </a:extLst>
          </p:cNvPr>
          <p:cNvSpPr txBox="1"/>
          <p:nvPr/>
        </p:nvSpPr>
        <p:spPr>
          <a:xfrm>
            <a:off x="104412" y="392212"/>
            <a:ext cx="509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F5CF2FE-EA41-93FA-4CD3-FC2AE6564CB3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6" name="그래픽 50">
              <a:extLst>
                <a:ext uri="{FF2B5EF4-FFF2-40B4-BE49-F238E27FC236}">
                  <a16:creationId xmlns:a16="http://schemas.microsoft.com/office/drawing/2014/main" id="{F05AC407-837F-0F38-9539-335EB1BD2626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3816D95B-1387-9F4C-6536-E80AEC250371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454F1493-6490-FCC0-F0D2-9549880BB0DB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456062C-CB36-2FF1-B052-041BB414487E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E9860C-22B9-18BE-B28D-0E092CEBF64C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법인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053F3F4-3092-A4D6-0F4F-EA13B3C5E5AE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FB7221FD-0862-81AB-2EEB-C943EC8E65C0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16" name="사각형: 둥근 모서리 15">
                <a:extLst>
                  <a:ext uri="{FF2B5EF4-FFF2-40B4-BE49-F238E27FC236}">
                    <a16:creationId xmlns:a16="http://schemas.microsoft.com/office/drawing/2014/main" id="{2CA67E9B-B387-A805-DBD4-4C83A07F5299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19" name="그래픽 18">
                <a:extLst>
                  <a:ext uri="{FF2B5EF4-FFF2-40B4-BE49-F238E27FC236}">
                    <a16:creationId xmlns:a16="http://schemas.microsoft.com/office/drawing/2014/main" id="{D44600A7-134F-0166-7A4C-1244541BE6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24A0312-D016-1C44-8188-6369A02398FF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4-2.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기본 정보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5" name="사각형: 둥근 모서리 42">
            <a:extLst>
              <a:ext uri="{FF2B5EF4-FFF2-40B4-BE49-F238E27FC236}">
                <a16:creationId xmlns:a16="http://schemas.microsoft.com/office/drawing/2014/main" id="{7DBBEE66-59F5-6CA9-A23A-FCE4C777A953}"/>
              </a:ext>
            </a:extLst>
          </p:cNvPr>
          <p:cNvSpPr/>
          <p:nvPr/>
        </p:nvSpPr>
        <p:spPr>
          <a:xfrm>
            <a:off x="1305378" y="1930836"/>
            <a:ext cx="1209222" cy="360110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7" name="가로 글상자 10">
            <a:extLst>
              <a:ext uri="{FF2B5EF4-FFF2-40B4-BE49-F238E27FC236}">
                <a16:creationId xmlns:a16="http://schemas.microsoft.com/office/drawing/2014/main" id="{0C1A0924-E4B1-05EC-1871-489850CE8702}"/>
              </a:ext>
            </a:extLst>
          </p:cNvPr>
          <p:cNvSpPr txBox="1"/>
          <p:nvPr/>
        </p:nvSpPr>
        <p:spPr>
          <a:xfrm>
            <a:off x="1012058" y="1843615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1080973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B15D7-734C-2454-3680-DD37AD08A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림 30">
            <a:extLst>
              <a:ext uri="{FF2B5EF4-FFF2-40B4-BE49-F238E27FC236}">
                <a16:creationId xmlns:a16="http://schemas.microsoft.com/office/drawing/2014/main" id="{F348DDC9-4706-B5D4-D350-492D2A809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12" y="1885871"/>
            <a:ext cx="5106113" cy="451548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90B581E-DBD8-6A14-106E-7981FBDF5797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0F8BE8-B0F3-0AF6-8131-B428961D8032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B32A869-C974-40E4-14F7-DC6D53567A28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" name="그래픽 50">
              <a:extLst>
                <a:ext uri="{FF2B5EF4-FFF2-40B4-BE49-F238E27FC236}">
                  <a16:creationId xmlns:a16="http://schemas.microsoft.com/office/drawing/2014/main" id="{2156D635-D793-235E-1241-37156C862885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03F6DCC6-4B89-2805-1B42-33F3C3A1622A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A9FDE0BB-2F80-5E80-523D-59A162AD6D07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0C69533-1C83-BDE3-DFAF-CE9E45560BCD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F49CA8-9AED-C6EF-4E52-36C55B5F27B2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법인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084870F8-5DDF-8E52-E32E-3D44DD0E8E31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E6A5F06A-D55E-0E20-62AB-EAB8099258B6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12" name="사각형: 둥근 모서리 11">
                <a:extLst>
                  <a:ext uri="{FF2B5EF4-FFF2-40B4-BE49-F238E27FC236}">
                    <a16:creationId xmlns:a16="http://schemas.microsoft.com/office/drawing/2014/main" id="{7157861C-172E-10B5-CD1D-E1E8C97C9CB6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13" name="그래픽 12">
                <a:extLst>
                  <a:ext uri="{FF2B5EF4-FFF2-40B4-BE49-F238E27FC236}">
                    <a16:creationId xmlns:a16="http://schemas.microsoft.com/office/drawing/2014/main" id="{E7EF89AF-E4E7-B9A0-2BD6-C8F4F77A17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12AD9E-152C-8E7F-FC9F-BEAA01671779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4-3.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구성원 정보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15" name="가로 글상자 6">
            <a:extLst>
              <a:ext uri="{FF2B5EF4-FFF2-40B4-BE49-F238E27FC236}">
                <a16:creationId xmlns:a16="http://schemas.microsoft.com/office/drawing/2014/main" id="{C078EA1C-BEAB-A6F6-D327-6DEF79A33411}"/>
              </a:ext>
            </a:extLst>
          </p:cNvPr>
          <p:cNvSpPr txBox="1"/>
          <p:nvPr/>
        </p:nvSpPr>
        <p:spPr>
          <a:xfrm>
            <a:off x="6508487" y="1851670"/>
            <a:ext cx="3904365" cy="1052596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농업경영체 정보에서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구성원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클릭하면 법인 구성원의 </a:t>
            </a:r>
            <a:r>
              <a:rPr lang="ko-KR" altLang="en-US" sz="1600" dirty="0" err="1">
                <a:latin typeface="+mn-ea"/>
              </a:rPr>
              <a:t>총구성원수와</a:t>
            </a:r>
            <a:r>
              <a:rPr lang="ko-KR" altLang="en-US" sz="1600" dirty="0">
                <a:latin typeface="+mn-ea"/>
              </a:rPr>
              <a:t> 목록을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DFD6FE65-45FF-6221-1C6A-FB4B6279493A}"/>
              </a:ext>
            </a:extLst>
          </p:cNvPr>
          <p:cNvSpPr/>
          <p:nvPr/>
        </p:nvSpPr>
        <p:spPr>
          <a:xfrm>
            <a:off x="2114496" y="1842145"/>
            <a:ext cx="1038280" cy="393441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8" name="가로 글상자 10">
            <a:extLst>
              <a:ext uri="{FF2B5EF4-FFF2-40B4-BE49-F238E27FC236}">
                <a16:creationId xmlns:a16="http://schemas.microsoft.com/office/drawing/2014/main" id="{C233E68C-8F6D-D9CA-D43E-542FF4826304}"/>
              </a:ext>
            </a:extLst>
          </p:cNvPr>
          <p:cNvSpPr txBox="1"/>
          <p:nvPr/>
        </p:nvSpPr>
        <p:spPr>
          <a:xfrm>
            <a:off x="1779148" y="186961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19" name="가로 글상자 10">
            <a:extLst>
              <a:ext uri="{FF2B5EF4-FFF2-40B4-BE49-F238E27FC236}">
                <a16:creationId xmlns:a16="http://schemas.microsoft.com/office/drawing/2014/main" id="{1CF903C7-2948-7940-5681-9F8696975858}"/>
              </a:ext>
            </a:extLst>
          </p:cNvPr>
          <p:cNvSpPr txBox="1"/>
          <p:nvPr/>
        </p:nvSpPr>
        <p:spPr>
          <a:xfrm>
            <a:off x="4372904" y="3409604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20" name="사각형: 둥근 모서리 42">
            <a:extLst>
              <a:ext uri="{FF2B5EF4-FFF2-40B4-BE49-F238E27FC236}">
                <a16:creationId xmlns:a16="http://schemas.microsoft.com/office/drawing/2014/main" id="{E1A243DF-16FE-F2ED-E1EF-8116A277B6EC}"/>
              </a:ext>
            </a:extLst>
          </p:cNvPr>
          <p:cNvSpPr/>
          <p:nvPr/>
        </p:nvSpPr>
        <p:spPr>
          <a:xfrm>
            <a:off x="4693853" y="3419475"/>
            <a:ext cx="335348" cy="317727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B65CD2E-0BEB-A9E7-C71A-B0C4F5483F10}"/>
              </a:ext>
            </a:extLst>
          </p:cNvPr>
          <p:cNvGrpSpPr/>
          <p:nvPr/>
        </p:nvGrpSpPr>
        <p:grpSpPr>
          <a:xfrm>
            <a:off x="6508487" y="3366588"/>
            <a:ext cx="3904365" cy="1033616"/>
            <a:chOff x="6508487" y="3366588"/>
            <a:chExt cx="3904365" cy="1033616"/>
          </a:xfrm>
        </p:grpSpPr>
        <p:sp>
          <p:nvSpPr>
            <p:cNvPr id="21" name="가로 글상자 6">
              <a:extLst>
                <a:ext uri="{FF2B5EF4-FFF2-40B4-BE49-F238E27FC236}">
                  <a16:creationId xmlns:a16="http://schemas.microsoft.com/office/drawing/2014/main" id="{D0D4F300-5E8D-2505-EDE1-CB064D17234A}"/>
                </a:ext>
              </a:extLst>
            </p:cNvPr>
            <p:cNvSpPr txBox="1"/>
            <p:nvPr/>
          </p:nvSpPr>
          <p:spPr>
            <a:xfrm>
              <a:off x="6508487" y="3366588"/>
              <a:ext cx="3904365" cy="1033616"/>
            </a:xfrm>
            <a:prstGeom prst="rect">
              <a:avLst/>
            </a:prstGeom>
          </p:spPr>
          <p:txBody>
            <a:bodyPr vert="horz" wrap="square" lIns="91440" tIns="45720" rIns="36000" bIns="45720" anchor="t">
              <a:spAutoFit/>
            </a:bodyPr>
            <a:lstStyle/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latin typeface="+mn-ea"/>
                </a:rPr>
                <a:t>② 상세 조회 </a:t>
              </a:r>
              <a:r>
                <a:rPr lang="en-US" altLang="ko-KR" sz="1600" dirty="0">
                  <a:latin typeface="+mn-ea"/>
                </a:rPr>
                <a:t>(    ) </a:t>
              </a:r>
              <a:r>
                <a:rPr lang="ko-KR" altLang="en-US" sz="1600" dirty="0">
                  <a:latin typeface="+mn-ea"/>
                </a:rPr>
                <a:t>버튼을 클릭하면 구성원 상세 정보를 확인할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latin typeface="+mn-ea"/>
              </a:endParaRPr>
            </a:p>
          </p:txBody>
        </p:sp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3A4E11A3-4E8D-9049-B523-DB34E1D08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29526" y="3517698"/>
              <a:ext cx="161948" cy="1333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3486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FB427DA-5A3A-44A5-95A1-457D28541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33175"/>
            <a:ext cx="9906000" cy="3919728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6AD7259-38F0-4B26-AF59-8D1C18F6CBC4}"/>
              </a:ext>
            </a:extLst>
          </p:cNvPr>
          <p:cNvGrpSpPr/>
          <p:nvPr/>
        </p:nvGrpSpPr>
        <p:grpSpPr>
          <a:xfrm>
            <a:off x="3516114" y="870857"/>
            <a:ext cx="8443655" cy="4476998"/>
            <a:chOff x="3138744" y="936937"/>
            <a:chExt cx="8443655" cy="381196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F2C89C7-F9CD-491E-A449-39D178B5D63D}"/>
                </a:ext>
              </a:extLst>
            </p:cNvPr>
            <p:cNvSpPr txBox="1"/>
            <p:nvPr/>
          </p:nvSpPr>
          <p:spPr>
            <a:xfrm>
              <a:off x="3138744" y="936937"/>
              <a:ext cx="21788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ko-KR" sz="3200" b="1" spc="-100" dirty="0">
                  <a:ln w="3175"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Ⅲ. </a:t>
              </a:r>
              <a:r>
                <a:rPr lang="ko-KR" altLang="en-US" sz="3200" b="1" spc="-100" dirty="0">
                  <a:ln w="3175"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기능설명 </a:t>
              </a:r>
              <a:endParaRPr lang="en-US" altLang="ko-KR" sz="3200" b="1" spc="-10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798E6DD-E89A-4E8C-8369-F0F0D4F44F14}"/>
                </a:ext>
              </a:extLst>
            </p:cNvPr>
            <p:cNvSpPr txBox="1"/>
            <p:nvPr/>
          </p:nvSpPr>
          <p:spPr>
            <a:xfrm>
              <a:off x="3244070" y="1574124"/>
              <a:ext cx="8338329" cy="947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1~9.  </a:t>
              </a:r>
              <a:r>
                <a:rPr lang="ko-KR" altLang="en-US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마이페이지</a:t>
              </a:r>
              <a:endParaRPr lang="en-US" altLang="ko-KR" sz="1600" spc="-100" dirty="0">
                <a:gradFill>
                  <a:gsLst>
                    <a:gs pos="0">
                      <a:srgbClr val="5A5A5A"/>
                    </a:gs>
                    <a:gs pos="100000">
                      <a:srgbClr val="5A5A5A"/>
                    </a:gs>
                  </a:gsLst>
                  <a:lin ang="5400000" scaled="1"/>
                </a:gra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 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1. 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농업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e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지 </a:t>
              </a:r>
              <a:r>
                <a:rPr lang="ko-KR" altLang="en-US" sz="1400" spc="-100" dirty="0" err="1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원패스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/ 2. </a:t>
              </a:r>
              <a:r>
                <a:rPr lang="ko-KR" altLang="en-US" sz="1400" spc="-100" dirty="0" err="1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알림서비스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/ 3. 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농업경영체 정보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(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개인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)/ 4. 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농업경영체 정보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(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법인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)</a:t>
              </a:r>
              <a:b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</a:b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 5. </a:t>
              </a:r>
              <a:r>
                <a:rPr lang="ko-KR" altLang="en-US" sz="1400" spc="-100" dirty="0" err="1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경영체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 신청내역 확인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/ 6. 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사업지원 연계정보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/ 7. </a:t>
              </a:r>
              <a:r>
                <a:rPr lang="ko-KR" altLang="en-US" sz="1400" spc="-100" dirty="0" err="1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내교육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/ 8. </a:t>
              </a:r>
              <a:r>
                <a:rPr lang="ko-KR" altLang="en-US" sz="1400" spc="-100" dirty="0" err="1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내사업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/ 9. 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증명서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(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확인서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) </a:t>
              </a:r>
              <a:endParaRPr lang="ko-KR" altLang="en-US" sz="1400" spc="-100" dirty="0">
                <a:gradFill>
                  <a:gsLst>
                    <a:gs pos="0">
                      <a:srgbClr val="5A5A5A"/>
                    </a:gs>
                    <a:gs pos="100000">
                      <a:srgbClr val="5A5A5A"/>
                    </a:gs>
                  </a:gsLst>
                  <a:lin ang="5400000" scaled="1"/>
                </a:gra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2EC30E-AFFD-4FA4-803E-0806C44E9F02}"/>
                </a:ext>
              </a:extLst>
            </p:cNvPr>
            <p:cNvSpPr txBox="1"/>
            <p:nvPr/>
          </p:nvSpPr>
          <p:spPr>
            <a:xfrm>
              <a:off x="3207721" y="2660639"/>
              <a:ext cx="5326679" cy="666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10~12.  </a:t>
              </a:r>
              <a:r>
                <a:rPr lang="ko-KR" altLang="en-US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사업신청</a:t>
              </a:r>
              <a:br>
                <a:rPr lang="en-US" altLang="ko-KR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</a:br>
              <a:r>
                <a:rPr lang="en-US" altLang="ko-KR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  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10. 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전체사업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/ 11. </a:t>
              </a:r>
              <a:r>
                <a:rPr lang="ko-KR" altLang="en-US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인기사업</a:t>
              </a:r>
              <a:r>
                <a:rPr lang="en-US" altLang="ko-KR" sz="14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/ 12. </a:t>
              </a:r>
              <a:r>
                <a:rPr lang="ko-KR" altLang="en-US" sz="1400" spc="-100" dirty="0" err="1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간편찾기</a:t>
              </a:r>
              <a:endParaRPr lang="ko-KR" altLang="en-US" sz="1400" spc="-100" dirty="0">
                <a:gradFill>
                  <a:gsLst>
                    <a:gs pos="0">
                      <a:srgbClr val="5A5A5A"/>
                    </a:gs>
                    <a:gs pos="100000">
                      <a:srgbClr val="5A5A5A"/>
                    </a:gs>
                  </a:gsLst>
                  <a:lin ang="5400000" scaled="1"/>
                </a:gra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E57B4C5-05A7-40BA-B992-76A9618B7FDF}"/>
                </a:ext>
              </a:extLst>
            </p:cNvPr>
            <p:cNvSpPr txBox="1"/>
            <p:nvPr/>
          </p:nvSpPr>
          <p:spPr>
            <a:xfrm>
              <a:off x="3244071" y="3456218"/>
              <a:ext cx="43458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13.  </a:t>
              </a:r>
              <a:r>
                <a:rPr lang="ko-KR" altLang="en-US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농식품사업도우미</a:t>
              </a:r>
              <a:r>
                <a:rPr lang="en-US" altLang="ko-KR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 </a:t>
              </a:r>
              <a:endParaRPr lang="ko-KR" altLang="en-US" sz="1400" spc="-100" dirty="0">
                <a:gradFill>
                  <a:gsLst>
                    <a:gs pos="0">
                      <a:srgbClr val="5A5A5A"/>
                    </a:gs>
                    <a:gs pos="100000">
                      <a:srgbClr val="5A5A5A"/>
                    </a:gs>
                  </a:gsLst>
                  <a:lin ang="5400000" scaled="1"/>
                </a:gra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B72FB67-2A3F-4E97-AF95-4D6F8D0C6193}"/>
                </a:ext>
              </a:extLst>
            </p:cNvPr>
            <p:cNvSpPr txBox="1"/>
            <p:nvPr/>
          </p:nvSpPr>
          <p:spPr>
            <a:xfrm>
              <a:off x="3244071" y="3901333"/>
              <a:ext cx="43458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14.  </a:t>
              </a:r>
              <a:r>
                <a:rPr lang="ko-KR" altLang="en-US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농식품지도</a:t>
              </a:r>
              <a:endParaRPr lang="ko-KR" altLang="en-US" sz="1400" spc="-100" dirty="0">
                <a:gradFill>
                  <a:gsLst>
                    <a:gs pos="0">
                      <a:srgbClr val="5A5A5A"/>
                    </a:gs>
                    <a:gs pos="100000">
                      <a:srgbClr val="5A5A5A"/>
                    </a:gs>
                  </a:gsLst>
                  <a:lin ang="5400000" scaled="1"/>
                </a:gra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512996-995F-43AE-AA76-D2F7D8DD43B5}"/>
                </a:ext>
              </a:extLst>
            </p:cNvPr>
            <p:cNvSpPr txBox="1"/>
            <p:nvPr/>
          </p:nvSpPr>
          <p:spPr>
            <a:xfrm>
              <a:off x="3258585" y="4410344"/>
              <a:ext cx="43458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15.  </a:t>
              </a:r>
              <a:r>
                <a:rPr lang="ko-KR" altLang="en-US" sz="1600" spc="-100" dirty="0">
                  <a:gradFill>
                    <a:gsLst>
                      <a:gs pos="0">
                        <a:srgbClr val="5A5A5A"/>
                      </a:gs>
                      <a:gs pos="100000">
                        <a:srgbClr val="5A5A5A"/>
                      </a:gs>
                    </a:gsLst>
                    <a:lin ang="5400000" scaled="1"/>
                  </a:gra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고객센터</a:t>
              </a:r>
              <a:endParaRPr lang="ko-KR" altLang="en-US" sz="1400" spc="-100" dirty="0">
                <a:gradFill>
                  <a:gsLst>
                    <a:gs pos="0">
                      <a:srgbClr val="5A5A5A"/>
                    </a:gs>
                    <a:gs pos="100000">
                      <a:srgbClr val="5A5A5A"/>
                    </a:gs>
                  </a:gsLst>
                  <a:lin ang="5400000" scaled="1"/>
                </a:gra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</p:txBody>
        </p:sp>
        <p:cxnSp>
          <p:nvCxnSpPr>
            <p:cNvPr id="27" name="직선 연결선 83">
              <a:extLst>
                <a:ext uri="{FF2B5EF4-FFF2-40B4-BE49-F238E27FC236}">
                  <a16:creationId xmlns:a16="http://schemas.microsoft.com/office/drawing/2014/main" id="{144BC040-7AF1-4805-829C-A1548D5A4783}"/>
                </a:ext>
              </a:extLst>
            </p:cNvPr>
            <p:cNvCxnSpPr/>
            <p:nvPr/>
          </p:nvCxnSpPr>
          <p:spPr>
            <a:xfrm>
              <a:off x="3331803" y="3712662"/>
              <a:ext cx="2942946" cy="0"/>
            </a:xfrm>
            <a:prstGeom prst="line">
              <a:avLst/>
            </a:prstGeom>
            <a:ln w="3175">
              <a:gradFill flip="none" rotWithShape="1">
                <a:gsLst>
                  <a:gs pos="55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직선 연결선 83">
            <a:extLst>
              <a:ext uri="{FF2B5EF4-FFF2-40B4-BE49-F238E27FC236}">
                <a16:creationId xmlns:a16="http://schemas.microsoft.com/office/drawing/2014/main" id="{44F359E6-B803-44BF-932D-A10C1B593121}"/>
              </a:ext>
            </a:extLst>
          </p:cNvPr>
          <p:cNvCxnSpPr/>
          <p:nvPr/>
        </p:nvCxnSpPr>
        <p:spPr>
          <a:xfrm>
            <a:off x="3741505" y="1992622"/>
            <a:ext cx="2942946" cy="0"/>
          </a:xfrm>
          <a:prstGeom prst="line">
            <a:avLst/>
          </a:prstGeom>
          <a:ln w="3175">
            <a:gradFill flip="none" rotWithShape="1">
              <a:gsLst>
                <a:gs pos="55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83">
            <a:extLst>
              <a:ext uri="{FF2B5EF4-FFF2-40B4-BE49-F238E27FC236}">
                <a16:creationId xmlns:a16="http://schemas.microsoft.com/office/drawing/2014/main" id="{856720E2-ECF8-4059-99E9-5BCC1B77D9A2}"/>
              </a:ext>
            </a:extLst>
          </p:cNvPr>
          <p:cNvCxnSpPr/>
          <p:nvPr/>
        </p:nvCxnSpPr>
        <p:spPr>
          <a:xfrm>
            <a:off x="3723033" y="3248765"/>
            <a:ext cx="2942946" cy="0"/>
          </a:xfrm>
          <a:prstGeom prst="line">
            <a:avLst/>
          </a:prstGeom>
          <a:ln w="3175">
            <a:gradFill flip="none" rotWithShape="1">
              <a:gsLst>
                <a:gs pos="55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83">
            <a:extLst>
              <a:ext uri="{FF2B5EF4-FFF2-40B4-BE49-F238E27FC236}">
                <a16:creationId xmlns:a16="http://schemas.microsoft.com/office/drawing/2014/main" id="{2F8CA108-E153-47F3-93A4-0C434E750672}"/>
              </a:ext>
            </a:extLst>
          </p:cNvPr>
          <p:cNvCxnSpPr/>
          <p:nvPr/>
        </p:nvCxnSpPr>
        <p:spPr>
          <a:xfrm>
            <a:off x="3750741" y="4652693"/>
            <a:ext cx="2942946" cy="0"/>
          </a:xfrm>
          <a:prstGeom prst="line">
            <a:avLst/>
          </a:prstGeom>
          <a:ln w="3175">
            <a:gradFill flip="none" rotWithShape="1">
              <a:gsLst>
                <a:gs pos="55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83">
            <a:extLst>
              <a:ext uri="{FF2B5EF4-FFF2-40B4-BE49-F238E27FC236}">
                <a16:creationId xmlns:a16="http://schemas.microsoft.com/office/drawing/2014/main" id="{8CBB4A23-A48B-4018-A8A6-789737E4701D}"/>
              </a:ext>
            </a:extLst>
          </p:cNvPr>
          <p:cNvCxnSpPr/>
          <p:nvPr/>
        </p:nvCxnSpPr>
        <p:spPr>
          <a:xfrm>
            <a:off x="3769213" y="5234589"/>
            <a:ext cx="2942946" cy="0"/>
          </a:xfrm>
          <a:prstGeom prst="line">
            <a:avLst/>
          </a:prstGeom>
          <a:ln w="3175">
            <a:gradFill flip="none" rotWithShape="1">
              <a:gsLst>
                <a:gs pos="55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844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425C9-63F6-7A99-26C1-6FC3D6554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>
            <a:extLst>
              <a:ext uri="{FF2B5EF4-FFF2-40B4-BE49-F238E27FC236}">
                <a16:creationId xmlns:a16="http://schemas.microsoft.com/office/drawing/2014/main" id="{E4B5D6FB-E23B-1614-08D4-DFE6584A7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681" y="4110672"/>
            <a:ext cx="5829047" cy="209481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43002E3-AA5B-C33D-DEDF-850C33DE2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512" y="1880833"/>
            <a:ext cx="5820479" cy="20787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E9AACA5-E2E5-D30C-CD6C-A66AEEA2662E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24F565-38F1-6824-3150-87886AD2B55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F2ECA9A-29B7-B63B-53B1-14E69F9353B9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" name="그래픽 50">
              <a:extLst>
                <a:ext uri="{FF2B5EF4-FFF2-40B4-BE49-F238E27FC236}">
                  <a16:creationId xmlns:a16="http://schemas.microsoft.com/office/drawing/2014/main" id="{6E77E551-7358-A2CE-B3DF-069D22F6EE31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65C2A490-9B76-6D2D-DB1F-56B14A95E3A5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F0EF084C-A746-CF9C-E50E-CE3448B021DB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052AB08-26BB-BFFF-A5E2-E675C2014F78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BBCD2B-1344-4BFB-2392-F3D28CD2F2CD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법인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573761A4-11F8-21FA-BAF8-1A53FA70C856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F7966256-031F-0302-4503-9A7128E4F6E1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12" name="사각형: 둥근 모서리 11">
                <a:extLst>
                  <a:ext uri="{FF2B5EF4-FFF2-40B4-BE49-F238E27FC236}">
                    <a16:creationId xmlns:a16="http://schemas.microsoft.com/office/drawing/2014/main" id="{A521A22C-F115-7A0A-96F8-41E3D5F53C2E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13" name="그래픽 12">
                <a:extLst>
                  <a:ext uri="{FF2B5EF4-FFF2-40B4-BE49-F238E27FC236}">
                    <a16:creationId xmlns:a16="http://schemas.microsoft.com/office/drawing/2014/main" id="{3A15C197-C224-8BB7-D76A-00E54B72E7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8CE0FE-5862-FAF2-667D-36E5E5326363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4-4.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농지 정보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885AFE5B-FFCA-70E3-BB33-CA8AE6ED6213}"/>
              </a:ext>
            </a:extLst>
          </p:cNvPr>
          <p:cNvSpPr/>
          <p:nvPr/>
        </p:nvSpPr>
        <p:spPr>
          <a:xfrm>
            <a:off x="3212645" y="1880833"/>
            <a:ext cx="1580696" cy="443377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5" name="사각형: 둥근 모서리 42">
            <a:extLst>
              <a:ext uri="{FF2B5EF4-FFF2-40B4-BE49-F238E27FC236}">
                <a16:creationId xmlns:a16="http://schemas.microsoft.com/office/drawing/2014/main" id="{1693CC68-FA58-EC5D-CE72-9F1F5BFF6509}"/>
              </a:ext>
            </a:extLst>
          </p:cNvPr>
          <p:cNvSpPr/>
          <p:nvPr/>
        </p:nvSpPr>
        <p:spPr>
          <a:xfrm>
            <a:off x="3352600" y="3495374"/>
            <a:ext cx="1123147" cy="292389"/>
          </a:xfrm>
          <a:prstGeom prst="roundRect">
            <a:avLst>
              <a:gd name="adj" fmla="val 537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6" name="가로 글상자 10">
            <a:extLst>
              <a:ext uri="{FF2B5EF4-FFF2-40B4-BE49-F238E27FC236}">
                <a16:creationId xmlns:a16="http://schemas.microsoft.com/office/drawing/2014/main" id="{410991F8-1006-448D-B772-C4B4319F4B3E}"/>
              </a:ext>
            </a:extLst>
          </p:cNvPr>
          <p:cNvSpPr txBox="1"/>
          <p:nvPr/>
        </p:nvSpPr>
        <p:spPr>
          <a:xfrm>
            <a:off x="2907834" y="180212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18" name="가로 글상자 10">
            <a:extLst>
              <a:ext uri="{FF2B5EF4-FFF2-40B4-BE49-F238E27FC236}">
                <a16:creationId xmlns:a16="http://schemas.microsoft.com/office/drawing/2014/main" id="{0867BF5B-1BF0-EAEB-5CEA-976760A64D47}"/>
              </a:ext>
            </a:extLst>
          </p:cNvPr>
          <p:cNvSpPr txBox="1"/>
          <p:nvPr/>
        </p:nvSpPr>
        <p:spPr>
          <a:xfrm>
            <a:off x="3036502" y="334327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19" name="가로 글상자 6">
            <a:extLst>
              <a:ext uri="{FF2B5EF4-FFF2-40B4-BE49-F238E27FC236}">
                <a16:creationId xmlns:a16="http://schemas.microsoft.com/office/drawing/2014/main" id="{17A5C29A-4DE7-61EA-5A95-5B75CF0DD4FC}"/>
              </a:ext>
            </a:extLst>
          </p:cNvPr>
          <p:cNvSpPr txBox="1"/>
          <p:nvPr/>
        </p:nvSpPr>
        <p:spPr>
          <a:xfrm>
            <a:off x="7071857" y="1993124"/>
            <a:ext cx="4296685" cy="1353704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농업경영체 정보에서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농지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클릭하면 농지 요약 정보 및 목록을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지도 보기</a:t>
            </a:r>
            <a:r>
              <a:rPr lang="en-US" altLang="ko-KR" sz="1600" dirty="0">
                <a:latin typeface="+mn-ea"/>
              </a:rPr>
              <a:t>‘ </a:t>
            </a:r>
            <a:r>
              <a:rPr lang="ko-KR" altLang="en-US" sz="1600" dirty="0">
                <a:latin typeface="+mn-ea"/>
              </a:rPr>
              <a:t>버튼을 클릭합니다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AD402EB8-F906-E971-E006-8BC99C583EA3}"/>
              </a:ext>
            </a:extLst>
          </p:cNvPr>
          <p:cNvSpPr txBox="1"/>
          <p:nvPr/>
        </p:nvSpPr>
        <p:spPr>
          <a:xfrm>
            <a:off x="760636" y="404599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③</a:t>
            </a: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6BB98300-0AFE-D353-7000-88B271CCB089}"/>
              </a:ext>
            </a:extLst>
          </p:cNvPr>
          <p:cNvSpPr txBox="1"/>
          <p:nvPr/>
        </p:nvSpPr>
        <p:spPr>
          <a:xfrm>
            <a:off x="7068499" y="4105883"/>
            <a:ext cx="4296685" cy="167379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③ 농지 위치를 지도에서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④ 좌측 상단의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나의 농지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에서 확인하고자 하는 농지를 선택하면 해당 농지의 범위가 지도에 주황색 선으로 표시됩니다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239AB324-A64D-965B-8844-EDEC2F9B7359}"/>
              </a:ext>
            </a:extLst>
          </p:cNvPr>
          <p:cNvSpPr/>
          <p:nvPr/>
        </p:nvSpPr>
        <p:spPr>
          <a:xfrm>
            <a:off x="1048359" y="4254493"/>
            <a:ext cx="1675791" cy="1631957"/>
          </a:xfrm>
          <a:prstGeom prst="roundRect">
            <a:avLst>
              <a:gd name="adj" fmla="val 537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6" name="가로 글상자 10">
            <a:extLst>
              <a:ext uri="{FF2B5EF4-FFF2-40B4-BE49-F238E27FC236}">
                <a16:creationId xmlns:a16="http://schemas.microsoft.com/office/drawing/2014/main" id="{C4D917DC-94C0-3AD2-B500-4A7DE85FDB41}"/>
              </a:ext>
            </a:extLst>
          </p:cNvPr>
          <p:cNvSpPr txBox="1"/>
          <p:nvPr/>
        </p:nvSpPr>
        <p:spPr>
          <a:xfrm>
            <a:off x="760636" y="491938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④</a:t>
            </a:r>
          </a:p>
        </p:txBody>
      </p:sp>
      <p:sp>
        <p:nvSpPr>
          <p:cNvPr id="27" name="가로 글상자 10">
            <a:extLst>
              <a:ext uri="{FF2B5EF4-FFF2-40B4-BE49-F238E27FC236}">
                <a16:creationId xmlns:a16="http://schemas.microsoft.com/office/drawing/2014/main" id="{C665EFB2-704D-F84C-6454-C10C986E821D}"/>
              </a:ext>
            </a:extLst>
          </p:cNvPr>
          <p:cNvSpPr txBox="1"/>
          <p:nvPr/>
        </p:nvSpPr>
        <p:spPr>
          <a:xfrm>
            <a:off x="2833425" y="517298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④</a:t>
            </a:r>
          </a:p>
        </p:txBody>
      </p:sp>
    </p:spTree>
    <p:extLst>
      <p:ext uri="{BB962C8B-B14F-4D97-AF65-F5344CB8AC3E}">
        <p14:creationId xmlns:p14="http://schemas.microsoft.com/office/powerpoint/2010/main" val="2696912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C73DE-FA1C-E0B4-F714-F7D40E982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그림 34">
            <a:extLst>
              <a:ext uri="{FF2B5EF4-FFF2-40B4-BE49-F238E27FC236}">
                <a16:creationId xmlns:a16="http://schemas.microsoft.com/office/drawing/2014/main" id="{70BC66B9-2B8B-9A0F-5258-F08E8FF11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125" y="1882783"/>
            <a:ext cx="5410955" cy="442021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3CC5B9F-0192-E9A9-4513-1991938B2A35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742560-8F8D-A2C0-68A7-6F6005F607E3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865B84FA-A726-2D5E-0A01-8AC258DDEA6E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" name="그래픽 50">
              <a:extLst>
                <a:ext uri="{FF2B5EF4-FFF2-40B4-BE49-F238E27FC236}">
                  <a16:creationId xmlns:a16="http://schemas.microsoft.com/office/drawing/2014/main" id="{28A5EFC2-9FD3-4E55-CD3A-D93BE447AB55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B51277D2-316D-FE03-904E-5259AE615EA2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84B51F13-A14F-56F6-A8A7-CFF87C218F7C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6B12EF8-ECAF-80C8-73BC-D563F77964A2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1D6EDB3-4C08-F92F-B8B0-841F386EAC64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법인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1A3941C-F373-DCA8-8F45-20CE782B0703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0F60E210-5EB3-A3C3-2973-F8ECAB096A9F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12" name="사각형: 둥근 모서리 11">
                <a:extLst>
                  <a:ext uri="{FF2B5EF4-FFF2-40B4-BE49-F238E27FC236}">
                    <a16:creationId xmlns:a16="http://schemas.microsoft.com/office/drawing/2014/main" id="{ACEFD693-DCFB-19F3-F8A3-D0D1890A1584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13" name="그래픽 12">
                <a:extLst>
                  <a:ext uri="{FF2B5EF4-FFF2-40B4-BE49-F238E27FC236}">
                    <a16:creationId xmlns:a16="http://schemas.microsoft.com/office/drawing/2014/main" id="{D49684A3-BF6A-F5A4-E0D1-23BB3B8CD9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4B9D87-F5F1-7903-F7FE-FEF8C25CACF1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4-5.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가축 및 곤충 사육 정보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14" name="가로 글상자 10">
            <a:extLst>
              <a:ext uri="{FF2B5EF4-FFF2-40B4-BE49-F238E27FC236}">
                <a16:creationId xmlns:a16="http://schemas.microsoft.com/office/drawing/2014/main" id="{C729ACD7-F061-F47A-03CE-D03F1A9B1D46}"/>
              </a:ext>
            </a:extLst>
          </p:cNvPr>
          <p:cNvSpPr txBox="1"/>
          <p:nvPr/>
        </p:nvSpPr>
        <p:spPr>
          <a:xfrm>
            <a:off x="3827815" y="1765995"/>
            <a:ext cx="26397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15" name="사각형: 둥근 모서리 42">
            <a:extLst>
              <a:ext uri="{FF2B5EF4-FFF2-40B4-BE49-F238E27FC236}">
                <a16:creationId xmlns:a16="http://schemas.microsoft.com/office/drawing/2014/main" id="{7410F140-D500-40B2-4F59-87E3DB2ECD12}"/>
              </a:ext>
            </a:extLst>
          </p:cNvPr>
          <p:cNvSpPr/>
          <p:nvPr/>
        </p:nvSpPr>
        <p:spPr>
          <a:xfrm>
            <a:off x="5144029" y="4382357"/>
            <a:ext cx="263978" cy="292387"/>
          </a:xfrm>
          <a:prstGeom prst="roundRect">
            <a:avLst>
              <a:gd name="adj" fmla="val 9578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56FD4394-B194-1541-AA55-0F87DD6FAFD9}"/>
              </a:ext>
            </a:extLst>
          </p:cNvPr>
          <p:cNvSpPr/>
          <p:nvPr/>
        </p:nvSpPr>
        <p:spPr>
          <a:xfrm>
            <a:off x="4175590" y="1912189"/>
            <a:ext cx="1580696" cy="360110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8" name="사각형: 둥근 모서리 42">
            <a:extLst>
              <a:ext uri="{FF2B5EF4-FFF2-40B4-BE49-F238E27FC236}">
                <a16:creationId xmlns:a16="http://schemas.microsoft.com/office/drawing/2014/main" id="{B62AC0B2-232F-D655-10A3-EB82A1094760}"/>
              </a:ext>
            </a:extLst>
          </p:cNvPr>
          <p:cNvSpPr/>
          <p:nvPr/>
        </p:nvSpPr>
        <p:spPr>
          <a:xfrm>
            <a:off x="3359511" y="3583386"/>
            <a:ext cx="1113730" cy="292389"/>
          </a:xfrm>
          <a:prstGeom prst="roundRect">
            <a:avLst>
              <a:gd name="adj" fmla="val 21663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9" name="가로 글상자 10">
            <a:extLst>
              <a:ext uri="{FF2B5EF4-FFF2-40B4-BE49-F238E27FC236}">
                <a16:creationId xmlns:a16="http://schemas.microsoft.com/office/drawing/2014/main" id="{7D7ACA47-73E7-B418-2796-F235909FF184}"/>
              </a:ext>
            </a:extLst>
          </p:cNvPr>
          <p:cNvSpPr txBox="1"/>
          <p:nvPr/>
        </p:nvSpPr>
        <p:spPr>
          <a:xfrm>
            <a:off x="3064021" y="3418142"/>
            <a:ext cx="26397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ED90D682-7E81-9418-D6E1-DC24A307C7A0}"/>
              </a:ext>
            </a:extLst>
          </p:cNvPr>
          <p:cNvSpPr txBox="1"/>
          <p:nvPr/>
        </p:nvSpPr>
        <p:spPr>
          <a:xfrm>
            <a:off x="4813376" y="4226639"/>
            <a:ext cx="26397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③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89D39A7C-1B13-44B1-0460-945B5872AE08}"/>
              </a:ext>
            </a:extLst>
          </p:cNvPr>
          <p:cNvGrpSpPr/>
          <p:nvPr/>
        </p:nvGrpSpPr>
        <p:grpSpPr>
          <a:xfrm>
            <a:off x="6682759" y="2184238"/>
            <a:ext cx="4613891" cy="2954142"/>
            <a:chOff x="6682759" y="2184238"/>
            <a:chExt cx="4613891" cy="2954142"/>
          </a:xfrm>
        </p:grpSpPr>
        <p:sp>
          <p:nvSpPr>
            <p:cNvPr id="21" name="가로 글상자 6">
              <a:extLst>
                <a:ext uri="{FF2B5EF4-FFF2-40B4-BE49-F238E27FC236}">
                  <a16:creationId xmlns:a16="http://schemas.microsoft.com/office/drawing/2014/main" id="{4F83999A-135D-3B40-52DD-98E8DE4B4E06}"/>
                </a:ext>
              </a:extLst>
            </p:cNvPr>
            <p:cNvSpPr txBox="1"/>
            <p:nvPr/>
          </p:nvSpPr>
          <p:spPr>
            <a:xfrm>
              <a:off x="6682759" y="2184238"/>
              <a:ext cx="4613891" cy="2954142"/>
            </a:xfrm>
            <a:prstGeom prst="rect">
              <a:avLst/>
            </a:prstGeom>
          </p:spPr>
          <p:txBody>
            <a:bodyPr vert="horz" wrap="square" lIns="91440" tIns="45720" rIns="36000" bIns="45720" anchor="t">
              <a:spAutoFit/>
            </a:bodyPr>
            <a:lstStyle/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latin typeface="+mn-ea"/>
                </a:rPr>
                <a:t>① 농업경영체 정보에서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가축</a:t>
              </a:r>
              <a:r>
                <a:rPr lang="en-US" altLang="ko-KR" sz="1600" dirty="0">
                  <a:latin typeface="+mn-ea"/>
                </a:rPr>
                <a:t>·</a:t>
              </a:r>
              <a:r>
                <a:rPr lang="ko-KR" altLang="en-US" sz="1600" dirty="0">
                  <a:latin typeface="+mn-ea"/>
                </a:rPr>
                <a:t>곤충 사육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 탭을 클릭하면 가축</a:t>
              </a:r>
              <a:r>
                <a:rPr lang="en-US" altLang="ko-KR" sz="1600" dirty="0">
                  <a:latin typeface="+mn-ea"/>
                </a:rPr>
                <a:t> · </a:t>
              </a:r>
              <a:r>
                <a:rPr lang="ko-KR" altLang="en-US" sz="1600" dirty="0">
                  <a:latin typeface="+mn-ea"/>
                </a:rPr>
                <a:t>곤충 사육 정보를 </a:t>
              </a: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조회할 수 있습니다</a:t>
              </a:r>
              <a:r>
                <a:rPr lang="en-US" altLang="ko-KR" sz="1600" dirty="0">
                  <a:solidFill>
                    <a:schemeClr val="tx1"/>
                  </a:solidFill>
                  <a:latin typeface="+mn-ea"/>
                </a:rPr>
                <a:t>.</a:t>
              </a: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latin typeface="+mn-ea"/>
              </a:endParaRPr>
            </a:p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latin typeface="+mn-ea"/>
                </a:rPr>
                <a:t>②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지도 보기</a:t>
              </a:r>
              <a:r>
                <a:rPr lang="en-US" altLang="ko-KR" sz="1600" dirty="0">
                  <a:latin typeface="+mn-ea"/>
                </a:rPr>
                <a:t>’ </a:t>
              </a:r>
              <a:r>
                <a:rPr lang="ko-KR" altLang="en-US" sz="1600" dirty="0">
                  <a:latin typeface="+mn-ea"/>
                </a:rPr>
                <a:t>버튼 클릭 시</a:t>
              </a:r>
              <a:r>
                <a:rPr lang="en-US" altLang="ko-KR" sz="1600" dirty="0">
                  <a:latin typeface="+mn-ea"/>
                </a:rPr>
                <a:t>, </a:t>
              </a:r>
              <a:r>
                <a:rPr lang="ko-KR" altLang="en-US" sz="1600" dirty="0">
                  <a:latin typeface="+mn-ea"/>
                </a:rPr>
                <a:t>사육 시설의 위치를 지도에서 확인할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indent="-182563">
                <a:lnSpc>
                  <a:spcPct val="130000"/>
                </a:lnSpc>
                <a:defRPr/>
              </a:pPr>
              <a:endParaRPr lang="en-US" altLang="ko-KR" sz="1600" dirty="0">
                <a:latin typeface="+mn-ea"/>
              </a:endParaRPr>
            </a:p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latin typeface="+mn-ea"/>
                </a:rPr>
                <a:t>③ 상세 조회 </a:t>
              </a:r>
              <a:r>
                <a:rPr lang="en-US" altLang="ko-KR" sz="1600" dirty="0">
                  <a:latin typeface="+mn-ea"/>
                </a:rPr>
                <a:t>(    ) </a:t>
              </a:r>
              <a:r>
                <a:rPr lang="ko-KR" altLang="en-US" sz="1600" dirty="0">
                  <a:latin typeface="+mn-ea"/>
                </a:rPr>
                <a:t>버튼 클릭 시</a:t>
              </a:r>
              <a:r>
                <a:rPr lang="en-US" altLang="ko-KR" sz="1600" dirty="0">
                  <a:latin typeface="+mn-ea"/>
                </a:rPr>
                <a:t>, </a:t>
              </a:r>
              <a:r>
                <a:rPr lang="ko-KR" altLang="en-US" sz="1600" dirty="0">
                  <a:latin typeface="+mn-ea"/>
                </a:rPr>
                <a:t>해당 사육 시설의 상세 정보를 조회할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0C4A49C8-C0B0-52ED-608E-E7DCEBE46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05739" y="4197164"/>
              <a:ext cx="152421" cy="200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3007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B4759-472D-9B0F-B5A7-13B5D19F1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그림 44">
            <a:extLst>
              <a:ext uri="{FF2B5EF4-FFF2-40B4-BE49-F238E27FC236}">
                <a16:creationId xmlns:a16="http://schemas.microsoft.com/office/drawing/2014/main" id="{DDA2F1B9-4043-0FB4-D4E1-F9C7BC4E5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081" y="2260189"/>
            <a:ext cx="5501755" cy="323053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30818DE-D5E9-D1A2-414B-A7E1A0396B1D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DC2875-7588-9168-564E-02FA0E9DF11B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DEBEA73-42AC-B9B6-C660-7D2367D8EAF3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" name="그래픽 50">
              <a:extLst>
                <a:ext uri="{FF2B5EF4-FFF2-40B4-BE49-F238E27FC236}">
                  <a16:creationId xmlns:a16="http://schemas.microsoft.com/office/drawing/2014/main" id="{065C7ED4-F7A0-9360-542A-E2D1D133A4BF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AAC57A0B-AB0D-AE41-8F20-E165290998A1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4237100E-1AE0-8DF4-6F58-6C98D3FD8FF2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9B52C97-9DD7-8565-8BCA-85F52D0DD1AB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392E22-0C68-DDAE-FCC3-7638839069E2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법인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0E001F3D-37C7-1909-87B7-87E535107CEE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FED6EEC6-BB2D-5250-39FA-56178A8B4E04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12" name="사각형: 둥근 모서리 11">
                <a:extLst>
                  <a:ext uri="{FF2B5EF4-FFF2-40B4-BE49-F238E27FC236}">
                    <a16:creationId xmlns:a16="http://schemas.microsoft.com/office/drawing/2014/main" id="{5A3ACD85-979F-7487-2E03-2ECD6E68B670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13" name="그래픽 12">
                <a:extLst>
                  <a:ext uri="{FF2B5EF4-FFF2-40B4-BE49-F238E27FC236}">
                    <a16:creationId xmlns:a16="http://schemas.microsoft.com/office/drawing/2014/main" id="{B609BB67-DFD4-E5DB-7124-6AE8B9D327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A4C7D18-E662-F416-A61C-4EF633CB6209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4-6.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생산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,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유통 및 가공 정보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37" name="가로 글상자 10">
            <a:extLst>
              <a:ext uri="{FF2B5EF4-FFF2-40B4-BE49-F238E27FC236}">
                <a16:creationId xmlns:a16="http://schemas.microsoft.com/office/drawing/2014/main" id="{0517EFD1-8380-C2C8-3A71-83B45B0CEB84}"/>
              </a:ext>
            </a:extLst>
          </p:cNvPr>
          <p:cNvSpPr txBox="1"/>
          <p:nvPr/>
        </p:nvSpPr>
        <p:spPr>
          <a:xfrm>
            <a:off x="5135864" y="2049117"/>
            <a:ext cx="26397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38" name="사각형: 둥근 모서리 42">
            <a:extLst>
              <a:ext uri="{FF2B5EF4-FFF2-40B4-BE49-F238E27FC236}">
                <a16:creationId xmlns:a16="http://schemas.microsoft.com/office/drawing/2014/main" id="{D58958FD-E0BB-B836-423A-686DB6A9987B}"/>
              </a:ext>
            </a:extLst>
          </p:cNvPr>
          <p:cNvSpPr/>
          <p:nvPr/>
        </p:nvSpPr>
        <p:spPr>
          <a:xfrm>
            <a:off x="5004403" y="4992746"/>
            <a:ext cx="263978" cy="292387"/>
          </a:xfrm>
          <a:prstGeom prst="roundRect">
            <a:avLst>
              <a:gd name="adj" fmla="val 9578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39" name="사각형: 둥근 모서리 42">
            <a:extLst>
              <a:ext uri="{FF2B5EF4-FFF2-40B4-BE49-F238E27FC236}">
                <a16:creationId xmlns:a16="http://schemas.microsoft.com/office/drawing/2014/main" id="{AE5DCC7E-1DAF-383D-56FC-BD30E276493F}"/>
              </a:ext>
            </a:extLst>
          </p:cNvPr>
          <p:cNvSpPr/>
          <p:nvPr/>
        </p:nvSpPr>
        <p:spPr>
          <a:xfrm>
            <a:off x="5427057" y="2261358"/>
            <a:ext cx="1059829" cy="360110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0" name="사각형: 둥근 모서리 42">
            <a:extLst>
              <a:ext uri="{FF2B5EF4-FFF2-40B4-BE49-F238E27FC236}">
                <a16:creationId xmlns:a16="http://schemas.microsoft.com/office/drawing/2014/main" id="{3F0F2D5D-57E8-D42B-F45B-C0A9333B407E}"/>
              </a:ext>
            </a:extLst>
          </p:cNvPr>
          <p:cNvSpPr/>
          <p:nvPr/>
        </p:nvSpPr>
        <p:spPr>
          <a:xfrm>
            <a:off x="1845036" y="2710512"/>
            <a:ext cx="707664" cy="292389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1" name="가로 글상자 10">
            <a:extLst>
              <a:ext uri="{FF2B5EF4-FFF2-40B4-BE49-F238E27FC236}">
                <a16:creationId xmlns:a16="http://schemas.microsoft.com/office/drawing/2014/main" id="{607EC6F3-254E-9CAD-98A1-1063FD964E07}"/>
              </a:ext>
            </a:extLst>
          </p:cNvPr>
          <p:cNvSpPr txBox="1"/>
          <p:nvPr/>
        </p:nvSpPr>
        <p:spPr>
          <a:xfrm>
            <a:off x="1621926" y="2485678"/>
            <a:ext cx="26397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42" name="가로 글상자 10">
            <a:extLst>
              <a:ext uri="{FF2B5EF4-FFF2-40B4-BE49-F238E27FC236}">
                <a16:creationId xmlns:a16="http://schemas.microsoft.com/office/drawing/2014/main" id="{91ACC117-8584-1ACC-20C9-FD8DAB0C1A2C}"/>
              </a:ext>
            </a:extLst>
          </p:cNvPr>
          <p:cNvSpPr txBox="1"/>
          <p:nvPr/>
        </p:nvSpPr>
        <p:spPr>
          <a:xfrm>
            <a:off x="2368911" y="2483238"/>
            <a:ext cx="26397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③</a:t>
            </a:r>
          </a:p>
        </p:txBody>
      </p:sp>
      <p:sp>
        <p:nvSpPr>
          <p:cNvPr id="48" name="사각형: 둥근 모서리 42">
            <a:extLst>
              <a:ext uri="{FF2B5EF4-FFF2-40B4-BE49-F238E27FC236}">
                <a16:creationId xmlns:a16="http://schemas.microsoft.com/office/drawing/2014/main" id="{3A681EAE-EDC4-9A91-7D9B-307A7B9C736A}"/>
              </a:ext>
            </a:extLst>
          </p:cNvPr>
          <p:cNvSpPr/>
          <p:nvPr/>
        </p:nvSpPr>
        <p:spPr>
          <a:xfrm>
            <a:off x="2543175" y="2718791"/>
            <a:ext cx="707664" cy="292389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9" name="가로 글상자 10">
            <a:extLst>
              <a:ext uri="{FF2B5EF4-FFF2-40B4-BE49-F238E27FC236}">
                <a16:creationId xmlns:a16="http://schemas.microsoft.com/office/drawing/2014/main" id="{D9F7034F-F941-4085-EB96-75D2F67EB021}"/>
              </a:ext>
            </a:extLst>
          </p:cNvPr>
          <p:cNvSpPr txBox="1"/>
          <p:nvPr/>
        </p:nvSpPr>
        <p:spPr>
          <a:xfrm>
            <a:off x="4670501" y="4802863"/>
            <a:ext cx="26397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④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47D69F1-28EB-0EC7-50F8-07BF1FE1F448}"/>
              </a:ext>
            </a:extLst>
          </p:cNvPr>
          <p:cNvGrpSpPr/>
          <p:nvPr/>
        </p:nvGrpSpPr>
        <p:grpSpPr>
          <a:xfrm>
            <a:off x="6682759" y="2184238"/>
            <a:ext cx="4785341" cy="3914405"/>
            <a:chOff x="6682759" y="2184238"/>
            <a:chExt cx="4785341" cy="3914405"/>
          </a:xfrm>
        </p:grpSpPr>
        <p:sp>
          <p:nvSpPr>
            <p:cNvPr id="43" name="가로 글상자 6">
              <a:extLst>
                <a:ext uri="{FF2B5EF4-FFF2-40B4-BE49-F238E27FC236}">
                  <a16:creationId xmlns:a16="http://schemas.microsoft.com/office/drawing/2014/main" id="{A3491C01-9581-A2EC-6A3B-917D1DE3F060}"/>
                </a:ext>
              </a:extLst>
            </p:cNvPr>
            <p:cNvSpPr txBox="1"/>
            <p:nvPr/>
          </p:nvSpPr>
          <p:spPr>
            <a:xfrm>
              <a:off x="6682759" y="2184238"/>
              <a:ext cx="4785341" cy="3914405"/>
            </a:xfrm>
            <a:prstGeom prst="rect">
              <a:avLst/>
            </a:prstGeom>
          </p:spPr>
          <p:txBody>
            <a:bodyPr vert="horz" wrap="square" lIns="91440" tIns="45720" rIns="36000" bIns="45720" anchor="t">
              <a:spAutoFit/>
            </a:bodyPr>
            <a:lstStyle/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latin typeface="+mn-ea"/>
                </a:rPr>
                <a:t>① 농업경영체 정보에서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생산</a:t>
              </a:r>
              <a:r>
                <a:rPr lang="en-US" altLang="ko-KR" sz="1600" dirty="0">
                  <a:latin typeface="+mn-ea"/>
                </a:rPr>
                <a:t>·</a:t>
              </a:r>
              <a:r>
                <a:rPr lang="ko-KR" altLang="en-US" sz="1600" dirty="0">
                  <a:latin typeface="+mn-ea"/>
                </a:rPr>
                <a:t>유통</a:t>
              </a:r>
              <a:r>
                <a:rPr lang="en-US" altLang="ko-KR" sz="1600" dirty="0">
                  <a:latin typeface="+mn-ea"/>
                </a:rPr>
                <a:t> ·</a:t>
              </a:r>
              <a:r>
                <a:rPr lang="ko-KR" altLang="en-US" sz="1600" dirty="0">
                  <a:latin typeface="+mn-ea"/>
                </a:rPr>
                <a:t>가공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 탭을 클릭하면 해당 정보를 </a:t>
              </a: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조회할 수 있습니다</a:t>
              </a:r>
              <a:r>
                <a:rPr lang="en-US" altLang="ko-KR" sz="1600" dirty="0">
                  <a:solidFill>
                    <a:schemeClr val="tx1"/>
                  </a:solidFill>
                  <a:latin typeface="+mn-ea"/>
                </a:rPr>
                <a:t>.</a:t>
              </a: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latin typeface="+mn-ea"/>
              </a:endParaRPr>
            </a:p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latin typeface="+mn-ea"/>
                </a:rPr>
                <a:t>②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생산</a:t>
              </a:r>
              <a:r>
                <a:rPr lang="en-US" altLang="ko-KR" sz="1600" dirty="0">
                  <a:latin typeface="+mn-ea"/>
                </a:rPr>
                <a:t>·</a:t>
              </a:r>
              <a:r>
                <a:rPr lang="ko-KR" altLang="en-US" sz="1600" dirty="0">
                  <a:latin typeface="+mn-ea"/>
                </a:rPr>
                <a:t>유통</a:t>
              </a:r>
              <a:r>
                <a:rPr lang="en-US" altLang="ko-KR" sz="1600" dirty="0">
                  <a:latin typeface="+mn-ea"/>
                </a:rPr>
                <a:t>’ </a:t>
              </a:r>
              <a:r>
                <a:rPr lang="ko-KR" altLang="en-US" sz="1600" dirty="0">
                  <a:latin typeface="+mn-ea"/>
                </a:rPr>
                <a:t>버튼 클릭 시</a:t>
              </a:r>
              <a:r>
                <a:rPr lang="en-US" altLang="ko-KR" sz="1600" dirty="0">
                  <a:latin typeface="+mn-ea"/>
                </a:rPr>
                <a:t>, </a:t>
              </a:r>
              <a:r>
                <a:rPr lang="ko-KR" altLang="en-US" sz="1600" dirty="0">
                  <a:latin typeface="+mn-ea"/>
                </a:rPr>
                <a:t>생산 및 유통 관련 정보를 조회할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indent="-182563">
                <a:lnSpc>
                  <a:spcPct val="130000"/>
                </a:lnSpc>
                <a:defRPr/>
              </a:pPr>
              <a:endParaRPr lang="en-US" altLang="ko-KR" sz="1600" dirty="0">
                <a:latin typeface="+mn-ea"/>
              </a:endParaRPr>
            </a:p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latin typeface="+mn-ea"/>
                </a:rPr>
                <a:t>③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가공</a:t>
              </a:r>
              <a:r>
                <a:rPr lang="en-US" altLang="ko-KR" sz="1600" dirty="0">
                  <a:latin typeface="+mn-ea"/>
                </a:rPr>
                <a:t>’ </a:t>
              </a:r>
              <a:r>
                <a:rPr lang="ko-KR" altLang="en-US" sz="1600" dirty="0">
                  <a:latin typeface="+mn-ea"/>
                </a:rPr>
                <a:t>버튼 클릭 시</a:t>
              </a:r>
              <a:r>
                <a:rPr lang="en-US" altLang="ko-KR" sz="1600" dirty="0">
                  <a:latin typeface="+mn-ea"/>
                </a:rPr>
                <a:t>, </a:t>
              </a:r>
              <a:r>
                <a:rPr lang="ko-KR" altLang="en-US" sz="1600" dirty="0">
                  <a:latin typeface="+mn-ea"/>
                </a:rPr>
                <a:t>가공 관련 정보를 조회할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indent="-182563">
                <a:lnSpc>
                  <a:spcPct val="130000"/>
                </a:lnSpc>
                <a:defRPr/>
              </a:pPr>
              <a:endParaRPr lang="en-US" altLang="ko-KR" sz="1600" dirty="0">
                <a:latin typeface="+mn-ea"/>
              </a:endParaRPr>
            </a:p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latin typeface="+mn-ea"/>
                </a:rPr>
                <a:t>④ 상세 조회 </a:t>
              </a:r>
              <a:r>
                <a:rPr lang="en-US" altLang="ko-KR" sz="1600" dirty="0">
                  <a:latin typeface="+mn-ea"/>
                </a:rPr>
                <a:t>(    ) </a:t>
              </a:r>
              <a:r>
                <a:rPr lang="ko-KR" altLang="en-US" sz="1600" dirty="0">
                  <a:latin typeface="+mn-ea"/>
                </a:rPr>
                <a:t>버튼 클릭 시</a:t>
              </a:r>
              <a:r>
                <a:rPr lang="en-US" altLang="ko-KR" sz="1600" dirty="0">
                  <a:latin typeface="+mn-ea"/>
                </a:rPr>
                <a:t>, </a:t>
              </a:r>
              <a:r>
                <a:rPr lang="ko-KR" altLang="en-US" sz="1600" dirty="0">
                  <a:latin typeface="+mn-ea"/>
                </a:rPr>
                <a:t>해당 품목의 상세 정보를 조회할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DF83250A-EF96-6A03-9CDE-E68E829D6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24790" y="5175822"/>
              <a:ext cx="133369" cy="1619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0911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4C6C6-A74D-EFBD-270F-99C2F82F4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0D9A4978-52CD-568F-F591-9580A9778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407" y="1637342"/>
            <a:ext cx="5858693" cy="202910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0E31DA-4733-C6D5-7017-40F35ED53EC0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233439-9F9B-13F4-EF71-35A2038BC6B6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8CB7EC0D-0CEB-AA2E-F569-68182879286B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" name="그래픽 50">
              <a:extLst>
                <a:ext uri="{FF2B5EF4-FFF2-40B4-BE49-F238E27FC236}">
                  <a16:creationId xmlns:a16="http://schemas.microsoft.com/office/drawing/2014/main" id="{7ED7B9F4-C72D-A5B3-0119-4F6DB70D9DB5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DD82F9AA-5328-DB07-2461-A47A8C402BF4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B8244485-758B-72DF-26D3-3B589C7E16A9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5BF8B1-2635-9392-EB85-2A74C7AB5818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5.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7595C4-552E-604C-F3F6-CB408B1AAE68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경영체 신청내역 확인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06E0124A-EB12-5954-85A2-27D7EDD596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9705"/>
          <a:stretch/>
        </p:blipFill>
        <p:spPr>
          <a:xfrm>
            <a:off x="1200604" y="3979941"/>
            <a:ext cx="5869496" cy="210774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가로 글상자 10">
            <a:extLst>
              <a:ext uri="{FF2B5EF4-FFF2-40B4-BE49-F238E27FC236}">
                <a16:creationId xmlns:a16="http://schemas.microsoft.com/office/drawing/2014/main" id="{DFCF2418-6260-E3A1-7024-7A8AC69C730B}"/>
              </a:ext>
            </a:extLst>
          </p:cNvPr>
          <p:cNvSpPr txBox="1"/>
          <p:nvPr/>
        </p:nvSpPr>
        <p:spPr>
          <a:xfrm>
            <a:off x="1276834" y="276747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1A7F44D6-3C1B-BE3A-6A9C-52CF37450385}"/>
              </a:ext>
            </a:extLst>
          </p:cNvPr>
          <p:cNvSpPr/>
          <p:nvPr/>
        </p:nvSpPr>
        <p:spPr>
          <a:xfrm>
            <a:off x="1600200" y="2874532"/>
            <a:ext cx="714375" cy="268718"/>
          </a:xfrm>
          <a:prstGeom prst="roundRect">
            <a:avLst>
              <a:gd name="adj" fmla="val 16538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6" name="가로 글상자 10">
            <a:extLst>
              <a:ext uri="{FF2B5EF4-FFF2-40B4-BE49-F238E27FC236}">
                <a16:creationId xmlns:a16="http://schemas.microsoft.com/office/drawing/2014/main" id="{4F411967-482A-BF1D-363F-2D32DE872C0D}"/>
              </a:ext>
            </a:extLst>
          </p:cNvPr>
          <p:cNvSpPr txBox="1"/>
          <p:nvPr/>
        </p:nvSpPr>
        <p:spPr>
          <a:xfrm>
            <a:off x="842796" y="399907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27" name="가로 글상자 6">
            <a:extLst>
              <a:ext uri="{FF2B5EF4-FFF2-40B4-BE49-F238E27FC236}">
                <a16:creationId xmlns:a16="http://schemas.microsoft.com/office/drawing/2014/main" id="{BA4E7092-B0EF-1B87-C547-447A46FFEF90}"/>
              </a:ext>
            </a:extLst>
          </p:cNvPr>
          <p:cNvSpPr txBox="1"/>
          <p:nvPr/>
        </p:nvSpPr>
        <p:spPr>
          <a:xfrm>
            <a:off x="7355819" y="1624167"/>
            <a:ext cx="4107685" cy="71352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농업경영체 정보에서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신청내역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클릭합니다</a:t>
            </a:r>
            <a:r>
              <a:rPr lang="en-US" altLang="ko-KR" sz="1600" dirty="0">
                <a:latin typeface="+mn-ea"/>
              </a:rPr>
              <a:t>.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8" name="가로 글상자 6">
            <a:extLst>
              <a:ext uri="{FF2B5EF4-FFF2-40B4-BE49-F238E27FC236}">
                <a16:creationId xmlns:a16="http://schemas.microsoft.com/office/drawing/2014/main" id="{E6380AD8-1956-1BAF-2277-61F099EEF305}"/>
              </a:ext>
            </a:extLst>
          </p:cNvPr>
          <p:cNvSpPr txBox="1"/>
          <p:nvPr/>
        </p:nvSpPr>
        <p:spPr>
          <a:xfrm>
            <a:off x="7427908" y="3840234"/>
            <a:ext cx="4107685" cy="1052596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 농업경영체 등록 신청내역을 확인할 수 있습니다</a:t>
            </a:r>
            <a:r>
              <a:rPr lang="en-US" altLang="ko-KR" sz="1600" dirty="0">
                <a:latin typeface="+mn-ea"/>
              </a:rPr>
              <a:t>.</a:t>
            </a:r>
            <a:br>
              <a:rPr lang="en-US" altLang="ko-KR" sz="1600" dirty="0">
                <a:latin typeface="+mn-ea"/>
              </a:rPr>
            </a:br>
            <a:r>
              <a:rPr lang="en-US" altLang="ko-KR" sz="1600" dirty="0">
                <a:latin typeface="+mn-ea"/>
              </a:rPr>
              <a:t>(※ </a:t>
            </a:r>
            <a:r>
              <a:rPr lang="ko-KR" altLang="en-US" sz="1600" dirty="0" err="1">
                <a:latin typeface="+mn-ea"/>
              </a:rPr>
              <a:t>현재년도의</a:t>
            </a:r>
            <a:r>
              <a:rPr lang="ko-KR" altLang="en-US" sz="1600" dirty="0">
                <a:latin typeface="+mn-ea"/>
              </a:rPr>
              <a:t> 신청내역 확인</a:t>
            </a:r>
            <a:r>
              <a:rPr lang="en-US" altLang="ko-KR" sz="1600" dirty="0">
                <a:latin typeface="+mn-ea"/>
              </a:rPr>
              <a:t>)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EACDA98C-37F9-BBF0-B0E0-D6D1076BE974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1957388" y="3143250"/>
            <a:ext cx="4762" cy="836691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사각형: 둥근 모서리 42">
            <a:extLst>
              <a:ext uri="{FF2B5EF4-FFF2-40B4-BE49-F238E27FC236}">
                <a16:creationId xmlns:a16="http://schemas.microsoft.com/office/drawing/2014/main" id="{9A2ABE07-9635-F127-C9D4-EFD51D087FEB}"/>
              </a:ext>
            </a:extLst>
          </p:cNvPr>
          <p:cNvSpPr/>
          <p:nvPr/>
        </p:nvSpPr>
        <p:spPr>
          <a:xfrm>
            <a:off x="1201325" y="3999073"/>
            <a:ext cx="5864013" cy="2107741"/>
          </a:xfrm>
          <a:prstGeom prst="roundRect">
            <a:avLst>
              <a:gd name="adj" fmla="val 364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28748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CAB39-A93B-ED83-3059-948D6DCD6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92567676-A812-7B62-9A38-C4912F6FE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824" y="1850908"/>
            <a:ext cx="6023394" cy="210508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C200A18-A73D-9198-577D-E014EB629703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B011CE-9B80-2275-9CFC-F4EC34C63531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223123B1-D762-413A-DC1E-6D083876797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" name="그래픽 50">
              <a:extLst>
                <a:ext uri="{FF2B5EF4-FFF2-40B4-BE49-F238E27FC236}">
                  <a16:creationId xmlns:a16="http://schemas.microsoft.com/office/drawing/2014/main" id="{E22FD198-AED5-0013-451F-D25D997216E4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C0236B4D-BD1E-3EAE-87C3-39FA08F57B62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2E033644-E135-929F-7B13-580E311EB3BF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9E7948-0107-604A-E280-8A2A0AA47E3A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6.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D14761-327B-A64F-7251-4DD7E660ACD0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사업지원 연계정보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5803F62C-DCCD-837C-58C4-AA259A2407F5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EDCB3146-3A50-8F69-DD28-9342D9AF53C5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16" name="사각형: 둥근 모서리 15">
                <a:extLst>
                  <a:ext uri="{FF2B5EF4-FFF2-40B4-BE49-F238E27FC236}">
                    <a16:creationId xmlns:a16="http://schemas.microsoft.com/office/drawing/2014/main" id="{BFF5E6B5-B5F6-1359-D3EF-058430DE597B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18" name="그래픽 17">
                <a:extLst>
                  <a:ext uri="{FF2B5EF4-FFF2-40B4-BE49-F238E27FC236}">
                    <a16:creationId xmlns:a16="http://schemas.microsoft.com/office/drawing/2014/main" id="{E77FFDD4-C41C-F0CA-49F1-33E8954752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183A1A-0750-AF0D-5FBE-761DE2DD7E98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6-1.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직불금 조회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78B97901-7553-6648-94C9-09F4D21BD822}"/>
              </a:ext>
            </a:extLst>
          </p:cNvPr>
          <p:cNvSpPr txBox="1"/>
          <p:nvPr/>
        </p:nvSpPr>
        <p:spPr>
          <a:xfrm>
            <a:off x="601546" y="185087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05656D6B-2976-73C1-E746-80199C9A413B}"/>
              </a:ext>
            </a:extLst>
          </p:cNvPr>
          <p:cNvSpPr txBox="1"/>
          <p:nvPr/>
        </p:nvSpPr>
        <p:spPr>
          <a:xfrm>
            <a:off x="559688" y="406318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EC355087-728F-13EF-E64D-53FB20C0F803}"/>
              </a:ext>
            </a:extLst>
          </p:cNvPr>
          <p:cNvSpPr txBox="1"/>
          <p:nvPr/>
        </p:nvSpPr>
        <p:spPr>
          <a:xfrm>
            <a:off x="7577485" y="1873258"/>
            <a:ext cx="4055499" cy="2332946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마이페이지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사업지원  연계정보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직불금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연도별 </a:t>
            </a:r>
            <a:r>
              <a:rPr lang="ko-KR" altLang="en-US" sz="1600" dirty="0" err="1">
                <a:latin typeface="+mn-ea"/>
              </a:rPr>
              <a:t>직불금</a:t>
            </a:r>
            <a:r>
              <a:rPr lang="ko-KR" altLang="en-US" sz="1600" dirty="0">
                <a:latin typeface="+mn-ea"/>
              </a:rPr>
              <a:t> 내용을 확인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할 수 있으며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최근 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5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년 이내의 내역까지 확인할 수 있습니다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1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6" name="사각형: 둥근 모서리 42">
            <a:extLst>
              <a:ext uri="{FF2B5EF4-FFF2-40B4-BE49-F238E27FC236}">
                <a16:creationId xmlns:a16="http://schemas.microsoft.com/office/drawing/2014/main" id="{52C4355D-2541-1D61-B6EF-50E755DCB30A}"/>
              </a:ext>
            </a:extLst>
          </p:cNvPr>
          <p:cNvSpPr/>
          <p:nvPr/>
        </p:nvSpPr>
        <p:spPr>
          <a:xfrm>
            <a:off x="890540" y="3265061"/>
            <a:ext cx="1969218" cy="585514"/>
          </a:xfrm>
          <a:prstGeom prst="roundRect">
            <a:avLst>
              <a:gd name="adj" fmla="val 2304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93555465-B69C-7A44-D747-FC4E5D9B2934}"/>
              </a:ext>
            </a:extLst>
          </p:cNvPr>
          <p:cNvCxnSpPr>
            <a:cxnSpLocks/>
            <a:stCxn id="26" idx="2"/>
          </p:cNvCxnSpPr>
          <p:nvPr/>
        </p:nvCxnSpPr>
        <p:spPr>
          <a:xfrm>
            <a:off x="1875149" y="3850575"/>
            <a:ext cx="0" cy="221352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그림 27">
            <a:extLst>
              <a:ext uri="{FF2B5EF4-FFF2-40B4-BE49-F238E27FC236}">
                <a16:creationId xmlns:a16="http://schemas.microsoft.com/office/drawing/2014/main" id="{35918A93-B263-56E1-4A66-554CA9222B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540" y="4071928"/>
            <a:ext cx="6066158" cy="235852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사각형: 둥근 모서리 42">
            <a:extLst>
              <a:ext uri="{FF2B5EF4-FFF2-40B4-BE49-F238E27FC236}">
                <a16:creationId xmlns:a16="http://schemas.microsoft.com/office/drawing/2014/main" id="{58D40BF4-F9AF-0ABE-F7D9-ED7495C44023}"/>
              </a:ext>
            </a:extLst>
          </p:cNvPr>
          <p:cNvSpPr/>
          <p:nvPr/>
        </p:nvSpPr>
        <p:spPr>
          <a:xfrm>
            <a:off x="890540" y="4071927"/>
            <a:ext cx="6047679" cy="2353779"/>
          </a:xfrm>
          <a:prstGeom prst="roundRect">
            <a:avLst>
              <a:gd name="adj" fmla="val 3646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51188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36FF6-2391-0BDA-3067-607738C91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1156BDD0-1871-115F-8F1E-3BE2C5A2D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824" y="1850908"/>
            <a:ext cx="6001669" cy="193583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D02F214-A71A-5396-9FFB-D4FC4387E285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0277BA-4369-1731-BC7C-6E669C07D5E6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C94083BB-BFE9-4D62-989E-00591D296FCB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" name="그래픽 50">
              <a:extLst>
                <a:ext uri="{FF2B5EF4-FFF2-40B4-BE49-F238E27FC236}">
                  <a16:creationId xmlns:a16="http://schemas.microsoft.com/office/drawing/2014/main" id="{0F148A23-35D4-03FC-8C3E-2070A5924898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8B227A6F-6351-8025-09DD-AC47EF778129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BF64E8CA-4363-00E8-7645-2EFF12933E90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4F5F917-1A59-FD9A-0D97-28798BD587B9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6.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B8EF90-457B-E354-A885-B5201A9D4E19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사업지원 연계정보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90A8D823-AA20-9CB2-5C6B-8A4FB69E442A}"/>
              </a:ext>
            </a:extLst>
          </p:cNvPr>
          <p:cNvSpPr txBox="1"/>
          <p:nvPr/>
        </p:nvSpPr>
        <p:spPr>
          <a:xfrm>
            <a:off x="7577486" y="1873258"/>
            <a:ext cx="4055498" cy="2332946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마이페이지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사업지원 연계정보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면세유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배정량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</a:t>
            </a:r>
            <a:r>
              <a:rPr lang="ko-KR" altLang="en-US" sz="1600" dirty="0" err="1">
                <a:latin typeface="+mn-ea"/>
              </a:rPr>
              <a:t>면세유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배정량</a:t>
            </a:r>
            <a:r>
              <a:rPr lang="ko-KR" altLang="en-US" sz="1600" dirty="0">
                <a:latin typeface="+mn-ea"/>
              </a:rPr>
              <a:t> 내용을 확인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할 수 있으며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최근 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5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년 이내의 내역까지 확인할 수 있습니다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16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63FBF3D-DFA1-F285-96A2-AB94D1DCBEE9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652042D5-133A-79DB-C17C-AB6E2AEC6EA0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19" name="사각형: 둥근 모서리 18">
                <a:extLst>
                  <a:ext uri="{FF2B5EF4-FFF2-40B4-BE49-F238E27FC236}">
                    <a16:creationId xmlns:a16="http://schemas.microsoft.com/office/drawing/2014/main" id="{0007D3C0-DA66-C27B-51E6-93AB48444039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26" name="그래픽 25">
                <a:extLst>
                  <a:ext uri="{FF2B5EF4-FFF2-40B4-BE49-F238E27FC236}">
                    <a16:creationId xmlns:a16="http://schemas.microsoft.com/office/drawing/2014/main" id="{80EA7F8F-A01E-AA64-5D1F-C5C6339ED5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0801DF-0C9D-F4EC-05A3-B9C328FC9B61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6-2.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면세유 배정량 조회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4" name="가로 글상자 10">
            <a:extLst>
              <a:ext uri="{FF2B5EF4-FFF2-40B4-BE49-F238E27FC236}">
                <a16:creationId xmlns:a16="http://schemas.microsoft.com/office/drawing/2014/main" id="{1469AB1D-16E2-6841-EF10-A1D63DE362C5}"/>
              </a:ext>
            </a:extLst>
          </p:cNvPr>
          <p:cNvSpPr txBox="1"/>
          <p:nvPr/>
        </p:nvSpPr>
        <p:spPr>
          <a:xfrm>
            <a:off x="601546" y="185087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467DBE97-B580-54B4-6C90-FA38FEB0CB87}"/>
              </a:ext>
            </a:extLst>
          </p:cNvPr>
          <p:cNvSpPr/>
          <p:nvPr/>
        </p:nvSpPr>
        <p:spPr>
          <a:xfrm>
            <a:off x="2993307" y="3091136"/>
            <a:ext cx="1896327" cy="585514"/>
          </a:xfrm>
          <a:prstGeom prst="roundRect">
            <a:avLst>
              <a:gd name="adj" fmla="val 2304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B1A6E9B-C2FB-AB78-1570-7AB6EA945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540" y="4056744"/>
            <a:ext cx="6025953" cy="241700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가로 글상자 10">
            <a:extLst>
              <a:ext uri="{FF2B5EF4-FFF2-40B4-BE49-F238E27FC236}">
                <a16:creationId xmlns:a16="http://schemas.microsoft.com/office/drawing/2014/main" id="{CD96E673-AA30-89FA-DADA-F4D706DD9B21}"/>
              </a:ext>
            </a:extLst>
          </p:cNvPr>
          <p:cNvSpPr txBox="1"/>
          <p:nvPr/>
        </p:nvSpPr>
        <p:spPr>
          <a:xfrm>
            <a:off x="559688" y="397746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CFEEEF0B-1A2E-75F3-350F-8D6D61DDD5D7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3941471" y="3676650"/>
            <a:ext cx="0" cy="300813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사각형: 둥근 모서리 42">
            <a:extLst>
              <a:ext uri="{FF2B5EF4-FFF2-40B4-BE49-F238E27FC236}">
                <a16:creationId xmlns:a16="http://schemas.microsoft.com/office/drawing/2014/main" id="{DC416332-D83E-3987-F15F-D86330440353}"/>
              </a:ext>
            </a:extLst>
          </p:cNvPr>
          <p:cNvSpPr/>
          <p:nvPr/>
        </p:nvSpPr>
        <p:spPr>
          <a:xfrm>
            <a:off x="879676" y="4056744"/>
            <a:ext cx="6047679" cy="2424452"/>
          </a:xfrm>
          <a:prstGeom prst="roundRect">
            <a:avLst>
              <a:gd name="adj" fmla="val 4538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397789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A8BA0-E712-9038-9137-B8C35CC4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493C4343-3EF6-C4A2-212D-350F7AA42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824" y="1850908"/>
            <a:ext cx="6061162" cy="210508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8EB2897-5350-0D25-F399-C4E83272C162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633513-46FC-C0B5-76DB-C3EEC1A9FB5B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21C2D67-BAE8-406D-4AA4-2B39AD195B8F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" name="그래픽 50">
              <a:extLst>
                <a:ext uri="{FF2B5EF4-FFF2-40B4-BE49-F238E27FC236}">
                  <a16:creationId xmlns:a16="http://schemas.microsoft.com/office/drawing/2014/main" id="{C5A274BD-35B8-F267-1ECD-142EB95B092F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FDCA59C8-E221-B0FF-72BB-D2BC3C5ADD49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27BB4D39-2F15-9161-E4A3-73D7CA289A25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A8C01C-2232-2599-2B06-A781AA10355C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6.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6D0C66-34D5-DC4D-250F-24F896206C82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사업지원 연계정보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EC9DB2B1-A3FF-68B7-3A6B-56439F8F0C98}"/>
              </a:ext>
            </a:extLst>
          </p:cNvPr>
          <p:cNvSpPr txBox="1"/>
          <p:nvPr/>
        </p:nvSpPr>
        <p:spPr>
          <a:xfrm>
            <a:off x="7577486" y="1873258"/>
            <a:ext cx="3768940" cy="2332946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마이페이지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사업지원 연계정보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재해보험 가입정보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농작물 및 가축 관련 재해보험 가입 정보 내용을 확인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할 수 있습니다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16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9BC4AC9-54E5-AA59-C2C0-D73BCCB61279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018A60BB-EE3A-58B9-E307-BF62605B854C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15" name="사각형: 둥근 모서리 14">
                <a:extLst>
                  <a:ext uri="{FF2B5EF4-FFF2-40B4-BE49-F238E27FC236}">
                    <a16:creationId xmlns:a16="http://schemas.microsoft.com/office/drawing/2014/main" id="{44F77C58-333E-8F31-54C1-86A703B0EBF0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16" name="그래픽 15">
                <a:extLst>
                  <a:ext uri="{FF2B5EF4-FFF2-40B4-BE49-F238E27FC236}">
                    <a16:creationId xmlns:a16="http://schemas.microsoft.com/office/drawing/2014/main" id="{1CBB2921-8C62-361A-ABF3-4BA32290D5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1DF1A4-5D91-BD26-D820-A27DAA2D8C28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6-3.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재해보험 가입정보 조회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19" name="가로 글상자 10">
            <a:extLst>
              <a:ext uri="{FF2B5EF4-FFF2-40B4-BE49-F238E27FC236}">
                <a16:creationId xmlns:a16="http://schemas.microsoft.com/office/drawing/2014/main" id="{326C3D83-874A-31ED-177D-C4316387A902}"/>
              </a:ext>
            </a:extLst>
          </p:cNvPr>
          <p:cNvSpPr txBox="1"/>
          <p:nvPr/>
        </p:nvSpPr>
        <p:spPr>
          <a:xfrm>
            <a:off x="601546" y="185087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28" name="가로 글상자 10">
            <a:extLst>
              <a:ext uri="{FF2B5EF4-FFF2-40B4-BE49-F238E27FC236}">
                <a16:creationId xmlns:a16="http://schemas.microsoft.com/office/drawing/2014/main" id="{B81B9121-A9A7-216E-39E2-A33BAAA2FF38}"/>
              </a:ext>
            </a:extLst>
          </p:cNvPr>
          <p:cNvSpPr txBox="1"/>
          <p:nvPr/>
        </p:nvSpPr>
        <p:spPr>
          <a:xfrm>
            <a:off x="559688" y="402508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3F45BD26-A6EA-ED54-F1CD-5FC2E7AB9D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309" y="4135595"/>
            <a:ext cx="6047686" cy="223663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50C8AF02-4805-A4CD-720B-C8895F7FABD3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5942999" y="3768660"/>
            <a:ext cx="0" cy="366935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사각형: 둥근 모서리 42">
            <a:extLst>
              <a:ext uri="{FF2B5EF4-FFF2-40B4-BE49-F238E27FC236}">
                <a16:creationId xmlns:a16="http://schemas.microsoft.com/office/drawing/2014/main" id="{77AE02BB-A6F3-28A3-145A-CDFCA8DBF881}"/>
              </a:ext>
            </a:extLst>
          </p:cNvPr>
          <p:cNvSpPr/>
          <p:nvPr/>
        </p:nvSpPr>
        <p:spPr>
          <a:xfrm>
            <a:off x="928308" y="4135595"/>
            <a:ext cx="6047679" cy="2236630"/>
          </a:xfrm>
          <a:prstGeom prst="roundRect">
            <a:avLst>
              <a:gd name="adj" fmla="val 4307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7" name="사각형: 둥근 모서리 42">
            <a:extLst>
              <a:ext uri="{FF2B5EF4-FFF2-40B4-BE49-F238E27FC236}">
                <a16:creationId xmlns:a16="http://schemas.microsoft.com/office/drawing/2014/main" id="{17578C8A-876E-1E23-1C57-7B0C54EB08EA}"/>
              </a:ext>
            </a:extLst>
          </p:cNvPr>
          <p:cNvSpPr/>
          <p:nvPr/>
        </p:nvSpPr>
        <p:spPr>
          <a:xfrm>
            <a:off x="4958390" y="3183146"/>
            <a:ext cx="1969218" cy="585514"/>
          </a:xfrm>
          <a:prstGeom prst="roundRect">
            <a:avLst>
              <a:gd name="adj" fmla="val 2304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1439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1E7D2-5BEC-2D13-1FE0-32116CBF0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992668D-F2BE-575B-06A0-6F174B68808C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5D9D75-B4FF-5E49-A4E5-72CCE9CF1C73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E4FE505D-C7A6-B1F9-41DE-1C0B70585174}"/>
              </a:ext>
            </a:extLst>
          </p:cNvPr>
          <p:cNvSpPr txBox="1"/>
          <p:nvPr/>
        </p:nvSpPr>
        <p:spPr>
          <a:xfrm>
            <a:off x="668434" y="214588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1191403C-F1BF-89B5-F319-B4FBBFA36530}"/>
              </a:ext>
            </a:extLst>
          </p:cNvPr>
          <p:cNvSpPr txBox="1"/>
          <p:nvPr/>
        </p:nvSpPr>
        <p:spPr>
          <a:xfrm>
            <a:off x="7548910" y="2145889"/>
            <a:ext cx="3964663" cy="1372683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마이페이지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내 교육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교육 이수 내역을 확인할 수 있습니다</a:t>
            </a:r>
            <a:r>
              <a:rPr lang="en-US" altLang="ko-KR" sz="1600" dirty="0">
                <a:latin typeface="+mn-ea"/>
              </a:rPr>
              <a:t>.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CB3C5CE4-78E0-95BD-7825-560DD1722893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F74DB8BA-1677-3357-5BEF-29D33B8266B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E420743-6B02-195E-AFA5-B534576C6058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17A75AD-D0EB-A5C2-F736-723461A344C1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0ED783-28B1-F035-86BA-BFD651376938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7.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7624D7-BD5C-F3C0-50F9-2A9B2A6D2431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내 교육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6C73335-9C6A-D499-25F5-41F1FFAD23F9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0905AF4-D802-4754-1E89-2A5926B5409C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30" name="사각형: 둥근 모서리 29">
                <a:extLst>
                  <a:ext uri="{FF2B5EF4-FFF2-40B4-BE49-F238E27FC236}">
                    <a16:creationId xmlns:a16="http://schemas.microsoft.com/office/drawing/2014/main" id="{80A38C0F-33A3-B338-1F03-8C1682B118A5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31" name="그래픽 30">
                <a:extLst>
                  <a:ext uri="{FF2B5EF4-FFF2-40B4-BE49-F238E27FC236}">
                    <a16:creationId xmlns:a16="http://schemas.microsoft.com/office/drawing/2014/main" id="{41901858-9B3B-B495-C73C-BB7ADDC1E3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37C2983-2AD8-CF48-F830-B758308839EF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교육이수내역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CB1C4EB3-FA42-68E5-5C93-3ACDDB1A68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512" y="2145889"/>
            <a:ext cx="6251349" cy="298172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1046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D8E2A-5E74-7B3D-87BB-9FE26981F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2C040D6C-A5BD-DEB7-367F-FFBCF4A66CAB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472D5B-C40C-9D15-4B34-175D762E96B6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A5CC0E0E-F6FA-84F8-6F97-8406D39DC031}"/>
              </a:ext>
            </a:extLst>
          </p:cNvPr>
          <p:cNvSpPr txBox="1"/>
          <p:nvPr/>
        </p:nvSpPr>
        <p:spPr>
          <a:xfrm>
            <a:off x="527975" y="233162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0C07DA6E-2C96-064E-3E4F-79AB155251B9}"/>
              </a:ext>
            </a:extLst>
          </p:cNvPr>
          <p:cNvSpPr txBox="1"/>
          <p:nvPr/>
        </p:nvSpPr>
        <p:spPr>
          <a:xfrm>
            <a:off x="7567960" y="2239425"/>
            <a:ext cx="3798129" cy="1692771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마이페이지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내 사업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신청내역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클릭하면 신청한 사업</a:t>
            </a:r>
            <a:br>
              <a:rPr lang="en-US" altLang="ko-KR" sz="1600" dirty="0">
                <a:latin typeface="+mn-ea"/>
              </a:rPr>
            </a:br>
            <a:r>
              <a:rPr lang="ko-KR" altLang="en-US" sz="1600" dirty="0">
                <a:latin typeface="+mn-ea"/>
              </a:rPr>
              <a:t> 내역을 확인할 수 있습니다</a:t>
            </a:r>
            <a:r>
              <a:rPr lang="en-US" altLang="ko-KR" sz="1600" dirty="0">
                <a:latin typeface="+mn-ea"/>
              </a:rPr>
              <a:t>.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80E3CA43-4D36-32F0-7B5F-B8F730FD4312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9CCBA559-2162-D342-0E3F-6B081391C7C3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CD359B7-5E1D-A798-946E-468A0AFE753F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1B18ECF-C27E-56ED-1808-3CC92FFE54B2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98742A-789E-1EF5-4E87-3EDCEA4EC8FC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8.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32B8D55-115C-0CCF-61B2-1EA9A8CD0766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내 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29ED893-EA18-4DFF-70F2-24363F420EE1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148573CE-CD4C-E66F-C1B9-96D81B8E3667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30" name="사각형: 둥근 모서리 29">
                <a:extLst>
                  <a:ext uri="{FF2B5EF4-FFF2-40B4-BE49-F238E27FC236}">
                    <a16:creationId xmlns:a16="http://schemas.microsoft.com/office/drawing/2014/main" id="{8553A34A-1A7A-78ED-7169-C82C764F9B5E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31" name="그래픽 30">
                <a:extLst>
                  <a:ext uri="{FF2B5EF4-FFF2-40B4-BE49-F238E27FC236}">
                    <a16:creationId xmlns:a16="http://schemas.microsoft.com/office/drawing/2014/main" id="{E7167538-E0BF-E4C3-FDD2-754EF10BF7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3A038AE-B29F-0C80-7B69-7E96C727BB54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8-1.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신청내역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B26D0B59-44EE-62E4-ACE6-B94A6F467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107" y="2013821"/>
            <a:ext cx="6431467" cy="394768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사각형: 둥근 모서리 42">
            <a:extLst>
              <a:ext uri="{FF2B5EF4-FFF2-40B4-BE49-F238E27FC236}">
                <a16:creationId xmlns:a16="http://schemas.microsoft.com/office/drawing/2014/main" id="{D8BE5F73-3BD3-B809-27F4-89E9AE459818}"/>
              </a:ext>
            </a:extLst>
          </p:cNvPr>
          <p:cNvSpPr/>
          <p:nvPr/>
        </p:nvSpPr>
        <p:spPr>
          <a:xfrm>
            <a:off x="890539" y="2410910"/>
            <a:ext cx="2205085" cy="475165"/>
          </a:xfrm>
          <a:prstGeom prst="roundRect">
            <a:avLst>
              <a:gd name="adj" fmla="val 2304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939364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D9A84-4462-57F9-D06F-0FC8D6A16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66DECBCF-5DFD-9729-CAFE-C15AD31CE6A2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2779E6-A153-16F8-6B1B-510707609343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BFA4B6A3-D47C-6338-AE86-EC49E2A23CAC}"/>
              </a:ext>
            </a:extLst>
          </p:cNvPr>
          <p:cNvSpPr txBox="1"/>
          <p:nvPr/>
        </p:nvSpPr>
        <p:spPr>
          <a:xfrm>
            <a:off x="7567961" y="2239425"/>
            <a:ext cx="3621150" cy="201285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마이페이지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내 사업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맞춤 사업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클릭하면 </a:t>
            </a:r>
            <a:r>
              <a:rPr lang="ko-KR" altLang="en-US" sz="1600" dirty="0" err="1">
                <a:latin typeface="+mn-ea"/>
              </a:rPr>
              <a:t>농업경영체에</a:t>
            </a:r>
            <a:r>
              <a:rPr lang="ko-KR" altLang="en-US" sz="1600" dirty="0">
                <a:latin typeface="+mn-ea"/>
              </a:rPr>
              <a:t> 등록된 정보를 기준으로 추천되는 사업을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5940AAB-2267-11A9-6C06-A9ABB5C899A0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83901BC6-0C7A-FCD5-90C8-7B426F23DF0E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A4064B9A-5827-3422-B9CB-09CD82543CDD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9ECEE76-5D8B-AE8C-613B-1282514304D2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30583C-F97C-6434-51B1-E77EACB042B6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8.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DBC14F2-EAA5-6A21-3628-C880B90A7B29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내 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7CA845A-9F2F-5807-2E64-EBFB0DAB3351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DB6A39AB-85E4-870B-8108-C3EEA5D15AFA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30" name="사각형: 둥근 모서리 29">
                <a:extLst>
                  <a:ext uri="{FF2B5EF4-FFF2-40B4-BE49-F238E27FC236}">
                    <a16:creationId xmlns:a16="http://schemas.microsoft.com/office/drawing/2014/main" id="{B884D389-662C-1CA2-FD17-A7645A31B281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31" name="그래픽 30">
                <a:extLst>
                  <a:ext uri="{FF2B5EF4-FFF2-40B4-BE49-F238E27FC236}">
                    <a16:creationId xmlns:a16="http://schemas.microsoft.com/office/drawing/2014/main" id="{342E96F1-0609-1716-71EA-A989DAA3FD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8A81FB-171B-1CC1-DDC9-506CA716A591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8-2.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맞춤사업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205D04D0-8A68-2C3E-A2EC-F73AF609E7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119" y="2093231"/>
            <a:ext cx="6016020" cy="361970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사각형: 둥근 모서리 42">
            <a:extLst>
              <a:ext uri="{FF2B5EF4-FFF2-40B4-BE49-F238E27FC236}">
                <a16:creationId xmlns:a16="http://schemas.microsoft.com/office/drawing/2014/main" id="{FB26B5F2-BBF3-C4E7-F935-B487374344ED}"/>
              </a:ext>
            </a:extLst>
          </p:cNvPr>
          <p:cNvSpPr/>
          <p:nvPr/>
        </p:nvSpPr>
        <p:spPr>
          <a:xfrm>
            <a:off x="2886076" y="2420435"/>
            <a:ext cx="1924050" cy="475165"/>
          </a:xfrm>
          <a:prstGeom prst="roundRect">
            <a:avLst>
              <a:gd name="adj" fmla="val 2304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EEE13F54-491E-6A03-30AD-CE96D2D4D2B3}"/>
              </a:ext>
            </a:extLst>
          </p:cNvPr>
          <p:cNvSpPr txBox="1"/>
          <p:nvPr/>
        </p:nvSpPr>
        <p:spPr>
          <a:xfrm>
            <a:off x="2550728" y="227424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2313829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EB40317F-22A6-6729-E692-BBCB3E27D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986" y="1939933"/>
            <a:ext cx="5839640" cy="432495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가로 글상자 6"/>
          <p:cNvSpPr txBox="1"/>
          <p:nvPr/>
        </p:nvSpPr>
        <p:spPr>
          <a:xfrm>
            <a:off x="7317426" y="2324935"/>
            <a:ext cx="4315558" cy="3594317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마이페이지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→</a:t>
            </a:r>
            <a:r>
              <a:rPr lang="en-US" altLang="ko-KR" sz="1600" dirty="0">
                <a:latin typeface="+mn-ea"/>
              </a:rPr>
              <a:t> ‘</a:t>
            </a:r>
            <a:r>
              <a:rPr lang="ko-KR" altLang="en-US" sz="1600" dirty="0">
                <a:latin typeface="+mn-ea"/>
              </a:rPr>
              <a:t>농업</a:t>
            </a:r>
            <a:r>
              <a:rPr lang="en-US" altLang="ko-KR" sz="1600" dirty="0">
                <a:latin typeface="+mn-ea"/>
              </a:rPr>
              <a:t>e</a:t>
            </a:r>
            <a:r>
              <a:rPr lang="ko-KR" altLang="en-US" sz="1600" dirty="0">
                <a:latin typeface="+mn-ea"/>
              </a:rPr>
              <a:t>지 </a:t>
            </a:r>
            <a:r>
              <a:rPr lang="ko-KR" altLang="en-US" sz="1600" dirty="0" err="1">
                <a:latin typeface="+mn-ea"/>
              </a:rPr>
              <a:t>원패스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① </a:t>
            </a:r>
            <a:r>
              <a:rPr lang="ko-KR" altLang="en-US" sz="1600" dirty="0">
                <a:latin typeface="+mn-ea"/>
              </a:rPr>
              <a:t>농업경영체의 기본정보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농지 및 사육 정보 등</a:t>
            </a: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	 </a:t>
            </a:r>
            <a:r>
              <a:rPr lang="ko-KR" altLang="en-US" sz="1600" dirty="0" err="1">
                <a:latin typeface="+mn-ea"/>
              </a:rPr>
              <a:t>경영체</a:t>
            </a:r>
            <a:r>
              <a:rPr lang="ko-KR" altLang="en-US" sz="1600" dirty="0">
                <a:latin typeface="+mn-ea"/>
              </a:rPr>
              <a:t> 요약 정보를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정책 및 사업 등 빠른 정보 제공을 위한 알림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	 </a:t>
            </a:r>
            <a:r>
              <a:rPr lang="ko-KR" altLang="en-US" sz="1600" dirty="0">
                <a:latin typeface="+mn-ea"/>
              </a:rPr>
              <a:t>정보를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ko-KR" altLang="en-US" sz="1600" dirty="0">
              <a:solidFill>
                <a:schemeClr val="tx1"/>
              </a:solidFill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③ 농업경영체 정보를 기반으로 한 나의 맞춤 사업 정보를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34" name="가로 글상자 10">
            <a:extLst>
              <a:ext uri="{FF2B5EF4-FFF2-40B4-BE49-F238E27FC236}">
                <a16:creationId xmlns:a16="http://schemas.microsoft.com/office/drawing/2014/main" id="{823E1392-81AE-31D9-2571-3CC789641F7F}"/>
              </a:ext>
            </a:extLst>
          </p:cNvPr>
          <p:cNvSpPr txBox="1"/>
          <p:nvPr/>
        </p:nvSpPr>
        <p:spPr>
          <a:xfrm>
            <a:off x="913915" y="2105629"/>
            <a:ext cx="30809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41" name="가로 글상자 10">
            <a:extLst>
              <a:ext uri="{FF2B5EF4-FFF2-40B4-BE49-F238E27FC236}">
                <a16:creationId xmlns:a16="http://schemas.microsoft.com/office/drawing/2014/main" id="{823E1392-81AE-31D9-2571-3CC789641F7F}"/>
              </a:ext>
            </a:extLst>
          </p:cNvPr>
          <p:cNvSpPr txBox="1"/>
          <p:nvPr/>
        </p:nvSpPr>
        <p:spPr>
          <a:xfrm>
            <a:off x="913915" y="4730185"/>
            <a:ext cx="30809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③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401AA8E-D34E-4EB2-8A3F-40D49E8C137F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08FF05E-9D8C-4E34-8F16-473D2116DBAF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29" name="그래픽 50">
              <a:extLst>
                <a:ext uri="{FF2B5EF4-FFF2-40B4-BE49-F238E27FC236}">
                  <a16:creationId xmlns:a16="http://schemas.microsoft.com/office/drawing/2014/main" id="{2E73B0B6-6FFD-4DD3-838D-DCD747A912E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E5844AE9-DD22-4423-8B55-DC4D245F5346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8A9A74E-19C9-435E-AA1A-B95406FEE9BA}"/>
              </a:ext>
            </a:extLst>
          </p:cNvPr>
          <p:cNvSpPr txBox="1"/>
          <p:nvPr/>
        </p:nvSpPr>
        <p:spPr>
          <a:xfrm>
            <a:off x="769220" y="1106837"/>
            <a:ext cx="38375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defTabSz="914400" latinLnBrk="1">
              <a:defRPr/>
            </a:pPr>
            <a:r>
              <a:rPr lang="en-US" altLang="ko-KR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1.</a:t>
            </a:r>
            <a:endParaRPr lang="ko-KR" altLang="en-US" b="1" spc="-3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96373E-02D1-4160-8B35-3B58D3574BF0}"/>
              </a:ext>
            </a:extLst>
          </p:cNvPr>
          <p:cNvSpPr txBox="1"/>
          <p:nvPr/>
        </p:nvSpPr>
        <p:spPr>
          <a:xfrm>
            <a:off x="1040682" y="1106837"/>
            <a:ext cx="30694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defTabSz="914400" latinLnBrk="1">
              <a:defRPr/>
            </a:pPr>
            <a:r>
              <a:rPr lang="ko-KR" altLang="en-US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마이페이지 </a:t>
            </a:r>
            <a:r>
              <a:rPr lang="en-US" altLang="ko-KR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-</a:t>
            </a:r>
            <a:r>
              <a:rPr lang="en-US" altLang="ko-KR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 </a:t>
            </a:r>
            <a:r>
              <a:rPr lang="ko-KR" altLang="en-US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농업</a:t>
            </a:r>
            <a:r>
              <a:rPr lang="en-US" altLang="ko-KR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e</a:t>
            </a:r>
            <a:r>
              <a:rPr lang="ko-KR" altLang="en-US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지 원패스</a:t>
            </a:r>
            <a:endParaRPr kumimoji="0" lang="ko-KR" altLang="en-US" sz="1800" b="1" i="0" u="none" strike="noStrike" kern="1200" cap="none" spc="-30" normalizeH="0" baseline="0" noProof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8CB7805-E377-44A6-86C4-070CB8833238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 dirty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 dirty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E3E19E-7F6D-82B5-FFD7-15428E832D79}"/>
              </a:ext>
            </a:extLst>
          </p:cNvPr>
          <p:cNvSpPr txBox="1"/>
          <p:nvPr/>
        </p:nvSpPr>
        <p:spPr>
          <a:xfrm>
            <a:off x="4110181" y="1116362"/>
            <a:ext cx="465353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spc="-3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※ </a:t>
            </a:r>
            <a:r>
              <a:rPr lang="ko-KR" altLang="en-US" sz="1400" b="1" spc="-3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농업</a:t>
            </a:r>
            <a:r>
              <a:rPr lang="en-US" altLang="ko-KR" sz="1400" b="1" spc="-3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e</a:t>
            </a:r>
            <a:r>
              <a:rPr lang="ko-KR" altLang="en-US" sz="1400" b="1" spc="-3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지 로그인은 </a:t>
            </a:r>
            <a:r>
              <a:rPr lang="ko-KR" altLang="en-US" sz="1400" b="1" spc="-3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srgbClr val="2F03EB"/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농업경영체로 등록된 농업인만 가능</a:t>
            </a:r>
            <a:r>
              <a:rPr lang="ko-KR" altLang="en-US" sz="1400" b="1" spc="-3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하며</a:t>
            </a:r>
            <a:r>
              <a:rPr lang="en-US" altLang="ko-KR" sz="1400" b="1" spc="-3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,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     </a:t>
            </a:r>
            <a:r>
              <a: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로그인하면 농업인만의 정보인 </a:t>
            </a:r>
            <a:r>
              <a: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srgbClr val="2F03EB"/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농업</a:t>
            </a:r>
            <a:r>
              <a:rPr lang="en-US" altLang="ko-KR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srgbClr val="2F03EB"/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e</a:t>
            </a:r>
            <a:r>
              <a: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srgbClr val="2F03EB"/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지</a:t>
            </a:r>
            <a:r>
              <a:rPr lang="ko-KR" altLang="en-US" sz="1400" b="1" spc="-3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srgbClr val="2F03EB"/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 </a:t>
            </a:r>
            <a:r>
              <a:rPr lang="ko-KR" altLang="en-US" sz="1400" b="1" spc="-30" noProof="0" dirty="0" err="1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srgbClr val="2F03EB"/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원패스</a:t>
            </a:r>
            <a:r>
              <a:rPr lang="ko-KR" altLang="en-US" sz="1400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로 접속됨</a:t>
            </a:r>
            <a:endParaRPr kumimoji="0" lang="ko-KR" altLang="en-US" sz="1400" b="1" i="0" u="none" strike="noStrike" kern="1200" cap="none" spc="-30" normalizeH="0" baseline="0" noProof="0" dirty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3" name="사각형: 둥근 모서리 42">
            <a:extLst>
              <a:ext uri="{FF2B5EF4-FFF2-40B4-BE49-F238E27FC236}">
                <a16:creationId xmlns:a16="http://schemas.microsoft.com/office/drawing/2014/main" id="{461C6F19-204D-139B-FD0A-C5D94DEB9DB8}"/>
              </a:ext>
            </a:extLst>
          </p:cNvPr>
          <p:cNvSpPr/>
          <p:nvPr/>
        </p:nvSpPr>
        <p:spPr>
          <a:xfrm>
            <a:off x="1284656" y="2324935"/>
            <a:ext cx="3774528" cy="1689646"/>
          </a:xfrm>
          <a:prstGeom prst="roundRect">
            <a:avLst>
              <a:gd name="adj" fmla="val 1099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" name="사각형: 둥근 모서리 42">
            <a:extLst>
              <a:ext uri="{FF2B5EF4-FFF2-40B4-BE49-F238E27FC236}">
                <a16:creationId xmlns:a16="http://schemas.microsoft.com/office/drawing/2014/main" id="{86B5D3A9-3FCA-88A3-E7C1-92810378733D}"/>
              </a:ext>
            </a:extLst>
          </p:cNvPr>
          <p:cNvSpPr/>
          <p:nvPr/>
        </p:nvSpPr>
        <p:spPr>
          <a:xfrm>
            <a:off x="5059183" y="2324935"/>
            <a:ext cx="1922641" cy="1689646"/>
          </a:xfrm>
          <a:prstGeom prst="roundRect">
            <a:avLst>
              <a:gd name="adj" fmla="val 1099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5" name="사각형: 둥근 모서리 42">
            <a:extLst>
              <a:ext uri="{FF2B5EF4-FFF2-40B4-BE49-F238E27FC236}">
                <a16:creationId xmlns:a16="http://schemas.microsoft.com/office/drawing/2014/main" id="{C077CDA4-6819-7BE0-4E00-07454458F051}"/>
              </a:ext>
            </a:extLst>
          </p:cNvPr>
          <p:cNvSpPr/>
          <p:nvPr/>
        </p:nvSpPr>
        <p:spPr>
          <a:xfrm>
            <a:off x="1265606" y="4876379"/>
            <a:ext cx="5744794" cy="1428229"/>
          </a:xfrm>
          <a:prstGeom prst="roundRect">
            <a:avLst>
              <a:gd name="adj" fmla="val 1099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B12813A0-A238-6400-4831-7CBF83E8B0B2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9F96AF2E-8AE6-0549-1758-B7A4F4223678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49" name="사각형: 둥근 모서리 48">
                <a:extLst>
                  <a:ext uri="{FF2B5EF4-FFF2-40B4-BE49-F238E27FC236}">
                    <a16:creationId xmlns:a16="http://schemas.microsoft.com/office/drawing/2014/main" id="{7B31585C-BCED-1F24-8C34-08C55F99DE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50" name="그래픽 49">
                <a:extLst>
                  <a:ext uri="{FF2B5EF4-FFF2-40B4-BE49-F238E27FC236}">
                    <a16:creationId xmlns:a16="http://schemas.microsoft.com/office/drawing/2014/main" id="{2C3E1AAC-682F-C37F-C94E-F94D2B9E43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637CEE7-B20F-9D3E-1321-3A0D6ADE43E2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1-1. </a:t>
              </a: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경영체 요약정보 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(1)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69504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A5576-1202-83CB-E611-013D53B5F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BACB7BB-EDBD-987A-19F1-9EB649D1E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108" y="2034285"/>
            <a:ext cx="6513286" cy="296693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9FFCBC8-54CA-657E-59DD-9F8B8AA32F8D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FDE847-5F16-637D-D333-4546AC700751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08F490C1-446C-E92D-741F-279461DD3399}"/>
              </a:ext>
            </a:extLst>
          </p:cNvPr>
          <p:cNvSpPr txBox="1"/>
          <p:nvPr/>
        </p:nvSpPr>
        <p:spPr>
          <a:xfrm>
            <a:off x="4704247" y="229220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F999370-F3EE-4587-FC1A-F4C54FBA77FD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582FCE6D-4550-41E5-98F5-29054B678238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BC5D3A81-20EB-58AC-D0AE-69D66340C02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B10BA06-D0F0-03D2-B21D-73D5B4F24B3A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63D058-5BE8-2FA7-6C60-C2C9DEA5B55F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8.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21F61C-6B33-7323-BA26-8721407C1C1F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내 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DE3675BB-040D-64F6-6680-764B238D7D81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812B4577-98ED-65D2-2E91-33356A66A445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30" name="사각형: 둥근 모서리 29">
                <a:extLst>
                  <a:ext uri="{FF2B5EF4-FFF2-40B4-BE49-F238E27FC236}">
                    <a16:creationId xmlns:a16="http://schemas.microsoft.com/office/drawing/2014/main" id="{98F8577A-D9E5-B283-D80D-DB22441F0E45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31" name="그래픽 30">
                <a:extLst>
                  <a:ext uri="{FF2B5EF4-FFF2-40B4-BE49-F238E27FC236}">
                    <a16:creationId xmlns:a16="http://schemas.microsoft.com/office/drawing/2014/main" id="{197D988D-FB50-D857-7C7A-16E2B5B3D8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CBB6AF-12AE-5B73-5722-4258B7A55FBF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8-3.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관심사업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4" name="사각형: 둥근 모서리 42">
            <a:extLst>
              <a:ext uri="{FF2B5EF4-FFF2-40B4-BE49-F238E27FC236}">
                <a16:creationId xmlns:a16="http://schemas.microsoft.com/office/drawing/2014/main" id="{6E828F5D-9500-7B16-5718-F690EBC28B4B}"/>
              </a:ext>
            </a:extLst>
          </p:cNvPr>
          <p:cNvSpPr/>
          <p:nvPr/>
        </p:nvSpPr>
        <p:spPr>
          <a:xfrm>
            <a:off x="5039596" y="2438400"/>
            <a:ext cx="2205085" cy="419100"/>
          </a:xfrm>
          <a:prstGeom prst="roundRect">
            <a:avLst>
              <a:gd name="adj" fmla="val 2304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7B60BFF0-EBA4-2541-C302-C3F4CE613FF0}"/>
              </a:ext>
            </a:extLst>
          </p:cNvPr>
          <p:cNvGrpSpPr/>
          <p:nvPr/>
        </p:nvGrpSpPr>
        <p:grpSpPr>
          <a:xfrm>
            <a:off x="7567960" y="2239425"/>
            <a:ext cx="3787931" cy="2973122"/>
            <a:chOff x="7567960" y="2239425"/>
            <a:chExt cx="3787931" cy="2973122"/>
          </a:xfrm>
        </p:grpSpPr>
        <p:sp>
          <p:nvSpPr>
            <p:cNvPr id="21" name="가로 글상자 6">
              <a:extLst>
                <a:ext uri="{FF2B5EF4-FFF2-40B4-BE49-F238E27FC236}">
                  <a16:creationId xmlns:a16="http://schemas.microsoft.com/office/drawing/2014/main" id="{8BD1C06A-2C06-9251-2F6A-1B6D64023895}"/>
                </a:ext>
              </a:extLst>
            </p:cNvPr>
            <p:cNvSpPr txBox="1"/>
            <p:nvPr/>
          </p:nvSpPr>
          <p:spPr>
            <a:xfrm>
              <a:off x="7567960" y="2239425"/>
              <a:ext cx="3787931" cy="2973122"/>
            </a:xfrm>
            <a:prstGeom prst="rect">
              <a:avLst/>
            </a:prstGeom>
          </p:spPr>
          <p:txBody>
            <a:bodyPr vert="horz" wrap="square" lIns="91440" tIns="45720" rIns="36000" bIns="45720" anchor="t">
              <a:spAutoFit/>
            </a:bodyPr>
            <a:lstStyle/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en-US" altLang="ko-KR" sz="1600" dirty="0">
                  <a:latin typeface="+mn-ea"/>
                </a:rPr>
                <a:t>-</a:t>
              </a:r>
              <a:r>
                <a:rPr lang="ko-KR" altLang="en-US" sz="1600" dirty="0">
                  <a:latin typeface="+mn-ea"/>
                </a:rPr>
                <a:t> 상단 메뉴에서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마이페이지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 </a:t>
              </a:r>
              <a:r>
                <a:rPr lang="en-US" altLang="ko-KR" sz="1600" dirty="0">
                  <a:latin typeface="+mn-ea"/>
                </a:rPr>
                <a:t>→ ‘</a:t>
              </a:r>
              <a:r>
                <a:rPr lang="ko-KR" altLang="en-US" sz="1600" dirty="0">
                  <a:latin typeface="+mn-ea"/>
                </a:rPr>
                <a:t>내 사업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 메뉴를 클릭합니다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latin typeface="+mn-ea"/>
                </a:rPr>
                <a:t>①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관심 사업</a:t>
              </a:r>
              <a:r>
                <a:rPr lang="en-US" altLang="ko-KR" sz="1600" dirty="0">
                  <a:solidFill>
                    <a:schemeClr val="tx1"/>
                  </a:solidFill>
                  <a:latin typeface="+mn-ea"/>
                </a:rPr>
                <a:t>’</a:t>
              </a: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 탭을 클릭하면 관심</a:t>
              </a:r>
              <a:r>
                <a:rPr lang="en-US" altLang="ko-KR" sz="1600" dirty="0">
                  <a:solidFill>
                    <a:schemeClr val="tx1"/>
                  </a:solidFill>
                  <a:latin typeface="+mn-ea"/>
                </a:rPr>
                <a:t>(     )</a:t>
              </a: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으로 </a:t>
              </a:r>
              <a:r>
                <a:rPr lang="ko-KR" altLang="en-US" sz="1600" dirty="0" err="1">
                  <a:solidFill>
                    <a:schemeClr val="tx1"/>
                  </a:solidFill>
                  <a:latin typeface="+mn-ea"/>
                </a:rPr>
                <a:t>찜했던</a:t>
              </a: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 사업을 확인할 수 있습니다</a:t>
              </a:r>
              <a:r>
                <a:rPr lang="en-US" altLang="ko-KR" sz="1600" dirty="0">
                  <a:solidFill>
                    <a:schemeClr val="tx1"/>
                  </a:solidFill>
                  <a:latin typeface="+mn-ea"/>
                </a:rPr>
                <a:t>.</a:t>
              </a:r>
            </a:p>
            <a:p>
              <a:pPr marL="182563" indent="-182563">
                <a:lnSpc>
                  <a:spcPct val="130000"/>
                </a:lnSpc>
                <a:defRPr/>
              </a:pPr>
              <a:endParaRPr lang="en-US" altLang="ko-KR" sz="1600" dirty="0">
                <a:latin typeface="+mn-ea"/>
              </a:endParaRPr>
            </a:p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latin typeface="+mn-ea"/>
                </a:rPr>
                <a:t>②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마감된 공고 제외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를 체크하면 마감이 완료된 공고를 제외한 사업만 확인할 수 있습니다</a:t>
              </a:r>
              <a:r>
                <a:rPr lang="en-US" altLang="ko-KR" sz="1600" dirty="0">
                  <a:latin typeface="+mn-ea"/>
                </a:rPr>
                <a:t>. </a:t>
              </a:r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F19D7F8-3F13-F2AC-47E3-FB27A6325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25096" y="3289118"/>
              <a:ext cx="238158" cy="228632"/>
            </a:xfrm>
            <a:prstGeom prst="rect">
              <a:avLst/>
            </a:prstGeom>
          </p:spPr>
        </p:pic>
      </p:grpSp>
      <p:sp>
        <p:nvSpPr>
          <p:cNvPr id="8" name="사각형: 둥근 모서리 42">
            <a:extLst>
              <a:ext uri="{FF2B5EF4-FFF2-40B4-BE49-F238E27FC236}">
                <a16:creationId xmlns:a16="http://schemas.microsoft.com/office/drawing/2014/main" id="{8376A765-5516-E0D2-BA92-C49999316E75}"/>
              </a:ext>
            </a:extLst>
          </p:cNvPr>
          <p:cNvSpPr/>
          <p:nvPr/>
        </p:nvSpPr>
        <p:spPr>
          <a:xfrm>
            <a:off x="6356136" y="2946544"/>
            <a:ext cx="888546" cy="202057"/>
          </a:xfrm>
          <a:prstGeom prst="roundRect">
            <a:avLst>
              <a:gd name="adj" fmla="val 2304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2" name="가로 글상자 10">
            <a:extLst>
              <a:ext uri="{FF2B5EF4-FFF2-40B4-BE49-F238E27FC236}">
                <a16:creationId xmlns:a16="http://schemas.microsoft.com/office/drawing/2014/main" id="{D2BC4F83-0EB9-517A-EAC8-82419C258BEF}"/>
              </a:ext>
            </a:extLst>
          </p:cNvPr>
          <p:cNvSpPr txBox="1"/>
          <p:nvPr/>
        </p:nvSpPr>
        <p:spPr>
          <a:xfrm>
            <a:off x="6020788" y="291336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290220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69CFE-FF95-5A10-049F-F90F2565B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28BE215-7BCD-58AF-AB32-0478FBD47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108" y="1891706"/>
            <a:ext cx="7168437" cy="345819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7F5BD37-A9E7-43E1-CC99-E2C8CE7F2C02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68D0FE-7738-1E6E-0843-C0B2C5D16CD3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FBA8DE44-3B9C-1933-3B6A-B39CC3CBC841}"/>
              </a:ext>
            </a:extLst>
          </p:cNvPr>
          <p:cNvSpPr txBox="1"/>
          <p:nvPr/>
        </p:nvSpPr>
        <p:spPr>
          <a:xfrm>
            <a:off x="2594257" y="362080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12DDCB56-85BD-7E5F-CA84-C7DDB461DAB6}"/>
              </a:ext>
            </a:extLst>
          </p:cNvPr>
          <p:cNvSpPr txBox="1"/>
          <p:nvPr/>
        </p:nvSpPr>
        <p:spPr>
          <a:xfrm>
            <a:off x="2594257" y="389935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②</a:t>
            </a: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44EEA7C4-2653-F8FB-1500-0A114BD025A0}"/>
              </a:ext>
            </a:extLst>
          </p:cNvPr>
          <p:cNvSpPr txBox="1"/>
          <p:nvPr/>
        </p:nvSpPr>
        <p:spPr>
          <a:xfrm>
            <a:off x="8193123" y="1891706"/>
            <a:ext cx="3545742" cy="3594317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마이페이지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증명서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확인서</a:t>
            </a:r>
            <a:r>
              <a:rPr lang="en-US" altLang="ko-KR" sz="1600" dirty="0">
                <a:latin typeface="+mn-ea"/>
              </a:rPr>
              <a:t>)’ </a:t>
            </a:r>
            <a:r>
              <a:rPr lang="ko-KR" altLang="en-US" sz="1600" dirty="0">
                <a:latin typeface="+mn-ea"/>
              </a:rPr>
              <a:t>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농업경영체</a:t>
            </a:r>
            <a:r>
              <a:rPr lang="ko-KR" altLang="en-US" sz="1600" dirty="0">
                <a:latin typeface="+mn-ea"/>
              </a:rPr>
              <a:t> 등록 확인서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발급을 위해 정부</a:t>
            </a:r>
            <a:r>
              <a:rPr lang="en-US" altLang="ko-KR" sz="1600" dirty="0">
                <a:latin typeface="+mn-ea"/>
              </a:rPr>
              <a:t>24</a:t>
            </a:r>
            <a:r>
              <a:rPr lang="ko-KR" altLang="en-US" sz="1600" dirty="0">
                <a:latin typeface="+mn-ea"/>
              </a:rPr>
              <a:t>로 이동합니다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농업경영체</a:t>
            </a:r>
            <a:r>
              <a:rPr lang="ko-KR" altLang="en-US" sz="1600" dirty="0">
                <a:latin typeface="+mn-ea"/>
              </a:rPr>
              <a:t> 증명서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발급을 위해 정부</a:t>
            </a:r>
            <a:r>
              <a:rPr lang="en-US" altLang="ko-KR" sz="1600" dirty="0">
                <a:latin typeface="+mn-ea"/>
              </a:rPr>
              <a:t>24</a:t>
            </a:r>
            <a:r>
              <a:rPr lang="ko-KR" altLang="en-US" sz="1600" dirty="0">
                <a:latin typeface="+mn-ea"/>
              </a:rPr>
              <a:t>로 이동합니다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③ 전자문서지갑 저장을 위해 정부</a:t>
            </a:r>
            <a:r>
              <a:rPr lang="en-US" altLang="ko-KR" sz="1600" dirty="0">
                <a:latin typeface="+mn-ea"/>
              </a:rPr>
              <a:t>24</a:t>
            </a:r>
            <a:r>
              <a:rPr lang="ko-KR" altLang="en-US" sz="1600" dirty="0">
                <a:latin typeface="+mn-ea"/>
              </a:rPr>
              <a:t>로 이동합니다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30AB93D-8143-0E29-447B-5C368CF732CF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E6F17D77-EE3B-8432-58B4-DED3B8A2E11E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A229F568-CB4B-B2AA-0ED7-E77CA88E522F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C120B88-A367-BA78-F5F4-FBE03652B9AB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6D72C70-F927-66FB-12D5-7C84939374C7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9.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D75CD1A-79FE-D453-F25C-43F2140D05D4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증명서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확인서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sp>
        <p:nvSpPr>
          <p:cNvPr id="4" name="사각형: 둥근 모서리 42">
            <a:extLst>
              <a:ext uri="{FF2B5EF4-FFF2-40B4-BE49-F238E27FC236}">
                <a16:creationId xmlns:a16="http://schemas.microsoft.com/office/drawing/2014/main" id="{5555BD91-46E9-CD40-C33D-54BDBFA46707}"/>
              </a:ext>
            </a:extLst>
          </p:cNvPr>
          <p:cNvSpPr/>
          <p:nvPr/>
        </p:nvSpPr>
        <p:spPr>
          <a:xfrm>
            <a:off x="2934571" y="3686175"/>
            <a:ext cx="1218329" cy="234562"/>
          </a:xfrm>
          <a:prstGeom prst="roundRect">
            <a:avLst>
              <a:gd name="adj" fmla="val 2304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5" name="사각형: 둥근 모서리 42">
            <a:extLst>
              <a:ext uri="{FF2B5EF4-FFF2-40B4-BE49-F238E27FC236}">
                <a16:creationId xmlns:a16="http://schemas.microsoft.com/office/drawing/2014/main" id="{74996853-9581-4190-4113-350B3FD09B74}"/>
              </a:ext>
            </a:extLst>
          </p:cNvPr>
          <p:cNvSpPr/>
          <p:nvPr/>
        </p:nvSpPr>
        <p:spPr>
          <a:xfrm>
            <a:off x="2934570" y="3911212"/>
            <a:ext cx="1218329" cy="266700"/>
          </a:xfrm>
          <a:prstGeom prst="roundRect">
            <a:avLst>
              <a:gd name="adj" fmla="val 2304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사각형: 둥근 모서리 42">
            <a:extLst>
              <a:ext uri="{FF2B5EF4-FFF2-40B4-BE49-F238E27FC236}">
                <a16:creationId xmlns:a16="http://schemas.microsoft.com/office/drawing/2014/main" id="{51EB2B0C-FE99-157D-8FDF-71F644991339}"/>
              </a:ext>
            </a:extLst>
          </p:cNvPr>
          <p:cNvSpPr/>
          <p:nvPr/>
        </p:nvSpPr>
        <p:spPr>
          <a:xfrm>
            <a:off x="7020796" y="3810000"/>
            <a:ext cx="627779" cy="234562"/>
          </a:xfrm>
          <a:prstGeom prst="roundRect">
            <a:avLst>
              <a:gd name="adj" fmla="val 2304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6" name="가로 글상자 10">
            <a:extLst>
              <a:ext uri="{FF2B5EF4-FFF2-40B4-BE49-F238E27FC236}">
                <a16:creationId xmlns:a16="http://schemas.microsoft.com/office/drawing/2014/main" id="{74806CA0-FE97-F9B6-85EC-958CBEC5E0E3}"/>
              </a:ext>
            </a:extLst>
          </p:cNvPr>
          <p:cNvSpPr txBox="1"/>
          <p:nvPr/>
        </p:nvSpPr>
        <p:spPr>
          <a:xfrm>
            <a:off x="6726163" y="376169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③</a:t>
            </a:r>
          </a:p>
        </p:txBody>
      </p:sp>
    </p:spTree>
    <p:extLst>
      <p:ext uri="{BB962C8B-B14F-4D97-AF65-F5344CB8AC3E}">
        <p14:creationId xmlns:p14="http://schemas.microsoft.com/office/powerpoint/2010/main" val="17000570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3770A-925A-C118-8EFF-A15A85013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40391BB-FBC0-28D5-D4AE-311538C05AD3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4E068F-148A-629A-199C-C7B3BDA90E12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D43A3AD5-8578-C2E4-F3C3-75BB2B3D9809}"/>
              </a:ext>
            </a:extLst>
          </p:cNvPr>
          <p:cNvSpPr txBox="1"/>
          <p:nvPr/>
        </p:nvSpPr>
        <p:spPr>
          <a:xfrm>
            <a:off x="504412" y="233667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6CC0BDDB-EE5B-B2AE-2D17-E81A430B54D5}"/>
              </a:ext>
            </a:extLst>
          </p:cNvPr>
          <p:cNvSpPr txBox="1"/>
          <p:nvPr/>
        </p:nvSpPr>
        <p:spPr>
          <a:xfrm>
            <a:off x="474525" y="536751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FECC204D-AB90-76F4-2A6A-7943B0EF2074}"/>
              </a:ext>
            </a:extLst>
          </p:cNvPr>
          <p:cNvSpPr txBox="1"/>
          <p:nvPr/>
        </p:nvSpPr>
        <p:spPr>
          <a:xfrm>
            <a:off x="7520335" y="1899894"/>
            <a:ext cx="3885083" cy="2653034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사업 신청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전체 사업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전체 사업 및 추천 사업을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인기 사업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맞춤형 사업을 조회할 수 있으며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 간편하게 사업을 검색할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65AC134-6730-4DAB-F968-8F97A86FECC7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01A1D4E7-DB9F-8C6A-96D8-0E421DBEB57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B3935107-58F9-C745-9637-93B7649955A5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7DEADF9-7464-2DE5-B618-C16ABB6EAFCE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BD53439-4DD0-7533-8578-6F037057115E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10.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C8F527-4DA8-11B7-838F-AC14FFEC67EB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전체사업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0F70E46E-70BA-9220-AC42-3CF719B66253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2FA6729F-3D77-35D0-5F43-BE8359D581E6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FB726911-955A-5170-A052-25D57FC40DF0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CC6A2C5B-482C-3CB7-E696-5CB32A3523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0E9DAC-8B9D-9CA1-195C-8FBAA37F4808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10-1.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사업 조회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(1)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7C761F30-922D-D7E6-4764-184D9F7C6B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108" y="1918267"/>
            <a:ext cx="5958503" cy="449625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사각형: 둥근 모서리 42">
            <a:extLst>
              <a:ext uri="{FF2B5EF4-FFF2-40B4-BE49-F238E27FC236}">
                <a16:creationId xmlns:a16="http://schemas.microsoft.com/office/drawing/2014/main" id="{CEBA8E71-854C-3D7B-5533-2ECD9295A0E2}"/>
              </a:ext>
            </a:extLst>
          </p:cNvPr>
          <p:cNvSpPr/>
          <p:nvPr/>
        </p:nvSpPr>
        <p:spPr>
          <a:xfrm>
            <a:off x="872783" y="5397233"/>
            <a:ext cx="5823291" cy="1036338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392723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DF624-DCB9-B688-6B4A-F15F7EE6A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80724394-9CD9-1853-FA7E-532BC3C63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46" y="1936554"/>
            <a:ext cx="6268055" cy="43531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B73AF6F-42E9-446B-3E7D-0395100883AC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2A47B0-968D-6DAF-82AB-0443F1EB0A3B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4E394F6B-3F17-2676-122A-83BB6D833E63}"/>
              </a:ext>
            </a:extLst>
          </p:cNvPr>
          <p:cNvSpPr txBox="1"/>
          <p:nvPr/>
        </p:nvSpPr>
        <p:spPr>
          <a:xfrm>
            <a:off x="2407930" y="224054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③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5205ABD-1C7B-3EF8-9A55-FE230D853F4F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0C5D28C1-6E02-9C3E-33D8-FD7E582B46A8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A7584FA-0282-DAE7-DBBF-80D477128C5A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FF2E467-BA6E-FA3E-7CAE-9600165B57AB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FF91C8D-9485-2D02-9E34-E685239DAAC4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10.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46466EE-C04B-325B-29B5-F612CA4338FF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전체사업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EAAA9C97-6114-DFC5-C70A-A34E96E753F3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73E16A4C-59FE-3462-A212-E2D81C32B827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A0029C2B-86EF-D39C-483F-7A56D7B2BBBE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782A4495-22D5-AECB-13EB-B27357DB70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CB9945C-F5FE-2B79-E05C-62645076E3FB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10-1.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사업 조회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(2)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292B57BE-E48E-5713-FE6F-CCB85497BDF2}"/>
              </a:ext>
            </a:extLst>
          </p:cNvPr>
          <p:cNvSpPr/>
          <p:nvPr/>
        </p:nvSpPr>
        <p:spPr>
          <a:xfrm>
            <a:off x="2705100" y="2374612"/>
            <a:ext cx="264809" cy="292388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7D83A0D5-8990-996E-0F21-EA4D77EE0079}"/>
              </a:ext>
            </a:extLst>
          </p:cNvPr>
          <p:cNvGrpSpPr/>
          <p:nvPr/>
        </p:nvGrpSpPr>
        <p:grpSpPr>
          <a:xfrm>
            <a:off x="7748936" y="1936554"/>
            <a:ext cx="3432610" cy="2653034"/>
            <a:chOff x="7748936" y="1936554"/>
            <a:chExt cx="3432610" cy="2653034"/>
          </a:xfrm>
        </p:grpSpPr>
        <p:sp>
          <p:nvSpPr>
            <p:cNvPr id="21" name="가로 글상자 6">
              <a:extLst>
                <a:ext uri="{FF2B5EF4-FFF2-40B4-BE49-F238E27FC236}">
                  <a16:creationId xmlns:a16="http://schemas.microsoft.com/office/drawing/2014/main" id="{3B88B10C-C97B-840A-BC6B-2D9A0BFBEB04}"/>
                </a:ext>
              </a:extLst>
            </p:cNvPr>
            <p:cNvSpPr txBox="1"/>
            <p:nvPr/>
          </p:nvSpPr>
          <p:spPr>
            <a:xfrm>
              <a:off x="7748936" y="1936554"/>
              <a:ext cx="3432610" cy="2653034"/>
            </a:xfrm>
            <a:prstGeom prst="rect">
              <a:avLst/>
            </a:prstGeom>
          </p:spPr>
          <p:txBody>
            <a:bodyPr vert="horz" wrap="square" lIns="91440" tIns="45720" rIns="36000" bIns="45720" anchor="t">
              <a:spAutoFit/>
            </a:bodyPr>
            <a:lstStyle/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③ 찜</a:t>
              </a:r>
              <a:r>
                <a:rPr lang="en-US" altLang="ko-KR" sz="1600" dirty="0">
                  <a:solidFill>
                    <a:schemeClr val="tx1"/>
                  </a:solidFill>
                  <a:latin typeface="+mn-ea"/>
                </a:rPr>
                <a:t>(      ) </a:t>
              </a: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버튼을 클릭하여 관심 사업으로 등록할 수 있습니다</a:t>
              </a:r>
              <a:r>
                <a:rPr lang="en-US" altLang="ko-KR" sz="1600" dirty="0">
                  <a:solidFill>
                    <a:schemeClr val="tx1"/>
                  </a:solidFill>
                  <a:latin typeface="+mn-ea"/>
                </a:rPr>
                <a:t>.</a:t>
              </a:r>
            </a:p>
            <a:p>
              <a:pPr marL="182563" indent="-182563">
                <a:lnSpc>
                  <a:spcPct val="130000"/>
                </a:lnSpc>
                <a:defRPr/>
              </a:pPr>
              <a:endParaRPr lang="en-US" altLang="ko-KR" sz="1600" dirty="0">
                <a:latin typeface="+mn-ea"/>
              </a:endParaRPr>
            </a:p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latin typeface="+mn-ea"/>
                </a:rPr>
                <a:t>④ 공유 </a:t>
              </a:r>
              <a:r>
                <a:rPr lang="en-US" altLang="ko-KR" sz="1600" dirty="0">
                  <a:latin typeface="+mn-ea"/>
                </a:rPr>
                <a:t>(       ) </a:t>
              </a:r>
              <a:r>
                <a:rPr lang="ko-KR" altLang="en-US" sz="1600" dirty="0">
                  <a:latin typeface="+mn-ea"/>
                </a:rPr>
                <a:t>버튼을 클릭하여 사업을 다른 </a:t>
              </a:r>
              <a:r>
                <a:rPr lang="ko-KR" altLang="en-US" sz="1600" dirty="0" err="1">
                  <a:latin typeface="+mn-ea"/>
                </a:rPr>
                <a:t>농업인에게</a:t>
              </a:r>
              <a:r>
                <a:rPr lang="ko-KR" altLang="en-US" sz="1600" dirty="0">
                  <a:latin typeface="+mn-ea"/>
                </a:rPr>
                <a:t> 공유할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  <a:p>
              <a:pPr marL="182563" indent="-182563">
                <a:lnSpc>
                  <a:spcPct val="130000"/>
                </a:lnSpc>
                <a:defRPr/>
              </a:pPr>
              <a:endParaRPr lang="en-US" altLang="ko-KR" sz="1600" dirty="0">
                <a:latin typeface="+mn-ea"/>
              </a:endParaRPr>
            </a:p>
            <a:p>
              <a:pPr marL="182563" indent="-182563">
                <a:lnSpc>
                  <a:spcPct val="130000"/>
                </a:lnSpc>
                <a:defRPr/>
              </a:pPr>
              <a:r>
                <a:rPr lang="ko-KR" altLang="en-US" sz="1600" dirty="0">
                  <a:latin typeface="+mn-ea"/>
                </a:rPr>
                <a:t>⑤ 조회하고자 하는 사업을 클릭하여 사업 상세 정보를 조회할 수 있습니다</a:t>
              </a:r>
              <a:r>
                <a:rPr lang="en-US" altLang="ko-KR" sz="1600" dirty="0">
                  <a:latin typeface="+mn-ea"/>
                </a:rPr>
                <a:t>.</a:t>
              </a:r>
            </a:p>
          </p:txBody>
        </p:sp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A1DAD388-C59B-049E-191C-4C11D0ED1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48646" y="2026556"/>
              <a:ext cx="238158" cy="266737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39506CF9-BDD8-0555-E83C-F8625D822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53135" y="2953275"/>
              <a:ext cx="266737" cy="247685"/>
            </a:xfrm>
            <a:prstGeom prst="rect">
              <a:avLst/>
            </a:prstGeom>
          </p:spPr>
        </p:pic>
      </p:grpSp>
      <p:sp>
        <p:nvSpPr>
          <p:cNvPr id="28" name="사각형: 둥근 모서리 42">
            <a:extLst>
              <a:ext uri="{FF2B5EF4-FFF2-40B4-BE49-F238E27FC236}">
                <a16:creationId xmlns:a16="http://schemas.microsoft.com/office/drawing/2014/main" id="{9BF34D33-6126-E709-C426-BC604C9B5EEA}"/>
              </a:ext>
            </a:extLst>
          </p:cNvPr>
          <p:cNvSpPr/>
          <p:nvPr/>
        </p:nvSpPr>
        <p:spPr>
          <a:xfrm>
            <a:off x="1077885" y="3584638"/>
            <a:ext cx="2030917" cy="1351500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9" name="가로 글상자 10">
            <a:extLst>
              <a:ext uri="{FF2B5EF4-FFF2-40B4-BE49-F238E27FC236}">
                <a16:creationId xmlns:a16="http://schemas.microsoft.com/office/drawing/2014/main" id="{1F981C0C-A0DF-2FA1-5DCB-647F531694B1}"/>
              </a:ext>
            </a:extLst>
          </p:cNvPr>
          <p:cNvSpPr txBox="1"/>
          <p:nvPr/>
        </p:nvSpPr>
        <p:spPr>
          <a:xfrm>
            <a:off x="4319802" y="222659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④</a:t>
            </a:r>
          </a:p>
        </p:txBody>
      </p:sp>
      <p:sp>
        <p:nvSpPr>
          <p:cNvPr id="30" name="사각형: 둥근 모서리 42">
            <a:extLst>
              <a:ext uri="{FF2B5EF4-FFF2-40B4-BE49-F238E27FC236}">
                <a16:creationId xmlns:a16="http://schemas.microsoft.com/office/drawing/2014/main" id="{57447096-6679-F03F-85DE-AD79A6FD0AEA}"/>
              </a:ext>
            </a:extLst>
          </p:cNvPr>
          <p:cNvSpPr/>
          <p:nvPr/>
        </p:nvSpPr>
        <p:spPr>
          <a:xfrm>
            <a:off x="4615517" y="2381593"/>
            <a:ext cx="264809" cy="292388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31" name="가로 글상자 10">
            <a:extLst>
              <a:ext uri="{FF2B5EF4-FFF2-40B4-BE49-F238E27FC236}">
                <a16:creationId xmlns:a16="http://schemas.microsoft.com/office/drawing/2014/main" id="{0E4FB120-6A86-4FAC-0C9D-B81C6EBB0659}"/>
              </a:ext>
            </a:extLst>
          </p:cNvPr>
          <p:cNvSpPr txBox="1"/>
          <p:nvPr/>
        </p:nvSpPr>
        <p:spPr>
          <a:xfrm>
            <a:off x="748354" y="3502292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⑤</a:t>
            </a:r>
          </a:p>
        </p:txBody>
      </p:sp>
    </p:spTree>
    <p:extLst>
      <p:ext uri="{BB962C8B-B14F-4D97-AF65-F5344CB8AC3E}">
        <p14:creationId xmlns:p14="http://schemas.microsoft.com/office/powerpoint/2010/main" val="1443874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27383-1189-2A8D-11E3-780697023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80D7179-6F58-D79D-CA37-2F18B415A7BE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4DC8B8-76F7-2E93-645D-C2E84176791C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D15D4DBA-BB3B-89E0-AB0F-6E05E03F7608}"/>
              </a:ext>
            </a:extLst>
          </p:cNvPr>
          <p:cNvSpPr txBox="1"/>
          <p:nvPr/>
        </p:nvSpPr>
        <p:spPr>
          <a:xfrm>
            <a:off x="747470" y="184468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6E78D395-9C8E-10AA-8D83-8AC07146D2B6}"/>
              </a:ext>
            </a:extLst>
          </p:cNvPr>
          <p:cNvSpPr txBox="1"/>
          <p:nvPr/>
        </p:nvSpPr>
        <p:spPr>
          <a:xfrm>
            <a:off x="722866" y="330932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16C0718D-3DF0-C34A-C565-78DCC5D89750}"/>
              </a:ext>
            </a:extLst>
          </p:cNvPr>
          <p:cNvSpPr txBox="1"/>
          <p:nvPr/>
        </p:nvSpPr>
        <p:spPr>
          <a:xfrm>
            <a:off x="7602874" y="1930256"/>
            <a:ext cx="3432610" cy="167379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① 상세 조회하고자 하는 사업을</a:t>
            </a:r>
            <a:r>
              <a:rPr lang="ko-KR" altLang="en-US" sz="1600" dirty="0">
                <a:latin typeface="+mn-ea"/>
              </a:rPr>
              <a:t>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 사업 상세 정보를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6DF1400-95CD-6D8F-E201-3F3CEBEB09C7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92F0F1EE-587E-9B71-F79A-E3EC7791752F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5E83C8CE-AC4C-8A17-CE12-957CA45CD434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86C25D9-8F38-FA1B-6B37-FC8FFF8E7376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3E19B28-F40E-184E-DF43-07F452165E22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10.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37CF208-38CD-55FF-7004-2FA25DDE210F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전체사업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B4F55256-897C-B35A-7642-3AD8C85EFF4D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514C07A3-B7BF-DB25-4B9D-FF83F212A277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D849E785-3C71-CF90-22F4-FB5E0EB16100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104CF80D-BD2E-10BC-5669-A5EE286BAC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0622700-57CD-F1B5-26CF-F087F20772F9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10-2.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사업 상세 조회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(1)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B4679622-B764-A192-D985-29947EBDD33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813" b="62141"/>
          <a:stretch/>
        </p:blipFill>
        <p:spPr>
          <a:xfrm>
            <a:off x="1007347" y="1833086"/>
            <a:ext cx="5955428" cy="128409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사각형: 둥근 모서리 42">
            <a:extLst>
              <a:ext uri="{FF2B5EF4-FFF2-40B4-BE49-F238E27FC236}">
                <a16:creationId xmlns:a16="http://schemas.microsoft.com/office/drawing/2014/main" id="{9D10C7F4-8653-7338-408C-0B4522CCB72C}"/>
              </a:ext>
            </a:extLst>
          </p:cNvPr>
          <p:cNvSpPr/>
          <p:nvPr/>
        </p:nvSpPr>
        <p:spPr>
          <a:xfrm>
            <a:off x="1055893" y="1828870"/>
            <a:ext cx="1954007" cy="1278784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EF6078A0-D445-5CD5-A0C5-46C16154C4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12" y="3294670"/>
            <a:ext cx="5942263" cy="318790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" name="직선 화살표 연결선 1">
            <a:extLst>
              <a:ext uri="{FF2B5EF4-FFF2-40B4-BE49-F238E27FC236}">
                <a16:creationId xmlns:a16="http://schemas.microsoft.com/office/drawing/2014/main" id="{5DE25F01-B0EC-FF10-3C50-36514178832A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2032897" y="3107654"/>
            <a:ext cx="0" cy="201666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DF2FBC8B-B8F5-F6D1-C354-65622607C4C5}"/>
              </a:ext>
            </a:extLst>
          </p:cNvPr>
          <p:cNvSpPr/>
          <p:nvPr/>
        </p:nvSpPr>
        <p:spPr>
          <a:xfrm>
            <a:off x="1020512" y="3309319"/>
            <a:ext cx="5942263" cy="3187909"/>
          </a:xfrm>
          <a:prstGeom prst="roundRect">
            <a:avLst>
              <a:gd name="adj" fmla="val 4538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668105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04892-F8C1-86B0-5E2C-AF337143D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>
            <a:extLst>
              <a:ext uri="{FF2B5EF4-FFF2-40B4-BE49-F238E27FC236}">
                <a16:creationId xmlns:a16="http://schemas.microsoft.com/office/drawing/2014/main" id="{73B82055-D55B-710A-4232-46AC731F0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214" y="1873258"/>
            <a:ext cx="6191856" cy="447415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785A1B4-279E-61E1-AB0E-8E2212B5B9F9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EB19AA-0C64-1020-731F-89C88487F30C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162E9ACA-7C21-66CB-63D5-15D2D108FCD8}"/>
              </a:ext>
            </a:extLst>
          </p:cNvPr>
          <p:cNvSpPr txBox="1"/>
          <p:nvPr/>
        </p:nvSpPr>
        <p:spPr>
          <a:xfrm>
            <a:off x="747470" y="187325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③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612ACA7D-328F-1DC9-92CA-D991F826CD7B}"/>
              </a:ext>
            </a:extLst>
          </p:cNvPr>
          <p:cNvSpPr txBox="1"/>
          <p:nvPr/>
        </p:nvSpPr>
        <p:spPr>
          <a:xfrm>
            <a:off x="1030376" y="537818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⑤</a:t>
            </a: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EBB0B9FD-DD4A-F8C0-C751-6EBA26A61565}"/>
              </a:ext>
            </a:extLst>
          </p:cNvPr>
          <p:cNvSpPr txBox="1"/>
          <p:nvPr/>
        </p:nvSpPr>
        <p:spPr>
          <a:xfrm>
            <a:off x="7602874" y="1930256"/>
            <a:ext cx="3664894" cy="2653034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③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사업개요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클릭하여 해당 사업의 상세 내용을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④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사업지침서 상세 바로보기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를 클릭하여 사업 지침을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⑤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다운로드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클릭하여 관련 첨부파일을 다운로드할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73FB101-56C8-FCEA-4F5E-1C0AF6DBDB0A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EE73A972-9543-EF3F-115E-3D689927F529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70664F78-7333-D3B3-9B53-B4004B26E084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713CB6D-6EC4-E3B0-F4FF-180E857B3140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F7AE9A-C21C-E6A6-F428-52F9ED06BE30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10.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DBA7667-79F7-C641-14E3-BD9049AF08CB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전체사업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C7ABC5B1-DD5D-53EC-7D18-727D78A4EC10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C779D199-246E-1C34-D0AF-40655F244A1E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36627654-786F-3991-4540-E36BD164B5B0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10A3CF5C-E04D-523B-17B4-9AAD27A687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BA56CF0-13DC-41E7-4080-54D0197A5A09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10-2.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사업 상세 조회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(2)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12" name="사각형: 둥근 모서리 42">
            <a:extLst>
              <a:ext uri="{FF2B5EF4-FFF2-40B4-BE49-F238E27FC236}">
                <a16:creationId xmlns:a16="http://schemas.microsoft.com/office/drawing/2014/main" id="{15D58B35-1081-F0A7-3E3C-55DF3D9CB482}"/>
              </a:ext>
            </a:extLst>
          </p:cNvPr>
          <p:cNvSpPr/>
          <p:nvPr/>
        </p:nvSpPr>
        <p:spPr>
          <a:xfrm>
            <a:off x="1074944" y="1886020"/>
            <a:ext cx="496682" cy="358907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8" name="사각형: 둥근 모서리 42">
            <a:extLst>
              <a:ext uri="{FF2B5EF4-FFF2-40B4-BE49-F238E27FC236}">
                <a16:creationId xmlns:a16="http://schemas.microsoft.com/office/drawing/2014/main" id="{BD9EAEC4-15B0-1C9F-4474-2B3C69C56E91}"/>
              </a:ext>
            </a:extLst>
          </p:cNvPr>
          <p:cNvSpPr/>
          <p:nvPr/>
        </p:nvSpPr>
        <p:spPr>
          <a:xfrm>
            <a:off x="5847658" y="3372581"/>
            <a:ext cx="1048441" cy="358907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9" name="가로 글상자 10">
            <a:extLst>
              <a:ext uri="{FF2B5EF4-FFF2-40B4-BE49-F238E27FC236}">
                <a16:creationId xmlns:a16="http://schemas.microsoft.com/office/drawing/2014/main" id="{910F7D53-0D4E-B8D4-C7B9-25C6FB3397F2}"/>
              </a:ext>
            </a:extLst>
          </p:cNvPr>
          <p:cNvSpPr txBox="1"/>
          <p:nvPr/>
        </p:nvSpPr>
        <p:spPr>
          <a:xfrm>
            <a:off x="5503582" y="3226387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④</a:t>
            </a:r>
          </a:p>
        </p:txBody>
      </p:sp>
      <p:sp>
        <p:nvSpPr>
          <p:cNvPr id="30" name="사각형: 둥근 모서리 42">
            <a:extLst>
              <a:ext uri="{FF2B5EF4-FFF2-40B4-BE49-F238E27FC236}">
                <a16:creationId xmlns:a16="http://schemas.microsoft.com/office/drawing/2014/main" id="{18BA02B2-E1F6-6818-F5AE-B42283201728}"/>
              </a:ext>
            </a:extLst>
          </p:cNvPr>
          <p:cNvSpPr/>
          <p:nvPr/>
        </p:nvSpPr>
        <p:spPr>
          <a:xfrm>
            <a:off x="1390649" y="5397233"/>
            <a:ext cx="5486400" cy="889267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242921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146D4-8CD7-9883-522D-E3ACB03B5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A70D0778-2671-0CE9-BDF6-2D9C9FFC3A94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AD5DB7C-5682-B3CD-2001-DD687B6983A3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4EBF279F-2BBF-DC40-E49A-6B4B7B7191E6}"/>
              </a:ext>
            </a:extLst>
          </p:cNvPr>
          <p:cNvSpPr txBox="1"/>
          <p:nvPr/>
        </p:nvSpPr>
        <p:spPr>
          <a:xfrm>
            <a:off x="776985" y="1947037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⑥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486C1C09-8004-11C4-44F3-9D152F651458}"/>
              </a:ext>
            </a:extLst>
          </p:cNvPr>
          <p:cNvSpPr txBox="1"/>
          <p:nvPr/>
        </p:nvSpPr>
        <p:spPr>
          <a:xfrm>
            <a:off x="780637" y="351935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⑦</a:t>
            </a: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0755AB55-9C9D-4996-1BAC-DEE69E2706BC}"/>
              </a:ext>
            </a:extLst>
          </p:cNvPr>
          <p:cNvSpPr txBox="1"/>
          <p:nvPr/>
        </p:nvSpPr>
        <p:spPr>
          <a:xfrm>
            <a:off x="7316546" y="1947037"/>
            <a:ext cx="3432610" cy="199387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⑥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지원 자격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탭을 클릭하여 해당 상세 내용을 확인할 수 있습니다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⑦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지원 내용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탭을 클릭하여 해당 상세 내용을 확인할 수 있습니다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</a:t>
            </a:r>
            <a:endParaRPr lang="en-US" altLang="ko-KR" sz="1600" dirty="0">
              <a:latin typeface="+mn-ea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FC04AD2-71BA-3677-1842-CC5F023664FC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540DE35-4769-B725-9E66-800DDF35249A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C0E24B10-B788-E7D0-B41B-8377C682205D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4AA11A5-3A71-CCD0-ABC1-14306AAE08EF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BBD2CBD-3204-E340-D311-D202209CA31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10.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7BB816-10F4-E6C8-048E-D2E6DE748715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전체사업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6B707F8B-0EEB-3A95-88DA-C54553CEB3FF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7F25AFCA-45DC-F996-ACEB-4B067B878B74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3CE2ACB5-5B73-4A64-6B40-06A11CD82A58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32A54311-6D85-A431-AF91-F3138AC15C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D8FB8B9-D9A4-85D2-A68F-0B2F5A8FF7EF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10-2.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사업 상세 조회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(3)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4A1873E0-2D0F-0699-2844-9AFE24ACD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118" y="2003015"/>
            <a:ext cx="5683595" cy="125515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2FA97BA4-B596-0A3F-14A6-07068AAF15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1118" y="3429641"/>
            <a:ext cx="5683595" cy="285471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5FD76B59-61D2-0F29-0B55-B243DF35705A}"/>
              </a:ext>
            </a:extLst>
          </p:cNvPr>
          <p:cNvSpPr/>
          <p:nvPr/>
        </p:nvSpPr>
        <p:spPr>
          <a:xfrm>
            <a:off x="1570244" y="1962220"/>
            <a:ext cx="496682" cy="358907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7" name="사각형: 둥근 모서리 42">
            <a:extLst>
              <a:ext uri="{FF2B5EF4-FFF2-40B4-BE49-F238E27FC236}">
                <a16:creationId xmlns:a16="http://schemas.microsoft.com/office/drawing/2014/main" id="{6B69A1A8-BD95-F473-7946-213366AF9EC0}"/>
              </a:ext>
            </a:extLst>
          </p:cNvPr>
          <p:cNvSpPr/>
          <p:nvPr/>
        </p:nvSpPr>
        <p:spPr>
          <a:xfrm>
            <a:off x="2076451" y="3371209"/>
            <a:ext cx="496682" cy="358907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682940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82684-5EA0-2B55-7789-21EE71575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1340423-EECB-A441-4ABC-20F9E464FCD9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E4DE72-C467-820C-1127-E56EFE9F54FA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C3198D9C-0920-CD86-4F46-64918550D897}"/>
              </a:ext>
            </a:extLst>
          </p:cNvPr>
          <p:cNvSpPr txBox="1"/>
          <p:nvPr/>
        </p:nvSpPr>
        <p:spPr>
          <a:xfrm>
            <a:off x="815085" y="1947037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⑧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93F7C32A-60CA-154F-D20A-10B2F62E4427}"/>
              </a:ext>
            </a:extLst>
          </p:cNvPr>
          <p:cNvSpPr txBox="1"/>
          <p:nvPr/>
        </p:nvSpPr>
        <p:spPr>
          <a:xfrm>
            <a:off x="792891" y="439551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⑨</a:t>
            </a: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C4847709-66B9-60CB-366C-827EF47DFB49}"/>
              </a:ext>
            </a:extLst>
          </p:cNvPr>
          <p:cNvSpPr txBox="1"/>
          <p:nvPr/>
        </p:nvSpPr>
        <p:spPr>
          <a:xfrm>
            <a:off x="6815486" y="1879616"/>
            <a:ext cx="3432610" cy="3914405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⑧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신청</a:t>
            </a:r>
            <a:r>
              <a:rPr lang="en-US" altLang="ko-KR" sz="1600" dirty="0">
                <a:latin typeface="+mn-ea"/>
              </a:rPr>
              <a:t>/</a:t>
            </a:r>
            <a:r>
              <a:rPr lang="ko-KR" altLang="en-US" sz="1600" dirty="0">
                <a:latin typeface="+mn-ea"/>
              </a:rPr>
              <a:t>선정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탭을 클릭하여 해당 상세 내용을 확인할 수 있습니다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⑨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접수</a:t>
            </a:r>
            <a:r>
              <a:rPr lang="en-US" altLang="ko-KR" sz="1600" dirty="0">
                <a:latin typeface="+mn-ea"/>
              </a:rPr>
              <a:t>/</a:t>
            </a:r>
            <a:r>
              <a:rPr lang="ko-KR" altLang="en-US" sz="1600" dirty="0">
                <a:latin typeface="+mn-ea"/>
              </a:rPr>
              <a:t>문의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클릭하여 해당 상세 내용을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731F3D2-CA3E-4D5C-256C-EB00434D695A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01CEA8BF-EF32-9729-DCF9-D72AD8564E14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62C29A5-1F06-03C1-1A9D-18C648D2F8C9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808A1513-E6AC-B3CB-AF95-346352F73011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7ECAA95-F4EF-8625-AA4E-A59D945FC206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10.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93251A-877B-14D1-081B-3F603F33CBC4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전체사업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1A70B33E-3EB2-C431-6D9E-69C0A281CF8F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72F00467-2E71-C5A5-13DE-0962E65ABECB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1715EC4F-0BCF-751E-790A-E9052936E4C2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5C343BAF-E1F9-A0D0-BFF4-7F7C039F5C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9C7A9C-2A5C-CB86-FBDE-73D244E718F8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10-2.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사업 상세 조회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(4)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C6E03D81-D447-8428-BCE0-2E378A0CF7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210" y="1873258"/>
            <a:ext cx="5293350" cy="231396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18BE77D-5763-91FD-2DEF-03FEA70808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2210" y="4395513"/>
            <a:ext cx="5288115" cy="187099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사각형: 둥근 모서리 42">
            <a:extLst>
              <a:ext uri="{FF2B5EF4-FFF2-40B4-BE49-F238E27FC236}">
                <a16:creationId xmlns:a16="http://schemas.microsoft.com/office/drawing/2014/main" id="{33E0B13D-6355-FF13-1A58-3E6E4F3EE96F}"/>
              </a:ext>
            </a:extLst>
          </p:cNvPr>
          <p:cNvSpPr/>
          <p:nvPr/>
        </p:nvSpPr>
        <p:spPr>
          <a:xfrm>
            <a:off x="2503694" y="1837285"/>
            <a:ext cx="496682" cy="292388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920C7E7B-D9DA-1DFA-2D5F-42A5AD0B1FD0}"/>
              </a:ext>
            </a:extLst>
          </p:cNvPr>
          <p:cNvSpPr/>
          <p:nvPr/>
        </p:nvSpPr>
        <p:spPr>
          <a:xfrm>
            <a:off x="3031911" y="4361175"/>
            <a:ext cx="496682" cy="314742"/>
          </a:xfrm>
          <a:prstGeom prst="roundRect">
            <a:avLst>
              <a:gd name="adj" fmla="val 1385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072429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28E4A-DF1A-4274-C5CF-CE897F4A4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9B9BB29A-26DC-2AE1-EE9B-C49B61E84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433" y="1891450"/>
            <a:ext cx="5483765" cy="455164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854FEF-A5A1-5048-B95F-B91AD047FEAA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EF9B04-56EE-55FA-2253-9DA24C95D075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B34BA093-077C-0E97-1273-D8364B4F2BA6}"/>
              </a:ext>
            </a:extLst>
          </p:cNvPr>
          <p:cNvSpPr txBox="1"/>
          <p:nvPr/>
        </p:nvSpPr>
        <p:spPr>
          <a:xfrm>
            <a:off x="2339255" y="237780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4D1AD8EE-1DFA-AF79-9C56-FBEE08C17109}"/>
              </a:ext>
            </a:extLst>
          </p:cNvPr>
          <p:cNvSpPr txBox="1"/>
          <p:nvPr/>
        </p:nvSpPr>
        <p:spPr>
          <a:xfrm>
            <a:off x="1190626" y="2924175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D06C9A83-B690-D7C2-F78B-BCC79B4BDAF4}"/>
              </a:ext>
            </a:extLst>
          </p:cNvPr>
          <p:cNvSpPr txBox="1"/>
          <p:nvPr/>
        </p:nvSpPr>
        <p:spPr>
          <a:xfrm>
            <a:off x="7235192" y="1873258"/>
            <a:ext cx="3936296" cy="295414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사업 신청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전체 사업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원하는 키워드를 입력하여 사업을 검색할 수 있습니다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 사업연도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지역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사업 대상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신청 기간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자금유형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담당 기관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사업 분야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재배 품목의 조건을 적용하여 사업을 검색할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C7E1CBA5-7EED-146F-B2F5-9D1861B40E15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3C3CD910-AA52-F4E2-BC03-D22F20090324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31DFE085-9ED4-3E6F-11B2-E36CA066D08B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5B129DBD-7376-50EF-CDAA-275730650DD0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DE0661-C67B-627F-C4B6-A0A9F68A350D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10.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EF0937F-F123-FFC2-471E-DCE1452BEC92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전체사업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AA0B542F-2688-4A76-A519-331E61D4583D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247F2CEF-0EAF-D055-FA9A-CFE46F688227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AFFFCA26-674B-2958-4DDE-F1A3A2623E1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26F6F1E9-B673-6835-601E-C3B75E7F76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7633182-8B20-3B5E-0CA5-FA973F5CCF03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10-3.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사업 검색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846B449F-61EF-FF57-F7CF-D85A7524DFAB}"/>
              </a:ext>
            </a:extLst>
          </p:cNvPr>
          <p:cNvSpPr/>
          <p:nvPr/>
        </p:nvSpPr>
        <p:spPr>
          <a:xfrm>
            <a:off x="2598403" y="2539733"/>
            <a:ext cx="2668922" cy="39396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5" name="사각형: 둥근 모서리 42">
            <a:extLst>
              <a:ext uri="{FF2B5EF4-FFF2-40B4-BE49-F238E27FC236}">
                <a16:creationId xmlns:a16="http://schemas.microsoft.com/office/drawing/2014/main" id="{B7C5CFE5-D8BD-758B-A5B4-7D7EEDAEA87F}"/>
              </a:ext>
            </a:extLst>
          </p:cNvPr>
          <p:cNvSpPr/>
          <p:nvPr/>
        </p:nvSpPr>
        <p:spPr>
          <a:xfrm>
            <a:off x="1483977" y="3050641"/>
            <a:ext cx="4821573" cy="664109"/>
          </a:xfrm>
          <a:prstGeom prst="roundRect">
            <a:avLst>
              <a:gd name="adj" fmla="val 2131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060470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E6933-FAFD-33DC-F31B-2F011F07C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96C132C6-A367-FFCD-BD2B-F3136EE30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649" y="1854208"/>
            <a:ext cx="4456151" cy="465674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2300ED9-F1E3-0CE0-CF4E-55506D27D80C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F9BB518-EE79-D66D-92D1-72C646B2C4BC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6EF4A389-9EC2-9E11-10F9-8621001C6BD7}"/>
              </a:ext>
            </a:extLst>
          </p:cNvPr>
          <p:cNvSpPr txBox="1"/>
          <p:nvPr/>
        </p:nvSpPr>
        <p:spPr>
          <a:xfrm>
            <a:off x="3710857" y="185109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6E2F9FE4-E878-036F-CC2E-912EB8BC2943}"/>
              </a:ext>
            </a:extLst>
          </p:cNvPr>
          <p:cNvSpPr txBox="1"/>
          <p:nvPr/>
        </p:nvSpPr>
        <p:spPr>
          <a:xfrm>
            <a:off x="787718" y="369570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6215394-54AC-15B8-F766-C787A43946CF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8AA77A35-5884-D1E1-4C83-DACBD4BAA4FE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A8B18777-453E-67CE-CAF2-5E3AE229237C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CB3A181-8284-5CEC-EA3D-CF92BB1ABA28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CF312C-D4E4-3C48-E13D-2C763B00D2B7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11.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ED09A1-A47C-5078-1B94-D06F0C9363E4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인기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D0122C56-3417-3E9F-5F51-D35A6F83AFB7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F230E712-EDC3-C784-DF1A-95ECAEA44B77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903453CF-FEB8-D351-A382-B29A74BC195E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A2253A64-17E3-7F99-8563-E43666BD70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F1F61E-62B5-4F4E-C586-78B508C0F9D9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11-1.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많이 본 사업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TOP5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조회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2" name="가로 글상자 6">
            <a:extLst>
              <a:ext uri="{FF2B5EF4-FFF2-40B4-BE49-F238E27FC236}">
                <a16:creationId xmlns:a16="http://schemas.microsoft.com/office/drawing/2014/main" id="{03BB3453-2163-282C-CD23-CCBC4DF3F8AB}"/>
              </a:ext>
            </a:extLst>
          </p:cNvPr>
          <p:cNvSpPr txBox="1"/>
          <p:nvPr/>
        </p:nvSpPr>
        <p:spPr>
          <a:xfrm>
            <a:off x="6243986" y="1826489"/>
            <a:ext cx="5033614" cy="167379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사업 신청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인기 사업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화면의 우측 상단에서 사업을 검색할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많이 본 사업 </a:t>
            </a:r>
            <a:r>
              <a:rPr lang="en-US" altLang="ko-KR" sz="1600" dirty="0">
                <a:latin typeface="+mn-ea"/>
              </a:rPr>
              <a:t>TOP5</a:t>
            </a:r>
            <a:r>
              <a:rPr lang="ko-KR" altLang="en-US" sz="1600" dirty="0">
                <a:latin typeface="+mn-ea"/>
              </a:rPr>
              <a:t>를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15" name="사각형: 둥근 모서리 42">
            <a:extLst>
              <a:ext uri="{FF2B5EF4-FFF2-40B4-BE49-F238E27FC236}">
                <a16:creationId xmlns:a16="http://schemas.microsoft.com/office/drawing/2014/main" id="{4CF54EB3-096E-2990-5DC3-9DB67A436BA6}"/>
              </a:ext>
            </a:extLst>
          </p:cNvPr>
          <p:cNvSpPr/>
          <p:nvPr/>
        </p:nvSpPr>
        <p:spPr>
          <a:xfrm>
            <a:off x="4046205" y="1853683"/>
            <a:ext cx="1535445" cy="318018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94B548BF-9E20-985C-3D44-1B9C18A1E49A}"/>
              </a:ext>
            </a:extLst>
          </p:cNvPr>
          <p:cNvSpPr/>
          <p:nvPr/>
        </p:nvSpPr>
        <p:spPr>
          <a:xfrm>
            <a:off x="1182649" y="3695700"/>
            <a:ext cx="4456151" cy="2796207"/>
          </a:xfrm>
          <a:prstGeom prst="roundRect">
            <a:avLst>
              <a:gd name="adj" fmla="val 348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2589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159EBD9-52EE-E784-0C6C-13E26615C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103" y="4133410"/>
            <a:ext cx="5952926" cy="222190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B0615CC5-50C4-4E35-B867-5D6EDAC39F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3941"/>
          <a:stretch/>
        </p:blipFill>
        <p:spPr>
          <a:xfrm>
            <a:off x="1103974" y="1884513"/>
            <a:ext cx="6005991" cy="209693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가로 글상자 6"/>
          <p:cNvSpPr txBox="1"/>
          <p:nvPr/>
        </p:nvSpPr>
        <p:spPr>
          <a:xfrm>
            <a:off x="7314605" y="1982565"/>
            <a:ext cx="4563110" cy="3274230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④ </a:t>
            </a:r>
            <a:r>
              <a:rPr lang="ko-KR" altLang="en-US" sz="1600" dirty="0">
                <a:latin typeface="+mn-ea"/>
              </a:rPr>
              <a:t>농림사업 중 본인이 관심 있는 사업에 대해 </a:t>
            </a:r>
            <a:r>
              <a:rPr lang="ko-KR" altLang="en-US" sz="1600" dirty="0" err="1">
                <a:latin typeface="+mn-ea"/>
              </a:rPr>
              <a:t>찜한</a:t>
            </a:r>
            <a:r>
              <a:rPr lang="ko-KR" altLang="en-US" sz="1600" dirty="0">
                <a:latin typeface="+mn-ea"/>
              </a:rPr>
              <a:t> 사업 정보를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⑤ 사업 지원을 위한 </a:t>
            </a:r>
            <a:r>
              <a:rPr lang="ko-KR" altLang="en-US" sz="1600" dirty="0" err="1">
                <a:latin typeface="+mn-ea"/>
              </a:rPr>
              <a:t>직불금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면세유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배정량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재해보험</a:t>
            </a: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	 </a:t>
            </a:r>
            <a:r>
              <a:rPr lang="ko-KR" altLang="en-US" sz="1600" dirty="0">
                <a:latin typeface="+mn-ea"/>
              </a:rPr>
              <a:t>가입 정보 내용을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ko-KR" altLang="en-US" sz="1600" dirty="0">
              <a:solidFill>
                <a:schemeClr val="tx1"/>
              </a:solidFill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⑥ 나의 교육 수료 내역을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⑦ 정부</a:t>
            </a:r>
            <a:r>
              <a:rPr lang="en-US" altLang="ko-KR" sz="1600" dirty="0">
                <a:latin typeface="+mn-ea"/>
              </a:rPr>
              <a:t>24</a:t>
            </a:r>
            <a:r>
              <a:rPr lang="ko-KR" altLang="en-US" sz="1600" dirty="0">
                <a:latin typeface="+mn-ea"/>
              </a:rPr>
              <a:t>로 이동하여 농업경영체 등록 및 사업 신청에</a:t>
            </a: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	 </a:t>
            </a:r>
            <a:r>
              <a:rPr lang="ko-KR" altLang="en-US" sz="1600" dirty="0">
                <a:latin typeface="+mn-ea"/>
              </a:rPr>
              <a:t>필요한 증명서를 확인할 수 있습니다</a:t>
            </a:r>
            <a:r>
              <a:rPr lang="en-US" altLang="ko-KR" sz="1600" dirty="0">
                <a:latin typeface="+mn-ea"/>
              </a:rPr>
              <a:t>.</a:t>
            </a:r>
            <a:r>
              <a:rPr lang="ko-KR" altLang="en-US" sz="1600" dirty="0">
                <a:latin typeface="+mn-ea"/>
              </a:rPr>
              <a:t> </a:t>
            </a:r>
            <a:endParaRPr lang="en-US" altLang="ko-KR" sz="1600" dirty="0">
              <a:latin typeface="+mn-ea"/>
            </a:endParaRPr>
          </a:p>
        </p:txBody>
      </p:sp>
      <p:sp>
        <p:nvSpPr>
          <p:cNvPr id="34" name="가로 글상자 10">
            <a:extLst>
              <a:ext uri="{FF2B5EF4-FFF2-40B4-BE49-F238E27FC236}">
                <a16:creationId xmlns:a16="http://schemas.microsoft.com/office/drawing/2014/main" id="{823E1392-81AE-31D9-2571-3CC789641F7F}"/>
              </a:ext>
            </a:extLst>
          </p:cNvPr>
          <p:cNvSpPr txBox="1"/>
          <p:nvPr/>
        </p:nvSpPr>
        <p:spPr>
          <a:xfrm>
            <a:off x="987099" y="4081459"/>
            <a:ext cx="3079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⑤</a:t>
            </a:r>
          </a:p>
        </p:txBody>
      </p:sp>
      <p:sp>
        <p:nvSpPr>
          <p:cNvPr id="25" name="가로 글상자 10">
            <a:extLst>
              <a:ext uri="{FF2B5EF4-FFF2-40B4-BE49-F238E27FC236}">
                <a16:creationId xmlns:a16="http://schemas.microsoft.com/office/drawing/2014/main" id="{823E1392-81AE-31D9-2571-3CC789641F7F}"/>
              </a:ext>
            </a:extLst>
          </p:cNvPr>
          <p:cNvSpPr txBox="1"/>
          <p:nvPr/>
        </p:nvSpPr>
        <p:spPr>
          <a:xfrm>
            <a:off x="777076" y="2156997"/>
            <a:ext cx="3079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④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EF56C1-1C39-4F8B-8EE9-08F004E5C11E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D5F0221-C223-4F12-8030-0878C4F87A8F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28" name="그래픽 50">
              <a:extLst>
                <a:ext uri="{FF2B5EF4-FFF2-40B4-BE49-F238E27FC236}">
                  <a16:creationId xmlns:a16="http://schemas.microsoft.com/office/drawing/2014/main" id="{7519DAC2-C94B-4375-AC62-37E27DAB1099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08DD2FF8-BA12-404B-96DA-E463958707B4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86BA9F1-68C3-40B2-A924-6ADDA4316CBB}"/>
              </a:ext>
            </a:extLst>
          </p:cNvPr>
          <p:cNvSpPr txBox="1"/>
          <p:nvPr/>
        </p:nvSpPr>
        <p:spPr>
          <a:xfrm>
            <a:off x="769220" y="1106837"/>
            <a:ext cx="38375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defTabSz="914400" latinLnBrk="1">
              <a:defRPr/>
            </a:pPr>
            <a:r>
              <a:rPr lang="en-US" altLang="ko-KR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1.</a:t>
            </a:r>
            <a:endParaRPr lang="ko-KR" altLang="en-US" b="1" spc="-3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228AAF5-62F7-4059-A5DE-D0612FF3C2A3}"/>
              </a:ext>
            </a:extLst>
          </p:cNvPr>
          <p:cNvSpPr txBox="1"/>
          <p:nvPr/>
        </p:nvSpPr>
        <p:spPr>
          <a:xfrm>
            <a:off x="1040682" y="1106837"/>
            <a:ext cx="287553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defTabSz="914400" latinLnBrk="1">
              <a:defRPr/>
            </a:pPr>
            <a:r>
              <a:rPr lang="ko-KR" altLang="en-US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마이페이지 </a:t>
            </a:r>
            <a:r>
              <a:rPr lang="en-US" altLang="ko-KR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- </a:t>
            </a:r>
            <a:r>
              <a:rPr lang="ko-KR" altLang="en-US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농업</a:t>
            </a:r>
            <a:r>
              <a:rPr lang="en-US" altLang="ko-KR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e</a:t>
            </a:r>
            <a:r>
              <a:rPr lang="ko-KR" altLang="en-US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지 원패스</a:t>
            </a:r>
            <a:endParaRPr kumimoji="0" lang="ko-KR" altLang="en-US" sz="1800" b="1" i="0" u="none" strike="noStrike" kern="1200" cap="none" spc="-30" normalizeH="0" baseline="0" noProof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EE3E02E-EB0B-4EDA-844F-0DE77962B35D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8" name="사각형: 둥근 모서리 42">
            <a:extLst>
              <a:ext uri="{FF2B5EF4-FFF2-40B4-BE49-F238E27FC236}">
                <a16:creationId xmlns:a16="http://schemas.microsoft.com/office/drawing/2014/main" id="{304444D9-F20D-E5A6-9EBA-771E0EA5E1B5}"/>
              </a:ext>
            </a:extLst>
          </p:cNvPr>
          <p:cNvSpPr/>
          <p:nvPr/>
        </p:nvSpPr>
        <p:spPr>
          <a:xfrm>
            <a:off x="1152979" y="2333625"/>
            <a:ext cx="5917304" cy="1495209"/>
          </a:xfrm>
          <a:prstGeom prst="roundRect">
            <a:avLst>
              <a:gd name="adj" fmla="val 1099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9" name="사각형: 둥근 모서리 42">
            <a:extLst>
              <a:ext uri="{FF2B5EF4-FFF2-40B4-BE49-F238E27FC236}">
                <a16:creationId xmlns:a16="http://schemas.microsoft.com/office/drawing/2014/main" id="{71239430-2E1A-59ED-82DA-FB5A1B214046}"/>
              </a:ext>
            </a:extLst>
          </p:cNvPr>
          <p:cNvSpPr/>
          <p:nvPr/>
        </p:nvSpPr>
        <p:spPr>
          <a:xfrm>
            <a:off x="1133474" y="4312147"/>
            <a:ext cx="1962679" cy="1995540"/>
          </a:xfrm>
          <a:prstGeom prst="roundRect">
            <a:avLst>
              <a:gd name="adj" fmla="val 1099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17191C1E-096E-6EBD-75EA-51A832550F0D}"/>
              </a:ext>
            </a:extLst>
          </p:cNvPr>
          <p:cNvSpPr txBox="1"/>
          <p:nvPr/>
        </p:nvSpPr>
        <p:spPr>
          <a:xfrm>
            <a:off x="2940717" y="4090984"/>
            <a:ext cx="3079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⑥</a:t>
            </a:r>
          </a:p>
        </p:txBody>
      </p:sp>
      <p:sp>
        <p:nvSpPr>
          <p:cNvPr id="14" name="가로 글상자 10">
            <a:extLst>
              <a:ext uri="{FF2B5EF4-FFF2-40B4-BE49-F238E27FC236}">
                <a16:creationId xmlns:a16="http://schemas.microsoft.com/office/drawing/2014/main" id="{9D10CFB1-DFC7-7FE5-7AE0-5D98F046FE19}"/>
              </a:ext>
            </a:extLst>
          </p:cNvPr>
          <p:cNvSpPr txBox="1"/>
          <p:nvPr/>
        </p:nvSpPr>
        <p:spPr>
          <a:xfrm>
            <a:off x="4893343" y="4081459"/>
            <a:ext cx="30791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⑦</a:t>
            </a:r>
          </a:p>
        </p:txBody>
      </p:sp>
      <p:sp>
        <p:nvSpPr>
          <p:cNvPr id="41" name="사각형: 둥근 모서리 42">
            <a:extLst>
              <a:ext uri="{FF2B5EF4-FFF2-40B4-BE49-F238E27FC236}">
                <a16:creationId xmlns:a16="http://schemas.microsoft.com/office/drawing/2014/main" id="{B213516C-87BE-3DFA-894A-EF6EFF988638}"/>
              </a:ext>
            </a:extLst>
          </p:cNvPr>
          <p:cNvSpPr/>
          <p:nvPr/>
        </p:nvSpPr>
        <p:spPr>
          <a:xfrm>
            <a:off x="3096152" y="4312147"/>
            <a:ext cx="1955095" cy="1995540"/>
          </a:xfrm>
          <a:prstGeom prst="roundRect">
            <a:avLst>
              <a:gd name="adj" fmla="val 1099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2" name="사각형: 둥근 모서리 42">
            <a:extLst>
              <a:ext uri="{FF2B5EF4-FFF2-40B4-BE49-F238E27FC236}">
                <a16:creationId xmlns:a16="http://schemas.microsoft.com/office/drawing/2014/main" id="{15602E43-9E9E-164A-4666-0185C3B8AE9D}"/>
              </a:ext>
            </a:extLst>
          </p:cNvPr>
          <p:cNvSpPr/>
          <p:nvPr/>
        </p:nvSpPr>
        <p:spPr>
          <a:xfrm>
            <a:off x="5051247" y="4312147"/>
            <a:ext cx="2019036" cy="1995540"/>
          </a:xfrm>
          <a:prstGeom prst="roundRect">
            <a:avLst>
              <a:gd name="adj" fmla="val 1099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7C332553-DCA9-862E-C57A-B3E8949EBB42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C9B80236-A59F-9A94-1DB6-6F1DC6A9372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48" name="사각형: 둥근 모서리 47">
                <a:extLst>
                  <a:ext uri="{FF2B5EF4-FFF2-40B4-BE49-F238E27FC236}">
                    <a16:creationId xmlns:a16="http://schemas.microsoft.com/office/drawing/2014/main" id="{EF27F6DB-2DCE-545B-3307-E5888FC52F7F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49" name="그래픽 48">
                <a:extLst>
                  <a:ext uri="{FF2B5EF4-FFF2-40B4-BE49-F238E27FC236}">
                    <a16:creationId xmlns:a16="http://schemas.microsoft.com/office/drawing/2014/main" id="{C1F70D1A-347A-2A06-F4D6-12015C15F2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26184EC-112C-6E91-FA4A-A97CF9105576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1-1. </a:t>
              </a: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경영체 요약정보 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(2)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38814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C79EF-36DF-FBCA-9945-523327FC9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E0DB298E-D9F4-4C8D-9161-8DB3049C4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261" y="2852156"/>
            <a:ext cx="4930340" cy="370179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9F6DF66-37BE-ED15-C870-6BA5A45B6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513" y="1899894"/>
            <a:ext cx="4923088" cy="87640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1401CA4-B6EF-4C66-4B20-BE3225619801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615246-4E21-A9BF-9F28-E2EC280B4758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A01132B1-952B-CAC9-E001-FF0B08F836A3}"/>
              </a:ext>
            </a:extLst>
          </p:cNvPr>
          <p:cNvSpPr txBox="1"/>
          <p:nvPr/>
        </p:nvSpPr>
        <p:spPr>
          <a:xfrm>
            <a:off x="3141789" y="2118028"/>
            <a:ext cx="266242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③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51FCA0BC-5BEA-6596-3F5F-A4EFB39847BA}"/>
              </a:ext>
            </a:extLst>
          </p:cNvPr>
          <p:cNvSpPr txBox="1"/>
          <p:nvPr/>
        </p:nvSpPr>
        <p:spPr>
          <a:xfrm>
            <a:off x="668434" y="285215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④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DF9AC48-10F5-3905-2887-B9C3002D9BA3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14480E05-7073-5968-F6B0-B5EC92D7EB0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566D739B-FB5C-EEB1-E09A-2B722A4FAEE1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29B619F-4569-AA57-708E-2B82C7C632A7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087802-4A48-0D9E-0E04-444B6C0CE242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11.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1ABF54-375C-0336-D6CE-4CCCF21CC824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인기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3CBFB45A-0FCF-CAE0-2D28-E718A3D9BDFB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2101767A-FC1F-9DF4-6A4F-4E488943A71C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6E843AFB-8C39-880F-5DF4-06C99624716C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F9C17CBD-8682-B514-4E80-9DF8497073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FC959C-8E56-AAC7-C38F-E4E259509CF3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11-2.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인기사업 기획전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2" name="가로 글상자 6">
            <a:extLst>
              <a:ext uri="{FF2B5EF4-FFF2-40B4-BE49-F238E27FC236}">
                <a16:creationId xmlns:a16="http://schemas.microsoft.com/office/drawing/2014/main" id="{1E75D7C3-510F-7643-61EE-E003C0EBFE0B}"/>
              </a:ext>
            </a:extLst>
          </p:cNvPr>
          <p:cNvSpPr txBox="1"/>
          <p:nvPr/>
        </p:nvSpPr>
        <p:spPr>
          <a:xfrm>
            <a:off x="6492793" y="1899894"/>
            <a:ext cx="4241882" cy="3274230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③ 인기 사업 기획전 배너에서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기획전 보러 가기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④ 인기 사업 기획전을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⑤ 인기 사업을 검색할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⑥ 사업연도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사업 대상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신청 기간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자금유형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사업 분야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재배 품목의 조건을 적용하여 검색할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1D56DB8C-2A86-7FD8-6446-CD56321EA40E}"/>
              </a:ext>
            </a:extLst>
          </p:cNvPr>
          <p:cNvSpPr/>
          <p:nvPr/>
        </p:nvSpPr>
        <p:spPr>
          <a:xfrm>
            <a:off x="3408031" y="2341634"/>
            <a:ext cx="697244" cy="258691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1" name="사각형: 둥근 모서리 42">
            <a:extLst>
              <a:ext uri="{FF2B5EF4-FFF2-40B4-BE49-F238E27FC236}">
                <a16:creationId xmlns:a16="http://schemas.microsoft.com/office/drawing/2014/main" id="{D4B97961-10A7-330F-2641-7BA1BA34A9D8}"/>
              </a:ext>
            </a:extLst>
          </p:cNvPr>
          <p:cNvSpPr/>
          <p:nvPr/>
        </p:nvSpPr>
        <p:spPr>
          <a:xfrm>
            <a:off x="2287880" y="3318704"/>
            <a:ext cx="2379369" cy="310321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F7D1E2C0-7222-AF89-2C88-603C053C45CE}"/>
              </a:ext>
            </a:extLst>
          </p:cNvPr>
          <p:cNvSpPr/>
          <p:nvPr/>
        </p:nvSpPr>
        <p:spPr>
          <a:xfrm>
            <a:off x="1039563" y="3740127"/>
            <a:ext cx="4846888" cy="431824"/>
          </a:xfrm>
          <a:prstGeom prst="roundRect">
            <a:avLst>
              <a:gd name="adj" fmla="val 2131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7" name="가로 글상자 10">
            <a:extLst>
              <a:ext uri="{FF2B5EF4-FFF2-40B4-BE49-F238E27FC236}">
                <a16:creationId xmlns:a16="http://schemas.microsoft.com/office/drawing/2014/main" id="{5AA09BCF-7816-EF1C-47BF-1A4DC0653B16}"/>
              </a:ext>
            </a:extLst>
          </p:cNvPr>
          <p:cNvSpPr txBox="1"/>
          <p:nvPr/>
        </p:nvSpPr>
        <p:spPr>
          <a:xfrm>
            <a:off x="1947793" y="320630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⑤</a:t>
            </a:r>
          </a:p>
        </p:txBody>
      </p:sp>
      <p:sp>
        <p:nvSpPr>
          <p:cNvPr id="29" name="가로 글상자 10">
            <a:extLst>
              <a:ext uri="{FF2B5EF4-FFF2-40B4-BE49-F238E27FC236}">
                <a16:creationId xmlns:a16="http://schemas.microsoft.com/office/drawing/2014/main" id="{F2FCA964-4734-75DF-5500-AC7F5A3D1730}"/>
              </a:ext>
            </a:extLst>
          </p:cNvPr>
          <p:cNvSpPr txBox="1"/>
          <p:nvPr/>
        </p:nvSpPr>
        <p:spPr>
          <a:xfrm>
            <a:off x="660975" y="365646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⑥</a:t>
            </a:r>
          </a:p>
        </p:txBody>
      </p:sp>
    </p:spTree>
    <p:extLst>
      <p:ext uri="{BB962C8B-B14F-4D97-AF65-F5344CB8AC3E}">
        <p14:creationId xmlns:p14="http://schemas.microsoft.com/office/powerpoint/2010/main" val="18645407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DC9D7-300B-6B10-540F-64CCD71E9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565AA211-081A-98F2-DF9E-E37158D52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617" y="4252298"/>
            <a:ext cx="4424774" cy="202417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82C2CF3-EEC1-5977-C14F-B418EE79D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202" y="1961946"/>
            <a:ext cx="4424774" cy="220166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BEB3246-B552-E46C-4998-1DEE99D6B024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853F37-CBAD-3F04-5A99-45632D41E081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7E610D39-3A6C-44EE-3F47-C014D0797EC6}"/>
              </a:ext>
            </a:extLst>
          </p:cNvPr>
          <p:cNvSpPr txBox="1"/>
          <p:nvPr/>
        </p:nvSpPr>
        <p:spPr>
          <a:xfrm>
            <a:off x="2089961" y="2916584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E7A5F058-B0E8-ECD0-4C3E-FC29A83A5461}"/>
              </a:ext>
            </a:extLst>
          </p:cNvPr>
          <p:cNvSpPr txBox="1"/>
          <p:nvPr/>
        </p:nvSpPr>
        <p:spPr>
          <a:xfrm>
            <a:off x="2093613" y="463965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CFCF767-2BC2-B5E9-AC04-B2356DE737D8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F24947D9-6876-4468-0D5F-29AA42BFE29C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5EBFD85B-8C4D-FD50-6F98-4D94703BFB5F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8A87733-BA84-014B-C89C-3CFCF1FA3680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53FCAD3-FCF2-F766-89E8-F00833082E2C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12.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F5C228-F785-2B6C-F7CA-E82038B40A56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 </a:t>
              </a:r>
              <a:r>
                <a:rPr lang="ko-KR" altLang="en-US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간편찾기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869F67CB-AEDF-9C94-F4DA-66308B59ECBE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5B6AAB7C-ED6F-273A-3413-F3B013320F2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EB701A70-1943-07CB-C92B-5B5D2779127F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5A26CD97-2BCA-174F-433E-FF30234453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01DD860-B882-7711-458B-8345C519AEDB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간편 사업 찾기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(1) </a:t>
              </a:r>
              <a:r>
                <a:rPr lang="en-US" altLang="ko-KR" sz="12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- </a:t>
              </a:r>
              <a:r>
                <a:rPr lang="ko-KR" altLang="en-US" sz="12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대화형 사업 검색</a:t>
              </a:r>
              <a:r>
                <a:rPr lang="en-US" altLang="ko-KR" sz="12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 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65743654-2C1E-4EAC-88CA-E7A516538EA2}"/>
              </a:ext>
            </a:extLst>
          </p:cNvPr>
          <p:cNvSpPr txBox="1"/>
          <p:nvPr/>
        </p:nvSpPr>
        <p:spPr>
          <a:xfrm>
            <a:off x="6095999" y="2005599"/>
            <a:ext cx="5210175" cy="2634054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사업 신청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간편 찾기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신청 자격을 선택하고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다음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재배 품목을 모두 선택하고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다음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3AA2CFFE-8DBB-05C8-F62D-9DB36E11E62B}"/>
              </a:ext>
            </a:extLst>
          </p:cNvPr>
          <p:cNvSpPr/>
          <p:nvPr/>
        </p:nvSpPr>
        <p:spPr>
          <a:xfrm>
            <a:off x="2511035" y="2920977"/>
            <a:ext cx="2918215" cy="803298"/>
          </a:xfrm>
          <a:prstGeom prst="roundRect">
            <a:avLst>
              <a:gd name="adj" fmla="val 16572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1" name="사각형: 둥근 모서리 42">
            <a:extLst>
              <a:ext uri="{FF2B5EF4-FFF2-40B4-BE49-F238E27FC236}">
                <a16:creationId xmlns:a16="http://schemas.microsoft.com/office/drawing/2014/main" id="{C71D42EB-61AD-8D56-7E8B-4E1D14868614}"/>
              </a:ext>
            </a:extLst>
          </p:cNvPr>
          <p:cNvSpPr/>
          <p:nvPr/>
        </p:nvSpPr>
        <p:spPr>
          <a:xfrm>
            <a:off x="2511035" y="4690415"/>
            <a:ext cx="2918215" cy="1167460"/>
          </a:xfrm>
          <a:prstGeom prst="roundRect">
            <a:avLst>
              <a:gd name="adj" fmla="val 11867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300729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23E1D-A244-DC75-C9CD-15D0A6AD3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림 32">
            <a:extLst>
              <a:ext uri="{FF2B5EF4-FFF2-40B4-BE49-F238E27FC236}">
                <a16:creationId xmlns:a16="http://schemas.microsoft.com/office/drawing/2014/main" id="{0B6BA937-336E-176A-3C52-B8DF43EF2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105" y="2187583"/>
            <a:ext cx="2625470" cy="275354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71FEC1B-9287-AC43-98F1-D2F3FD60A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550" y="2187583"/>
            <a:ext cx="4959643" cy="275354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FEC6BE1-DF45-D57A-B484-7FC4E1184C06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4E9F2A-DFC3-0F98-09D5-8EF2E41A2DFA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99DAC1D-ECB5-8AA1-C800-45CBEED5B65E}"/>
              </a:ext>
            </a:extLst>
          </p:cNvPr>
          <p:cNvGrpSpPr/>
          <p:nvPr/>
        </p:nvGrpSpPr>
        <p:grpSpPr>
          <a:xfrm>
            <a:off x="559688" y="1177611"/>
            <a:ext cx="277491" cy="243615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C439ACEE-EB24-50A6-0216-C0CE0098FEDB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966F4A6C-4302-0953-CB06-DECC307271C5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6880B9-7C9F-6F45-7403-785D61C81C19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60D36F8-C7A3-537E-2F3E-7FE47BAFBC9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63ED99D6-6F5A-1B45-308F-539C0C0B72B5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EF821886-C26A-F223-ACE0-54F511A78C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B49B487-E1B1-744A-CBF0-52CCBA9B5A2D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간편 사업 찾기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(2) </a:t>
              </a:r>
              <a:r>
                <a:rPr lang="en-US" altLang="ko-KR" sz="12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- </a:t>
              </a:r>
              <a:r>
                <a:rPr lang="ko-KR" altLang="en-US" sz="12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대화형 사업 검색</a:t>
              </a:r>
              <a:r>
                <a:rPr lang="en-US" altLang="ko-KR" sz="12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 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4A3DDA5C-B0F0-1D12-7CDC-C5431452C2C6}"/>
              </a:ext>
            </a:extLst>
          </p:cNvPr>
          <p:cNvSpPr txBox="1"/>
          <p:nvPr/>
        </p:nvSpPr>
        <p:spPr>
          <a:xfrm>
            <a:off x="8605961" y="2218763"/>
            <a:ext cx="3260224" cy="167379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③ 관심 분야를 모두 선택합니다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④ 각 관심 분야별 관심 주제를 모두 선택한 후</a:t>
            </a:r>
            <a:r>
              <a:rPr lang="en-US" altLang="ko-KR" sz="1600" dirty="0">
                <a:latin typeface="+mn-ea"/>
              </a:rPr>
              <a:t>, ‘</a:t>
            </a:r>
            <a:r>
              <a:rPr lang="ko-KR" altLang="en-US" sz="1600" dirty="0">
                <a:latin typeface="+mn-ea"/>
              </a:rPr>
              <a:t>선택 완료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8ACE7FC2-C20F-A6D2-C1F0-B62FBC3A09CB}"/>
              </a:ext>
            </a:extLst>
          </p:cNvPr>
          <p:cNvSpPr/>
          <p:nvPr/>
        </p:nvSpPr>
        <p:spPr>
          <a:xfrm>
            <a:off x="2183671" y="2697222"/>
            <a:ext cx="3340522" cy="1765664"/>
          </a:xfrm>
          <a:prstGeom prst="roundRect">
            <a:avLst>
              <a:gd name="adj" fmla="val 8348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1" name="사각형: 둥근 모서리 42">
            <a:extLst>
              <a:ext uri="{FF2B5EF4-FFF2-40B4-BE49-F238E27FC236}">
                <a16:creationId xmlns:a16="http://schemas.microsoft.com/office/drawing/2014/main" id="{BE4F05B0-EC5E-D300-6375-2E9ED5AD59D3}"/>
              </a:ext>
            </a:extLst>
          </p:cNvPr>
          <p:cNvSpPr/>
          <p:nvPr/>
        </p:nvSpPr>
        <p:spPr>
          <a:xfrm>
            <a:off x="5816285" y="2909465"/>
            <a:ext cx="2532068" cy="910060"/>
          </a:xfrm>
          <a:prstGeom prst="roundRect">
            <a:avLst>
              <a:gd name="adj" fmla="val 11867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37" name="가로 글상자 10">
            <a:extLst>
              <a:ext uri="{FF2B5EF4-FFF2-40B4-BE49-F238E27FC236}">
                <a16:creationId xmlns:a16="http://schemas.microsoft.com/office/drawing/2014/main" id="{1A6FD74B-F521-D611-4966-B2ABD6CCB64B}"/>
              </a:ext>
            </a:extLst>
          </p:cNvPr>
          <p:cNvSpPr txBox="1"/>
          <p:nvPr/>
        </p:nvSpPr>
        <p:spPr>
          <a:xfrm>
            <a:off x="1865751" y="2617077"/>
            <a:ext cx="37492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③</a:t>
            </a:r>
          </a:p>
        </p:txBody>
      </p:sp>
      <p:sp>
        <p:nvSpPr>
          <p:cNvPr id="38" name="가로 글상자 10">
            <a:extLst>
              <a:ext uri="{FF2B5EF4-FFF2-40B4-BE49-F238E27FC236}">
                <a16:creationId xmlns:a16="http://schemas.microsoft.com/office/drawing/2014/main" id="{8812AB75-CF06-B96B-3117-F5EAA9F78D36}"/>
              </a:ext>
            </a:extLst>
          </p:cNvPr>
          <p:cNvSpPr txBox="1"/>
          <p:nvPr/>
        </p:nvSpPr>
        <p:spPr>
          <a:xfrm>
            <a:off x="5524193" y="2763271"/>
            <a:ext cx="37492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④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1BD7236-D6B2-6DEC-1216-00A4F97A19B9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BA47E5F-DD7C-E99F-20A8-B8A0A5CBF91C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12.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63EE62-3AA9-976D-A290-242F7FA0143D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 </a:t>
              </a:r>
              <a:r>
                <a:rPr lang="ko-KR" altLang="en-US" b="1" spc="-30" dirty="0" err="1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간편찾기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81065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9AA4B-44BD-659C-285C-FD0433ED3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그림 34">
            <a:extLst>
              <a:ext uri="{FF2B5EF4-FFF2-40B4-BE49-F238E27FC236}">
                <a16:creationId xmlns:a16="http://schemas.microsoft.com/office/drawing/2014/main" id="{1092B61C-8C06-4CEB-5FA1-2F4616AA01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68"/>
          <a:stretch/>
        </p:blipFill>
        <p:spPr>
          <a:xfrm>
            <a:off x="1523753" y="2082808"/>
            <a:ext cx="4068361" cy="315594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BB3625-8AB8-4209-5143-2CF23D0F74FC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514463-6897-6510-5FC0-E676B7D29377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1982441-0DE7-693A-E0EF-866E18351F3C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30F601B8-5F92-D0BC-0C53-0AFF1082EB6F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13F27635-5CED-82A8-F601-1A8850A16E69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5C1BDEF-8313-4906-52CE-3DC7E434C7DF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4003DC-4B9B-59AF-D59A-E2F40D60123B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12.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FB9CDAB-D8A0-6D9A-B819-C6D1F1897DE3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 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간편찾기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A44889B9-0527-7ABB-A6F3-7AB9FF26F639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2E7FD035-B2F5-BFFC-0981-5B312C1E0B77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43D4C6E4-F108-017E-D71B-BB305AC6BDBF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702A13EC-438A-5DB9-3449-9B08F6C2F9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8A4D7B-2752-2D6C-5758-1FE6E4CF76C2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간편 사업 찾기 </a:t>
              </a:r>
              <a:r>
                <a:rPr lang="en-US" altLang="ko-KR" sz="16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(3) </a:t>
              </a:r>
              <a:r>
                <a:rPr lang="en-US" altLang="ko-KR" sz="12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- </a:t>
              </a:r>
              <a:r>
                <a:rPr lang="ko-KR" altLang="en-US" sz="12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대화형 사업 검색</a:t>
              </a:r>
              <a:r>
                <a:rPr lang="en-US" altLang="ko-KR" sz="12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 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D4E90DD5-256E-CFE6-FD34-77A9876A655A}"/>
              </a:ext>
            </a:extLst>
          </p:cNvPr>
          <p:cNvSpPr txBox="1"/>
          <p:nvPr/>
        </p:nvSpPr>
        <p:spPr>
          <a:xfrm>
            <a:off x="6291071" y="2225683"/>
            <a:ext cx="4767701" cy="393441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⑤ </a:t>
            </a:r>
            <a:r>
              <a:rPr lang="ko-KR" altLang="en-US" sz="1600" dirty="0">
                <a:latin typeface="+mn-ea"/>
              </a:rPr>
              <a:t>선택을 완료하면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다음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36" name="사각형: 둥근 모서리 42">
            <a:extLst>
              <a:ext uri="{FF2B5EF4-FFF2-40B4-BE49-F238E27FC236}">
                <a16:creationId xmlns:a16="http://schemas.microsoft.com/office/drawing/2014/main" id="{678A7C73-D735-308E-CE49-2A3C8DAF224A}"/>
              </a:ext>
            </a:extLst>
          </p:cNvPr>
          <p:cNvSpPr/>
          <p:nvPr/>
        </p:nvSpPr>
        <p:spPr>
          <a:xfrm>
            <a:off x="3513040" y="4887184"/>
            <a:ext cx="736567" cy="361091"/>
          </a:xfrm>
          <a:prstGeom prst="roundRect">
            <a:avLst>
              <a:gd name="adj" fmla="val 11867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39" name="가로 글상자 10">
            <a:extLst>
              <a:ext uri="{FF2B5EF4-FFF2-40B4-BE49-F238E27FC236}">
                <a16:creationId xmlns:a16="http://schemas.microsoft.com/office/drawing/2014/main" id="{CBD77FF9-E629-10CF-0F06-3068749D26EB}"/>
              </a:ext>
            </a:extLst>
          </p:cNvPr>
          <p:cNvSpPr txBox="1"/>
          <p:nvPr/>
        </p:nvSpPr>
        <p:spPr>
          <a:xfrm>
            <a:off x="3214007" y="4706209"/>
            <a:ext cx="42459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⑤</a:t>
            </a:r>
          </a:p>
        </p:txBody>
      </p:sp>
    </p:spTree>
    <p:extLst>
      <p:ext uri="{BB962C8B-B14F-4D97-AF65-F5344CB8AC3E}">
        <p14:creationId xmlns:p14="http://schemas.microsoft.com/office/powerpoint/2010/main" val="8808863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676DF-4C91-623C-3EF3-E28025B70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>
            <a:extLst>
              <a:ext uri="{FF2B5EF4-FFF2-40B4-BE49-F238E27FC236}">
                <a16:creationId xmlns:a16="http://schemas.microsoft.com/office/drawing/2014/main" id="{208DFD16-3A13-B9F7-D2B4-94A062A07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743" y="2003014"/>
            <a:ext cx="5683857" cy="425141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554358C-8B69-54B3-68B8-DCA83EBA3350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4B32DC-82F1-824B-F5B2-308A89E7BB54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1227724F-38AF-44B0-76FC-8ED798384626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658C8A99-0C8F-4964-8EB8-6B119878DBA6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B0A86083-242D-5200-7748-537B3834C05C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5CBF5275-1320-8D71-6687-2C1EFDB11C2E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D17ADC-FD3C-2B67-CA14-0BA18B6E3F30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12.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3BA08B0-D4C2-571A-3456-EB249BCF82EA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사업신청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 </a:t>
              </a:r>
              <a:r>
                <a:rPr lang="ko-KR" altLang="en-US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간편찾기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074398F-C03D-53AD-1008-B28C30D3269C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5C8D530D-F715-F225-2BD0-78CB3848EBE6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E9799AE1-6276-B56C-0EC0-EB8CF8E39E43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2E7EB7B3-26A4-B638-12EB-28D1D6D535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7606ED-9EF9-F117-6A0C-274F41D4C495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간편 사업 찾기 </a:t>
              </a:r>
              <a:r>
                <a:rPr lang="en-US" altLang="ko-KR" sz="16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(4) </a:t>
              </a:r>
              <a:r>
                <a:rPr lang="en-US" altLang="ko-KR" sz="12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- </a:t>
              </a:r>
              <a:r>
                <a:rPr lang="ko-KR" altLang="en-US" sz="12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대화형 사업 검색</a:t>
              </a:r>
              <a:r>
                <a:rPr lang="en-US" altLang="ko-KR" sz="12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 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FBFE7B69-C272-F1C3-84A6-188E65FB1565}"/>
              </a:ext>
            </a:extLst>
          </p:cNvPr>
          <p:cNvSpPr txBox="1"/>
          <p:nvPr/>
        </p:nvSpPr>
        <p:spPr>
          <a:xfrm>
            <a:off x="6953250" y="2005599"/>
            <a:ext cx="4352924" cy="2332946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⑥ 선택한 조건에 맞는 사업을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⑦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다시 찾기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클릭하면 조건을 다시 설정할 수 있는 화면으로 이동합니다</a:t>
            </a:r>
            <a:r>
              <a:rPr lang="en-US" altLang="ko-KR" sz="1600" dirty="0">
                <a:latin typeface="+mn-ea"/>
              </a:rPr>
              <a:t>. 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⑧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전체 사업 보러 가기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클릭하면 전체 사업을 검색할 수 있는 화면으로 이동합니다</a:t>
            </a:r>
            <a:r>
              <a:rPr lang="en-US" altLang="ko-KR" sz="1600" dirty="0">
                <a:latin typeface="+mn-ea"/>
              </a:rPr>
              <a:t>. </a:t>
            </a:r>
          </a:p>
        </p:txBody>
      </p:sp>
      <p:sp>
        <p:nvSpPr>
          <p:cNvPr id="21" name="사각형: 둥근 모서리 42">
            <a:extLst>
              <a:ext uri="{FF2B5EF4-FFF2-40B4-BE49-F238E27FC236}">
                <a16:creationId xmlns:a16="http://schemas.microsoft.com/office/drawing/2014/main" id="{37453965-77DB-1917-DEC3-6C8853DEAB34}"/>
              </a:ext>
            </a:extLst>
          </p:cNvPr>
          <p:cNvSpPr/>
          <p:nvPr/>
        </p:nvSpPr>
        <p:spPr>
          <a:xfrm>
            <a:off x="2915712" y="5895976"/>
            <a:ext cx="980013" cy="304800"/>
          </a:xfrm>
          <a:prstGeom prst="roundRect">
            <a:avLst>
              <a:gd name="adj" fmla="val 11867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사각형: 둥근 모서리 42">
            <a:extLst>
              <a:ext uri="{FF2B5EF4-FFF2-40B4-BE49-F238E27FC236}">
                <a16:creationId xmlns:a16="http://schemas.microsoft.com/office/drawing/2014/main" id="{93587214-91CA-62EC-545D-338B565C4708}"/>
              </a:ext>
            </a:extLst>
          </p:cNvPr>
          <p:cNvSpPr/>
          <p:nvPr/>
        </p:nvSpPr>
        <p:spPr>
          <a:xfrm>
            <a:off x="3892246" y="5895976"/>
            <a:ext cx="980013" cy="304800"/>
          </a:xfrm>
          <a:prstGeom prst="roundRect">
            <a:avLst>
              <a:gd name="adj" fmla="val 11867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2" name="가로 글상자 10">
            <a:extLst>
              <a:ext uri="{FF2B5EF4-FFF2-40B4-BE49-F238E27FC236}">
                <a16:creationId xmlns:a16="http://schemas.microsoft.com/office/drawing/2014/main" id="{E3212101-A2D0-77F8-6427-91509BE4842B}"/>
              </a:ext>
            </a:extLst>
          </p:cNvPr>
          <p:cNvSpPr txBox="1"/>
          <p:nvPr/>
        </p:nvSpPr>
        <p:spPr>
          <a:xfrm>
            <a:off x="698977" y="2003014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⑥</a:t>
            </a: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F4F1084C-74FA-83FF-7571-15BA0BA9B4F2}"/>
              </a:ext>
            </a:extLst>
          </p:cNvPr>
          <p:cNvSpPr txBox="1"/>
          <p:nvPr/>
        </p:nvSpPr>
        <p:spPr>
          <a:xfrm>
            <a:off x="2580364" y="576622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⑦</a:t>
            </a:r>
          </a:p>
        </p:txBody>
      </p:sp>
      <p:sp>
        <p:nvSpPr>
          <p:cNvPr id="15" name="가로 글상자 10">
            <a:extLst>
              <a:ext uri="{FF2B5EF4-FFF2-40B4-BE49-F238E27FC236}">
                <a16:creationId xmlns:a16="http://schemas.microsoft.com/office/drawing/2014/main" id="{20CBC119-DE55-3AEA-2D6D-BCEAED16AD80}"/>
              </a:ext>
            </a:extLst>
          </p:cNvPr>
          <p:cNvSpPr txBox="1"/>
          <p:nvPr/>
        </p:nvSpPr>
        <p:spPr>
          <a:xfrm>
            <a:off x="4828410" y="576622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⑧</a:t>
            </a:r>
          </a:p>
        </p:txBody>
      </p:sp>
    </p:spTree>
    <p:extLst>
      <p:ext uri="{BB962C8B-B14F-4D97-AF65-F5344CB8AC3E}">
        <p14:creationId xmlns:p14="http://schemas.microsoft.com/office/powerpoint/2010/main" val="7180471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27D89-8E88-2F9F-5977-5C83F4F23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C2B3EABC-4CB6-1728-BCF4-FDA2A6BFE330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35C615-7F85-E692-F2DB-05E12316B99A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2C2D2BE4-FAE4-6925-C4C1-914FD8B119EE}"/>
              </a:ext>
            </a:extLst>
          </p:cNvPr>
          <p:cNvSpPr txBox="1"/>
          <p:nvPr/>
        </p:nvSpPr>
        <p:spPr>
          <a:xfrm>
            <a:off x="1111641" y="2282865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6180C08-C856-07CF-F537-BF3D3E12C75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36AA955E-9786-C46A-F685-B9CC42410649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67949F9-C264-43D9-FCFD-CDFBFF4EFE6E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A07F8D6-302B-2CBD-30BE-ED72AF56362B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D37C7E-8E0F-4807-D3C6-E090FA619F50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99FFEA-58F2-0693-BA54-9C16F6D164A7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농식품사업 도우미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9FD5583-375B-232A-CA19-2FCCE1F8DC81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E9556C8-673B-6051-363F-4BF392D4B59F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CC6C3194-E59A-96E8-3669-C7E05071EF19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2C5605F8-AF7B-0209-8D55-C5D4481229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8BE7CF3-C983-E2CA-2883-0905BBFEED49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농업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e</a:t>
              </a: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지 소개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1F9FBF37-D299-4DC4-BE90-3E3DD17D3E1F}"/>
              </a:ext>
            </a:extLst>
          </p:cNvPr>
          <p:cNvSpPr txBox="1"/>
          <p:nvPr/>
        </p:nvSpPr>
        <p:spPr>
          <a:xfrm>
            <a:off x="6829427" y="1947037"/>
            <a:ext cx="4632455" cy="167379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농식품</a:t>
            </a:r>
            <a:r>
              <a:rPr lang="ko-KR" altLang="en-US" sz="1600" dirty="0">
                <a:latin typeface="+mn-ea"/>
              </a:rPr>
              <a:t> 사업 도우미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농업</a:t>
            </a:r>
            <a:r>
              <a:rPr lang="en-US" altLang="ko-KR" sz="1600" dirty="0">
                <a:latin typeface="+mn-ea"/>
              </a:rPr>
              <a:t>e</a:t>
            </a:r>
            <a:r>
              <a:rPr lang="ko-KR" altLang="en-US" sz="1600" dirty="0">
                <a:latin typeface="+mn-ea"/>
              </a:rPr>
              <a:t>지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소개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농업</a:t>
            </a:r>
            <a:r>
              <a:rPr lang="en-US" altLang="ko-KR" sz="1600" dirty="0">
                <a:latin typeface="+mn-ea"/>
              </a:rPr>
              <a:t>e</a:t>
            </a:r>
            <a:r>
              <a:rPr lang="ko-KR" altLang="en-US" sz="1600" dirty="0">
                <a:latin typeface="+mn-ea"/>
              </a:rPr>
              <a:t>지란</a:t>
            </a:r>
            <a:r>
              <a:rPr lang="en-US" altLang="ko-KR" sz="1600" dirty="0">
                <a:latin typeface="+mn-ea"/>
              </a:rPr>
              <a:t>’, ‘</a:t>
            </a:r>
            <a:r>
              <a:rPr lang="ko-KR" altLang="en-US" sz="1600" dirty="0">
                <a:latin typeface="+mn-ea"/>
              </a:rPr>
              <a:t>연혁</a:t>
            </a:r>
            <a:r>
              <a:rPr lang="en-US" altLang="ko-KR" sz="1600" dirty="0">
                <a:latin typeface="+mn-ea"/>
              </a:rPr>
              <a:t>’, ‘</a:t>
            </a:r>
            <a:r>
              <a:rPr lang="ko-KR" altLang="en-US" sz="1600" dirty="0">
                <a:latin typeface="+mn-ea"/>
              </a:rPr>
              <a:t>관련 법규</a:t>
            </a:r>
            <a:r>
              <a:rPr lang="en-US" altLang="ko-KR" sz="1600" dirty="0">
                <a:latin typeface="+mn-ea"/>
              </a:rPr>
              <a:t>’, ‘</a:t>
            </a:r>
            <a:r>
              <a:rPr lang="ko-KR" altLang="en-US" sz="1600" dirty="0">
                <a:latin typeface="+mn-ea"/>
              </a:rPr>
              <a:t>농업</a:t>
            </a:r>
            <a:r>
              <a:rPr lang="en-US" altLang="ko-KR" sz="1600" dirty="0">
                <a:latin typeface="+mn-ea"/>
              </a:rPr>
              <a:t>e</a:t>
            </a:r>
            <a:r>
              <a:rPr lang="ko-KR" altLang="en-US" sz="1600" dirty="0">
                <a:latin typeface="+mn-ea"/>
              </a:rPr>
              <a:t>지 상징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클릭하여 각각의 내용을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BCC84D1-3C12-FC3E-FF3E-3C96F40F7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3545" y="1947037"/>
            <a:ext cx="4603879" cy="444564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7589F98C-D779-5C13-6027-87541EF8780E}"/>
              </a:ext>
            </a:extLst>
          </p:cNvPr>
          <p:cNvSpPr/>
          <p:nvPr/>
        </p:nvSpPr>
        <p:spPr>
          <a:xfrm>
            <a:off x="1463545" y="2229154"/>
            <a:ext cx="4632455" cy="431824"/>
          </a:xfrm>
          <a:prstGeom prst="roundRect">
            <a:avLst>
              <a:gd name="adj" fmla="val 2131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41242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1F8D4-C19D-CB36-88D4-860E459BE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565A654-578A-AF4C-FCF1-B5042DEF3BD4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11147E-A064-4482-289D-917FC161BCD2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B1C62A51-4F50-4CBB-BF62-16C20D32E39F}"/>
              </a:ext>
            </a:extLst>
          </p:cNvPr>
          <p:cNvSpPr txBox="1"/>
          <p:nvPr/>
        </p:nvSpPr>
        <p:spPr>
          <a:xfrm>
            <a:off x="769221" y="2679872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5110483-C5C3-7209-E7CD-BA302CFC0CA5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8F60E7F9-FB19-17DC-B48E-1127AFA7EC08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3694DC61-55DC-AF4B-F260-BC4B2381EBA1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EE65CEF-88AF-A608-8962-A32F43A5E103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1A9827-AE78-FBA2-268C-12D7F5CD28FA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894A1F-0B62-F224-64E0-8E7963DA0848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농식품사업 도우미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DBC22721-B70E-DF2B-677C-FC3424DB7268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74058E8-3473-632A-9B79-4FF81C97A90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A958236C-F44B-8CC0-430C-20684F993683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4A3BFE3F-0A85-91E7-47FC-F40A940101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C0F810F-2680-58FA-5E34-10F3C9CBBC85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농업경영체 안내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F8875C7A-212D-E1FF-AB3F-36C87BC21E6B}"/>
              </a:ext>
            </a:extLst>
          </p:cNvPr>
          <p:cNvSpPr txBox="1"/>
          <p:nvPr/>
        </p:nvSpPr>
        <p:spPr>
          <a:xfrm>
            <a:off x="6777385" y="1899893"/>
            <a:ext cx="4750823" cy="199387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농식품사업도우미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농업경영체 안내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농업경영체의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개요</a:t>
            </a:r>
            <a:r>
              <a:rPr lang="en-US" altLang="ko-KR" sz="1600" dirty="0">
                <a:latin typeface="+mn-ea"/>
              </a:rPr>
              <a:t>’, ‘</a:t>
            </a:r>
            <a:r>
              <a:rPr lang="ko-KR" altLang="en-US" sz="1600" dirty="0">
                <a:latin typeface="+mn-ea"/>
              </a:rPr>
              <a:t>등록 목적</a:t>
            </a:r>
            <a:r>
              <a:rPr lang="en-US" altLang="ko-KR" sz="1600" dirty="0">
                <a:latin typeface="+mn-ea"/>
              </a:rPr>
              <a:t>’, ‘</a:t>
            </a:r>
            <a:r>
              <a:rPr lang="ko-KR" altLang="en-US" sz="1600" dirty="0">
                <a:latin typeface="+mn-ea"/>
              </a:rPr>
              <a:t>필요성</a:t>
            </a:r>
            <a:r>
              <a:rPr lang="en-US" altLang="ko-KR" sz="1600" dirty="0">
                <a:latin typeface="+mn-ea"/>
              </a:rPr>
              <a:t>’, ‘</a:t>
            </a:r>
            <a:r>
              <a:rPr lang="ko-KR" altLang="en-US" sz="1600" dirty="0">
                <a:latin typeface="+mn-ea"/>
              </a:rPr>
              <a:t>혜택</a:t>
            </a:r>
            <a:r>
              <a:rPr lang="en-US" altLang="ko-KR" sz="1600" dirty="0">
                <a:latin typeface="+mn-ea"/>
              </a:rPr>
              <a:t>’, ‘</a:t>
            </a:r>
            <a:r>
              <a:rPr lang="ko-KR" altLang="en-US" sz="1600" dirty="0">
                <a:latin typeface="+mn-ea"/>
              </a:rPr>
              <a:t>등록</a:t>
            </a:r>
            <a:r>
              <a:rPr lang="en-US" altLang="ko-KR" sz="1600" dirty="0">
                <a:latin typeface="+mn-ea"/>
              </a:rPr>
              <a:t>’, ‘</a:t>
            </a:r>
            <a:r>
              <a:rPr lang="ko-KR" altLang="en-US" sz="1600" dirty="0">
                <a:latin typeface="+mn-ea"/>
              </a:rPr>
              <a:t>변경등록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버튼을 클릭하여 각각의 내용을 확인할 수 있습니다</a:t>
            </a:r>
            <a:r>
              <a:rPr lang="en-US" altLang="ko-KR" sz="1600" dirty="0">
                <a:latin typeface="+mn-ea"/>
              </a:rPr>
              <a:t>.</a:t>
            </a:r>
            <a:r>
              <a:rPr lang="ko-KR" altLang="en-US" sz="1600" dirty="0">
                <a:latin typeface="+mn-ea"/>
              </a:rPr>
              <a:t> </a:t>
            </a:r>
            <a:endParaRPr lang="en-US" altLang="ko-KR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1EF152C-D52F-A491-0E2C-53A163754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493" y="1899893"/>
            <a:ext cx="5154260" cy="445328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7B81F699-D8E0-6008-BD20-B82ED11D33DD}"/>
              </a:ext>
            </a:extLst>
          </p:cNvPr>
          <p:cNvSpPr/>
          <p:nvPr/>
        </p:nvSpPr>
        <p:spPr>
          <a:xfrm>
            <a:off x="1087494" y="2610154"/>
            <a:ext cx="3760732" cy="431824"/>
          </a:xfrm>
          <a:prstGeom prst="roundRect">
            <a:avLst>
              <a:gd name="adj" fmla="val 2131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28421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9A7F5-FFCE-0375-D1DA-66EB457D8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26C16D07-4B82-2F6C-6CD5-98BCC1DAE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081" y="1923733"/>
            <a:ext cx="6201640" cy="449642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579822E-7EDB-8F84-77E0-72B9C1A733E7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A66B93-FB76-3360-8CF2-63C0117E88C2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07C94C2B-8DD0-1AEF-07EE-11F8193649FD}"/>
              </a:ext>
            </a:extLst>
          </p:cNvPr>
          <p:cNvSpPr txBox="1"/>
          <p:nvPr/>
        </p:nvSpPr>
        <p:spPr>
          <a:xfrm>
            <a:off x="640211" y="222849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①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818CD573-56B6-31F4-1F07-9684935F9985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66DC8467-FC37-B05A-0A70-217F4DB47D13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1F636CD8-1D8F-78DD-0791-F1F48F5AAC43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A2B1D52-9A1D-DA87-C073-DB0B1D9ECB32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BA37C3-A73A-B205-583B-D9E0C4322711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220C77A-99FA-75F5-6CD8-972F1661F9F1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농식품사업 도우미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EA3F343B-BE7F-560A-41B2-7A8A3BB8309D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9B14BEA1-F1BE-4BC3-9589-B5650C5F92EA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8075BBCB-6A0D-92D4-9A2E-4A2B8B616EAE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3C66FBBC-8B4A-2DA0-5DCA-6BC528EF76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6EC1D8A-79E0-1A42-306C-FAC6E1FD6736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직불제 안내 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(1)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413CD53A-2F80-909C-2532-788F08CE0030}"/>
              </a:ext>
            </a:extLst>
          </p:cNvPr>
          <p:cNvSpPr txBox="1"/>
          <p:nvPr/>
        </p:nvSpPr>
        <p:spPr>
          <a:xfrm>
            <a:off x="7301260" y="1899894"/>
            <a:ext cx="4414489" cy="167379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농식품</a:t>
            </a:r>
            <a:r>
              <a:rPr lang="ko-KR" altLang="en-US" sz="1600" dirty="0">
                <a:latin typeface="+mn-ea"/>
              </a:rPr>
              <a:t> 사업 도우미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 err="1">
                <a:latin typeface="+mn-ea"/>
              </a:rPr>
              <a:t>직불제</a:t>
            </a:r>
            <a:r>
              <a:rPr lang="ko-KR" altLang="en-US" sz="1600" dirty="0">
                <a:latin typeface="+mn-ea"/>
              </a:rPr>
              <a:t> 안내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공익 </a:t>
            </a:r>
            <a:r>
              <a:rPr lang="ko-KR" altLang="en-US" sz="1600" dirty="0" err="1">
                <a:latin typeface="+mn-ea"/>
              </a:rPr>
              <a:t>직불제란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클릭하여 해당 내용을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B210406C-AE78-B3DD-1091-39D760948331}"/>
              </a:ext>
            </a:extLst>
          </p:cNvPr>
          <p:cNvSpPr/>
          <p:nvPr/>
        </p:nvSpPr>
        <p:spPr>
          <a:xfrm>
            <a:off x="1062264" y="2304966"/>
            <a:ext cx="1966686" cy="431824"/>
          </a:xfrm>
          <a:prstGeom prst="roundRect">
            <a:avLst>
              <a:gd name="adj" fmla="val 2131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920883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137CF-C228-18AE-E094-01183066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281E12D0-5EDC-22AC-E295-9BF2796B7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12" y="1873259"/>
            <a:ext cx="5509436" cy="446086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E6B7E88-60C5-DD5E-69E4-5B4FC3F728B7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D8A636-D90B-73AD-D035-4393B10A1056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03C71E68-55DD-1CA3-C0E8-7C1B40405647}"/>
              </a:ext>
            </a:extLst>
          </p:cNvPr>
          <p:cNvSpPr txBox="1"/>
          <p:nvPr/>
        </p:nvSpPr>
        <p:spPr>
          <a:xfrm>
            <a:off x="2360360" y="206307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0BE6DF27-0A2A-6021-CAAD-C804FB5F637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B56424E0-F4CA-C730-881B-63997EBFE055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A78DF1D5-805A-F20E-C369-8E799DF984D5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E2757618-7ED1-692A-7158-D84FB797C719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827770-B808-4A14-68C2-A6A49531D6BE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797D2C-9D26-FDF9-2224-07582D75BB23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농식품사업 도우미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15C696F0-4354-41B6-747A-DFBAF0BA324F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BE6D2AC1-9CDC-1472-175A-F4810A60CFD8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E626D226-1E12-D248-146E-8C4DB295EB4C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C0214A72-4DDD-55E1-DEF5-1BDC80E835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68FACC6-3A22-D5BE-B53A-28A95AD16F8B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직불제 안내 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(2)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1EAB5CD2-84B8-D604-E432-F506DBE8105E}"/>
              </a:ext>
            </a:extLst>
          </p:cNvPr>
          <p:cNvSpPr txBox="1"/>
          <p:nvPr/>
        </p:nvSpPr>
        <p:spPr>
          <a:xfrm>
            <a:off x="6986936" y="1909328"/>
            <a:ext cx="3432610" cy="71352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기본형 </a:t>
            </a:r>
            <a:r>
              <a:rPr lang="ko-KR" altLang="en-US" sz="1600" dirty="0" err="1">
                <a:latin typeface="+mn-ea"/>
              </a:rPr>
              <a:t>공익직불제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클릭하여 해당 내용을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C568A1AF-6897-06BA-1C9B-7BBF62755996}"/>
              </a:ext>
            </a:extLst>
          </p:cNvPr>
          <p:cNvSpPr/>
          <p:nvPr/>
        </p:nvSpPr>
        <p:spPr>
          <a:xfrm>
            <a:off x="2719614" y="2191033"/>
            <a:ext cx="1966686" cy="431824"/>
          </a:xfrm>
          <a:prstGeom prst="roundRect">
            <a:avLst>
              <a:gd name="adj" fmla="val 2131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426585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3D9FD-DA48-9B3A-4756-8382B2D3A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DE6AC6A1-33AE-9A47-85EE-5378CFAA4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12" y="2003014"/>
            <a:ext cx="5953956" cy="13908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237CA93-082C-F080-9450-F5DA29E0F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038" y="3738425"/>
            <a:ext cx="5944430" cy="23148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9FB2AC6-BC9A-DC3B-57E8-F119906642D1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CF5E4A-B6DE-A1C6-F822-49C1915990A4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30126DAE-E9C3-5D8D-4E56-7DB434CC5A37}"/>
              </a:ext>
            </a:extLst>
          </p:cNvPr>
          <p:cNvSpPr txBox="1"/>
          <p:nvPr/>
        </p:nvSpPr>
        <p:spPr>
          <a:xfrm>
            <a:off x="4644305" y="235276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③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22B5C6E2-5476-97DD-9C84-54B7C611183A}"/>
              </a:ext>
            </a:extLst>
          </p:cNvPr>
          <p:cNvSpPr txBox="1"/>
          <p:nvPr/>
        </p:nvSpPr>
        <p:spPr>
          <a:xfrm>
            <a:off x="798407" y="535304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④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BF54959-1C68-7934-EDB2-CD024A8414C6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091A62A7-F8D5-7AC6-7424-2866E81BBD91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6F72D1C9-68A3-9284-3ED3-FF1D49AE9F7C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4CAD928-1DEE-53C3-D74C-713716E7ED8C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7E22EB3-37BD-45A4-73E9-F28200EA8144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A2FC140-0919-0C1E-6FF0-6E486BF88FFD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농식품사업 도우미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6D48C67D-FE5C-0D1B-C5CB-E4BF683A6D77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677C904E-39D2-55B0-6C3F-0A6DBB616A2D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B55F85F5-3CA0-5600-CB8D-608BB66421CD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03910D7D-9913-5F34-FBBA-2244F402D3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E4DD37-1F6F-8724-B0B6-3787E3A10C59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직불제 안내 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(3) </a:t>
              </a:r>
              <a:r>
                <a:rPr kumimoji="0" lang="en-US" altLang="ko-KR" sz="12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– </a:t>
              </a:r>
              <a:r>
                <a:rPr kumimoji="0" lang="ko-KR" altLang="en-US" sz="12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면적직불금 계산 </a:t>
              </a: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DFAEC3C2-66E2-B1E0-2271-364CC749D2BB}"/>
              </a:ext>
            </a:extLst>
          </p:cNvPr>
          <p:cNvSpPr txBox="1"/>
          <p:nvPr/>
        </p:nvSpPr>
        <p:spPr>
          <a:xfrm>
            <a:off x="7446300" y="2003014"/>
            <a:ext cx="3715662" cy="199387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③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미리 계산해 보세요</a:t>
            </a:r>
            <a:r>
              <a:rPr lang="en-US" altLang="ko-KR" sz="1600" dirty="0">
                <a:latin typeface="+mn-ea"/>
              </a:rPr>
              <a:t>!’ </a:t>
            </a:r>
            <a:r>
              <a:rPr lang="ko-KR" altLang="en-US" sz="1600" dirty="0">
                <a:latin typeface="+mn-ea"/>
              </a:rPr>
              <a:t>버튼을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④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직접 </a:t>
            </a:r>
            <a:r>
              <a:rPr lang="ko-KR" altLang="en-US" sz="1600" dirty="0" err="1">
                <a:latin typeface="+mn-ea"/>
              </a:rPr>
              <a:t>계산할게요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807CF93A-079E-CA0F-49A3-DF38D15AAF3A}"/>
              </a:ext>
            </a:extLst>
          </p:cNvPr>
          <p:cNvSpPr/>
          <p:nvPr/>
        </p:nvSpPr>
        <p:spPr>
          <a:xfrm>
            <a:off x="4924954" y="2482524"/>
            <a:ext cx="1933046" cy="755976"/>
          </a:xfrm>
          <a:prstGeom prst="roundRect">
            <a:avLst>
              <a:gd name="adj" fmla="val 21315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1" name="사각형: 둥근 모서리 42">
            <a:extLst>
              <a:ext uri="{FF2B5EF4-FFF2-40B4-BE49-F238E27FC236}">
                <a16:creationId xmlns:a16="http://schemas.microsoft.com/office/drawing/2014/main" id="{0EEC79FC-A78F-3F64-F505-5682634C24EF}"/>
              </a:ext>
            </a:extLst>
          </p:cNvPr>
          <p:cNvSpPr/>
          <p:nvPr/>
        </p:nvSpPr>
        <p:spPr>
          <a:xfrm>
            <a:off x="1114426" y="5353049"/>
            <a:ext cx="1066799" cy="333399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644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A4181-FF3F-82DF-611E-54AA5610A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그룹 40">
            <a:extLst>
              <a:ext uri="{FF2B5EF4-FFF2-40B4-BE49-F238E27FC236}">
                <a16:creationId xmlns:a16="http://schemas.microsoft.com/office/drawing/2014/main" id="{7CAE343D-FF4D-EC3D-A767-3510D4374FB1}"/>
              </a:ext>
            </a:extLst>
          </p:cNvPr>
          <p:cNvGrpSpPr/>
          <p:nvPr/>
        </p:nvGrpSpPr>
        <p:grpSpPr>
          <a:xfrm>
            <a:off x="7971466" y="900230"/>
            <a:ext cx="2731250" cy="5199848"/>
            <a:chOff x="9143108" y="2032011"/>
            <a:chExt cx="2163960" cy="4259234"/>
          </a:xfrm>
        </p:grpSpPr>
        <p:pic>
          <p:nvPicPr>
            <p:cNvPr id="43" name="그래픽 23">
              <a:extLst>
                <a:ext uri="{FF2B5EF4-FFF2-40B4-BE49-F238E27FC236}">
                  <a16:creationId xmlns:a16="http://schemas.microsoft.com/office/drawing/2014/main" id="{A1172769-AEA2-078C-119C-95F75DF9F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43108" y="2107588"/>
              <a:ext cx="2163960" cy="4183657"/>
            </a:xfrm>
            <a:prstGeom prst="rect">
              <a:avLst/>
            </a:prstGeom>
          </p:spPr>
        </p:pic>
        <p:pic>
          <p:nvPicPr>
            <p:cNvPr id="44" name="그림 43" descr="스마트폰, 휴대 전화, 정보기기, 휴대폰 케이스이(가) 표시된 사진&#10;&#10;자동 생성된 설명">
              <a:extLst>
                <a:ext uri="{FF2B5EF4-FFF2-40B4-BE49-F238E27FC236}">
                  <a16:creationId xmlns:a16="http://schemas.microsoft.com/office/drawing/2014/main" id="{F4AA0EAA-4FD8-DBD9-F31F-3BF56E7D07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34" t="18430" r="44830" b="76848"/>
            <a:stretch/>
          </p:blipFill>
          <p:spPr>
            <a:xfrm>
              <a:off x="9601200" y="2032011"/>
              <a:ext cx="1228726" cy="323938"/>
            </a:xfrm>
            <a:prstGeom prst="rect">
              <a:avLst/>
            </a:prstGeom>
          </p:spPr>
        </p:pic>
      </p:grpSp>
      <p:pic>
        <p:nvPicPr>
          <p:cNvPr id="36" name="그림 35">
            <a:extLst>
              <a:ext uri="{FF2B5EF4-FFF2-40B4-BE49-F238E27FC236}">
                <a16:creationId xmlns:a16="http://schemas.microsoft.com/office/drawing/2014/main" id="{E7D92EA8-DD09-4744-C265-29D53D98D5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2510" y="1301028"/>
            <a:ext cx="2229161" cy="4582164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A8CBE6BE-DCF6-869F-88F2-89B5C45F5F14}"/>
              </a:ext>
            </a:extLst>
          </p:cNvPr>
          <p:cNvGrpSpPr/>
          <p:nvPr/>
        </p:nvGrpSpPr>
        <p:grpSpPr>
          <a:xfrm>
            <a:off x="4780921" y="900024"/>
            <a:ext cx="2731250" cy="5200054"/>
            <a:chOff x="9143108" y="2032011"/>
            <a:chExt cx="2163960" cy="4259234"/>
          </a:xfrm>
        </p:grpSpPr>
        <p:pic>
          <p:nvPicPr>
            <p:cNvPr id="46" name="그래픽 23">
              <a:extLst>
                <a:ext uri="{FF2B5EF4-FFF2-40B4-BE49-F238E27FC236}">
                  <a16:creationId xmlns:a16="http://schemas.microsoft.com/office/drawing/2014/main" id="{D2B95AA5-D53D-6133-4E32-8D193BB31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43108" y="2107588"/>
              <a:ext cx="2163960" cy="4183657"/>
            </a:xfrm>
            <a:prstGeom prst="rect">
              <a:avLst/>
            </a:prstGeom>
          </p:spPr>
        </p:pic>
        <p:pic>
          <p:nvPicPr>
            <p:cNvPr id="47" name="그림 46" descr="스마트폰, 휴대 전화, 정보기기, 휴대폰 케이스이(가) 표시된 사진&#10;&#10;자동 생성된 설명">
              <a:extLst>
                <a:ext uri="{FF2B5EF4-FFF2-40B4-BE49-F238E27FC236}">
                  <a16:creationId xmlns:a16="http://schemas.microsoft.com/office/drawing/2014/main" id="{1DC25CB9-48B7-EFBB-A030-1AF170273F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34" t="18430" r="44830" b="76848"/>
            <a:stretch/>
          </p:blipFill>
          <p:spPr>
            <a:xfrm>
              <a:off x="9601200" y="2032011"/>
              <a:ext cx="1228726" cy="323938"/>
            </a:xfrm>
            <a:prstGeom prst="rect">
              <a:avLst/>
            </a:prstGeom>
          </p:spPr>
        </p:pic>
      </p:grpSp>
      <p:pic>
        <p:nvPicPr>
          <p:cNvPr id="34" name="그림 33">
            <a:extLst>
              <a:ext uri="{FF2B5EF4-FFF2-40B4-BE49-F238E27FC236}">
                <a16:creationId xmlns:a16="http://schemas.microsoft.com/office/drawing/2014/main" id="{6E0C8854-B605-27E2-E019-14317FECBF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4954" y="1321112"/>
            <a:ext cx="2467319" cy="414395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76A824D-6DCF-6EAB-4DDB-E95871907F66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7675C0D-8233-8A2D-F20A-29443F0CF9C8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28" name="그래픽 50">
              <a:extLst>
                <a:ext uri="{FF2B5EF4-FFF2-40B4-BE49-F238E27FC236}">
                  <a16:creationId xmlns:a16="http://schemas.microsoft.com/office/drawing/2014/main" id="{0681B717-4F2C-90E7-C128-C465A5C0A163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4D2E3D55-48FE-B89B-AF71-CE4C3A31CFF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A9F011B-4BB1-585E-0A6E-EF213CFA0BB6}"/>
              </a:ext>
            </a:extLst>
          </p:cNvPr>
          <p:cNvSpPr txBox="1"/>
          <p:nvPr/>
        </p:nvSpPr>
        <p:spPr>
          <a:xfrm>
            <a:off x="769220" y="1106837"/>
            <a:ext cx="38375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defTabSz="914400" latinLnBrk="1">
              <a:defRPr/>
            </a:pPr>
            <a:r>
              <a:rPr lang="en-US" altLang="ko-KR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1.</a:t>
            </a:r>
            <a:endParaRPr lang="ko-KR" altLang="en-US" b="1" spc="-3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019E86-9C86-914B-C0CA-70C37802CAD9}"/>
              </a:ext>
            </a:extLst>
          </p:cNvPr>
          <p:cNvSpPr txBox="1"/>
          <p:nvPr/>
        </p:nvSpPr>
        <p:spPr>
          <a:xfrm>
            <a:off x="1040682" y="1106837"/>
            <a:ext cx="287553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defTabSz="914400" latinLnBrk="1">
              <a:defRPr/>
            </a:pPr>
            <a:r>
              <a:rPr lang="ko-KR" altLang="en-US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마이페이지 </a:t>
            </a:r>
            <a:r>
              <a:rPr lang="en-US" altLang="ko-KR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-</a:t>
            </a:r>
            <a:r>
              <a:rPr lang="en-US" altLang="ko-KR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 </a:t>
            </a:r>
            <a:r>
              <a:rPr lang="ko-KR" altLang="en-US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농업</a:t>
            </a:r>
            <a:r>
              <a:rPr lang="en-US" altLang="ko-KR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e</a:t>
            </a:r>
            <a:r>
              <a:rPr lang="ko-KR" altLang="en-US" b="1" spc="-3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rPr>
              <a:t>지 원패스</a:t>
            </a:r>
            <a:endParaRPr kumimoji="0" lang="ko-KR" altLang="en-US" sz="1800" b="1" i="0" u="none" strike="noStrike" kern="1200" cap="none" spc="-30" normalizeH="0" baseline="0" noProof="0">
              <a:ln w="3175">
                <a:solidFill>
                  <a:prstClr val="black">
                    <a:lumMod val="85000"/>
                    <a:lumOff val="1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9FC46D9-61F2-9CE6-C4F0-2B6326561121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21" name="가로 글상자 6">
            <a:extLst>
              <a:ext uri="{FF2B5EF4-FFF2-40B4-BE49-F238E27FC236}">
                <a16:creationId xmlns:a16="http://schemas.microsoft.com/office/drawing/2014/main" id="{20736EF5-E2CA-436D-0C0C-CDF3D9B41643}"/>
              </a:ext>
            </a:extLst>
          </p:cNvPr>
          <p:cNvSpPr txBox="1"/>
          <p:nvPr/>
        </p:nvSpPr>
        <p:spPr>
          <a:xfrm>
            <a:off x="961099" y="2016494"/>
            <a:ext cx="3462431" cy="199387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모바일 농업</a:t>
            </a:r>
            <a:r>
              <a:rPr lang="en-US" altLang="ko-KR" sz="1600" dirty="0">
                <a:latin typeface="+mn-ea"/>
              </a:rPr>
              <a:t>e</a:t>
            </a:r>
            <a:r>
              <a:rPr lang="ko-KR" altLang="en-US" sz="1600" dirty="0">
                <a:latin typeface="+mn-ea"/>
              </a:rPr>
              <a:t>지 원패스에서</a:t>
            </a: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	 ‘QR</a:t>
            </a:r>
            <a:r>
              <a:rPr lang="ko-KR" altLang="en-US" sz="1600" dirty="0">
                <a:latin typeface="+mn-ea"/>
              </a:rPr>
              <a:t>코드 보기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버튼을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농업</a:t>
            </a:r>
            <a:r>
              <a:rPr lang="en-US" altLang="ko-KR" sz="1600" dirty="0">
                <a:latin typeface="+mn-ea"/>
              </a:rPr>
              <a:t>e</a:t>
            </a:r>
            <a:r>
              <a:rPr lang="ko-KR" altLang="en-US" sz="1600" dirty="0">
                <a:latin typeface="+mn-ea"/>
              </a:rPr>
              <a:t>지 </a:t>
            </a:r>
            <a:r>
              <a:rPr lang="ko-KR" altLang="en-US" sz="1600" dirty="0" err="1">
                <a:latin typeface="+mn-ea"/>
              </a:rPr>
              <a:t>원패스</a:t>
            </a:r>
            <a:r>
              <a:rPr lang="en-US" altLang="ko-KR" sz="1600" dirty="0">
                <a:latin typeface="+mn-ea"/>
              </a:rPr>
              <a:t> QR</a:t>
            </a:r>
            <a:r>
              <a:rPr lang="ko-KR" altLang="en-US" sz="1600" dirty="0">
                <a:latin typeface="+mn-ea"/>
              </a:rPr>
              <a:t>코드가</a:t>
            </a: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en-US" altLang="ko-KR" sz="1600" dirty="0">
                <a:latin typeface="+mn-ea"/>
              </a:rPr>
              <a:t>	 </a:t>
            </a:r>
            <a:r>
              <a:rPr lang="ko-KR" altLang="en-US" sz="1600" dirty="0">
                <a:latin typeface="+mn-ea"/>
              </a:rPr>
              <a:t>활성화되어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키오스크에서 본인 인증 시</a:t>
            </a: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en-US" altLang="ko-KR" sz="1600" dirty="0">
                <a:latin typeface="+mn-ea"/>
              </a:rPr>
              <a:t>	 </a:t>
            </a:r>
            <a:r>
              <a:rPr lang="ko-KR" altLang="en-US" sz="1600" dirty="0">
                <a:latin typeface="+mn-ea"/>
              </a:rPr>
              <a:t>사용할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4" name="가로 글상자 10">
            <a:extLst>
              <a:ext uri="{FF2B5EF4-FFF2-40B4-BE49-F238E27FC236}">
                <a16:creationId xmlns:a16="http://schemas.microsoft.com/office/drawing/2014/main" id="{DAFC147C-529F-8570-6B44-38E7D68D5348}"/>
              </a:ext>
            </a:extLst>
          </p:cNvPr>
          <p:cNvSpPr txBox="1"/>
          <p:nvPr/>
        </p:nvSpPr>
        <p:spPr>
          <a:xfrm>
            <a:off x="6118924" y="1870300"/>
            <a:ext cx="30809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n-ea"/>
              </a:rPr>
              <a:t>①</a:t>
            </a:r>
          </a:p>
        </p:txBody>
      </p:sp>
      <p:sp>
        <p:nvSpPr>
          <p:cNvPr id="31" name="가로 글상자 10">
            <a:extLst>
              <a:ext uri="{FF2B5EF4-FFF2-40B4-BE49-F238E27FC236}">
                <a16:creationId xmlns:a16="http://schemas.microsoft.com/office/drawing/2014/main" id="{B0F692C5-6287-4E94-6E0C-3286F373EFE4}"/>
              </a:ext>
            </a:extLst>
          </p:cNvPr>
          <p:cNvSpPr txBox="1"/>
          <p:nvPr/>
        </p:nvSpPr>
        <p:spPr>
          <a:xfrm>
            <a:off x="7700062" y="1276885"/>
            <a:ext cx="30809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30" name="사각형: 둥근 모서리 42">
            <a:extLst>
              <a:ext uri="{FF2B5EF4-FFF2-40B4-BE49-F238E27FC236}">
                <a16:creationId xmlns:a16="http://schemas.microsoft.com/office/drawing/2014/main" id="{6073A863-8DF0-3C45-1A0B-1986F6E9E539}"/>
              </a:ext>
            </a:extLst>
          </p:cNvPr>
          <p:cNvSpPr/>
          <p:nvPr/>
        </p:nvSpPr>
        <p:spPr>
          <a:xfrm>
            <a:off x="6427020" y="1975054"/>
            <a:ext cx="825892" cy="847725"/>
          </a:xfrm>
          <a:prstGeom prst="roundRect">
            <a:avLst>
              <a:gd name="adj" fmla="val 10999"/>
            </a:avLst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highlight>
                <a:srgbClr val="FFFF00"/>
              </a:highlight>
              <a:latin typeface="+mn-ea"/>
            </a:endParaRPr>
          </a:p>
        </p:txBody>
      </p:sp>
      <p:sp>
        <p:nvSpPr>
          <p:cNvPr id="19" name="사각형: 둥근 모서리 42">
            <a:extLst>
              <a:ext uri="{FF2B5EF4-FFF2-40B4-BE49-F238E27FC236}">
                <a16:creationId xmlns:a16="http://schemas.microsoft.com/office/drawing/2014/main" id="{FE0CFD5A-9466-82D0-1932-05F734107000}"/>
              </a:ext>
            </a:extLst>
          </p:cNvPr>
          <p:cNvSpPr/>
          <p:nvPr/>
        </p:nvSpPr>
        <p:spPr>
          <a:xfrm>
            <a:off x="8219255" y="1281978"/>
            <a:ext cx="2239195" cy="4115255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867664B-F60A-5329-45A4-A1E071C61D3A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D8348C4C-1806-68B6-9849-9E8900799D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25" name="사각형: 둥근 모서리 24">
                <a:extLst>
                  <a:ext uri="{FF2B5EF4-FFF2-40B4-BE49-F238E27FC236}">
                    <a16:creationId xmlns:a16="http://schemas.microsoft.com/office/drawing/2014/main" id="{B52407E7-EEE2-E3C2-DCAD-7CFC4F0BCEBF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26" name="그래픽 25">
                <a:extLst>
                  <a:ext uri="{FF2B5EF4-FFF2-40B4-BE49-F238E27FC236}">
                    <a16:creationId xmlns:a16="http://schemas.microsoft.com/office/drawing/2014/main" id="{ADD8F1A6-26CE-0554-570E-F91C7A17C1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C8CD53-7D59-F3E3-EBEC-312A8533A285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1-2.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QR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코드 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(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모바일 전용</a:t>
              </a: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11220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5EB1-42FD-D14D-1DF9-2492AE36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3FCD8BCC-7313-6AA9-47C3-0449D8657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21" y="2235360"/>
            <a:ext cx="6550207" cy="322261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7B78BAD-1C32-5418-8176-379AA6D6DE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529BAE-6B64-1E8E-EA63-0FAD6D474F8F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15775E44-130C-6EFD-1BDB-E9D739C9FE23}"/>
              </a:ext>
            </a:extLst>
          </p:cNvPr>
          <p:cNvSpPr txBox="1"/>
          <p:nvPr/>
        </p:nvSpPr>
        <p:spPr>
          <a:xfrm>
            <a:off x="2165099" y="4915051"/>
            <a:ext cx="378202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⑤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0DB90DB-3149-EC04-9171-1865A874503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E38F895-70C2-AB4B-51E9-7130D095DB2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F40C854-9654-24C4-B182-9786B587FD1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65397B5-8200-7498-2B47-AA635A161537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1AF1B64-AB97-CEBA-2302-674E1DFA4A0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19E3B7-387A-B035-952D-72AF5792066E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농식품사업 도우미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E8E9EE6-7562-E663-8516-DC1CAFA8EFA2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C1B3564-7254-F7D8-F1F7-7A09B51A05D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22CAFAE2-45D8-9290-AA33-BDA4CB3AF7B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A74D3EF-46FD-14F2-DFFA-AFDDFDE91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1086D-A9D3-BE19-95C1-69AA93D47BEA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직불제 안내 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(4) </a:t>
              </a:r>
              <a:r>
                <a:rPr kumimoji="0" lang="en-US" altLang="ko-KR" sz="12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– </a:t>
              </a:r>
              <a:r>
                <a:rPr kumimoji="0" lang="ko-KR" altLang="en-US" sz="12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면적직불금 계산 </a:t>
              </a: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FA4D9DEF-B8F3-00DC-5936-E0AAEC3CE432}"/>
              </a:ext>
            </a:extLst>
          </p:cNvPr>
          <p:cNvSpPr txBox="1"/>
          <p:nvPr/>
        </p:nvSpPr>
        <p:spPr>
          <a:xfrm>
            <a:off x="7578562" y="2213824"/>
            <a:ext cx="4303453" cy="732508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⑤ 보유 면적 관련 내용을 입력한 뒤</a:t>
            </a:r>
            <a:r>
              <a:rPr lang="en-US" altLang="ko-KR" sz="1600" dirty="0">
                <a:latin typeface="+mn-ea"/>
              </a:rPr>
              <a:t>, ‘</a:t>
            </a:r>
            <a:r>
              <a:rPr lang="ko-KR" altLang="en-US" sz="1600" dirty="0">
                <a:latin typeface="+mn-ea"/>
              </a:rPr>
              <a:t>예상 금액 계산하기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1" name="사각형: 둥근 모서리 42">
            <a:extLst>
              <a:ext uri="{FF2B5EF4-FFF2-40B4-BE49-F238E27FC236}">
                <a16:creationId xmlns:a16="http://schemas.microsoft.com/office/drawing/2014/main" id="{40797254-3C7B-8B5B-6850-A648A3597AF1}"/>
              </a:ext>
            </a:extLst>
          </p:cNvPr>
          <p:cNvSpPr/>
          <p:nvPr/>
        </p:nvSpPr>
        <p:spPr>
          <a:xfrm>
            <a:off x="2505201" y="4905526"/>
            <a:ext cx="3143124" cy="368665"/>
          </a:xfrm>
          <a:prstGeom prst="roundRect">
            <a:avLst>
              <a:gd name="adj" fmla="val 1857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331859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E401B-4772-0DE9-AC6C-359F96188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>
            <a:extLst>
              <a:ext uri="{FF2B5EF4-FFF2-40B4-BE49-F238E27FC236}">
                <a16:creationId xmlns:a16="http://schemas.microsoft.com/office/drawing/2014/main" id="{698D0704-5123-0C59-74A7-6C66902C6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77" y="2089905"/>
            <a:ext cx="6951158" cy="366319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149B6C4-F90B-79D0-D9E6-84603ACFD36B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7C5B37-253A-14E1-1554-761778A2EB11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896F0461-1E08-4B0E-F0F8-52B913BB0A56}"/>
              </a:ext>
            </a:extLst>
          </p:cNvPr>
          <p:cNvSpPr txBox="1"/>
          <p:nvPr/>
        </p:nvSpPr>
        <p:spPr>
          <a:xfrm>
            <a:off x="556899" y="203255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65A768D8-CC15-26A3-9740-C7EFF2CA940A}"/>
              </a:ext>
            </a:extLst>
          </p:cNvPr>
          <p:cNvSpPr txBox="1"/>
          <p:nvPr/>
        </p:nvSpPr>
        <p:spPr>
          <a:xfrm>
            <a:off x="1672026" y="2129565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②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C970F3B9-1AA1-D18E-B482-0244344E0C50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22535716-56E8-F571-AFC1-5DF67F5D98F8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42DC264B-17F7-EA9C-47F0-394DD110949B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7F933F0-DCBA-6A8E-CC1C-3B6612C98940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3E6DEE-4AFD-1B3D-72B7-F79A1C504486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032014-EB2A-F405-8DCA-240510A96F86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34975AE-BE85-12E1-7810-4A0ED3478050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1EAAC1AF-E0D7-6924-FE87-12164150EBFE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420E8D0C-20A4-CB98-D1E5-D3BA819920C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1595A6BA-536D-AF7C-D94A-4C6B2BCA50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C5F31B0-E5CE-D5E2-A4F7-A5C8942C67EF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14-1. 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사업지도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(1)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5E1EC353-C584-49C5-35A0-130480BC6834}"/>
              </a:ext>
            </a:extLst>
          </p:cNvPr>
          <p:cNvSpPr txBox="1"/>
          <p:nvPr/>
        </p:nvSpPr>
        <p:spPr>
          <a:xfrm>
            <a:off x="7864103" y="2032556"/>
            <a:ext cx="3768881" cy="295414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농식품</a:t>
            </a:r>
            <a:r>
              <a:rPr lang="ko-KR" altLang="en-US" sz="1600" dirty="0">
                <a:latin typeface="+mn-ea"/>
              </a:rPr>
              <a:t> 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사업지도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지도에 표시되는 </a:t>
            </a:r>
            <a:r>
              <a:rPr lang="ko-KR" altLang="en-US" sz="1600" dirty="0" err="1">
                <a:latin typeface="+mn-ea"/>
              </a:rPr>
              <a:t>농식품</a:t>
            </a:r>
            <a:r>
              <a:rPr lang="ko-KR" altLang="en-US" sz="1600" dirty="0">
                <a:latin typeface="+mn-ea"/>
              </a:rPr>
              <a:t> 사업을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 주소를 검색하여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③ 지역을 선택하여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" name="가로 글상자 10">
            <a:extLst>
              <a:ext uri="{FF2B5EF4-FFF2-40B4-BE49-F238E27FC236}">
                <a16:creationId xmlns:a16="http://schemas.microsoft.com/office/drawing/2014/main" id="{CC980738-5125-5D48-6E4C-4ABD53DAA4B8}"/>
              </a:ext>
            </a:extLst>
          </p:cNvPr>
          <p:cNvSpPr txBox="1"/>
          <p:nvPr/>
        </p:nvSpPr>
        <p:spPr>
          <a:xfrm>
            <a:off x="4350163" y="2129565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③</a:t>
            </a:r>
          </a:p>
        </p:txBody>
      </p:sp>
      <p:sp>
        <p:nvSpPr>
          <p:cNvPr id="29" name="사각형: 둥근 모서리 42">
            <a:extLst>
              <a:ext uri="{FF2B5EF4-FFF2-40B4-BE49-F238E27FC236}">
                <a16:creationId xmlns:a16="http://schemas.microsoft.com/office/drawing/2014/main" id="{0B5EDA46-2067-460A-531E-F325E2426DE7}"/>
              </a:ext>
            </a:extLst>
          </p:cNvPr>
          <p:cNvSpPr/>
          <p:nvPr/>
        </p:nvSpPr>
        <p:spPr>
          <a:xfrm>
            <a:off x="879083" y="2408644"/>
            <a:ext cx="1997468" cy="329786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30" name="사각형: 둥근 모서리 42">
            <a:extLst>
              <a:ext uri="{FF2B5EF4-FFF2-40B4-BE49-F238E27FC236}">
                <a16:creationId xmlns:a16="http://schemas.microsoft.com/office/drawing/2014/main" id="{C8A6D2E1-1831-49AB-38DF-AECAE88DFB21}"/>
              </a:ext>
            </a:extLst>
          </p:cNvPr>
          <p:cNvSpPr/>
          <p:nvPr/>
        </p:nvSpPr>
        <p:spPr>
          <a:xfrm>
            <a:off x="3471102" y="2408644"/>
            <a:ext cx="1758123" cy="329786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536661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3BB92-F31E-1BCC-F6BB-85034BBE6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id="{B7319E90-D1ED-93F9-49DC-9D3B3EBEE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76" y="1947037"/>
            <a:ext cx="6911295" cy="364413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852579-971A-1C7C-AAFE-C71E858FFD79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EC5436-4E97-0108-7BC3-570E9BF240B7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039484B3-0FF3-D483-9DAA-C5C3A8ECDDB2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F635AE52-9B0D-F70F-9EBB-98B1365EB9EB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5580C04-BD48-1AF3-95DB-C7F2C89E3F6A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B085F18-2C2F-D6D8-01AE-E2FB2EAEA167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1422E6-4B4C-D70A-FD77-2C58227554C3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801F72-51DA-55A6-15C8-6E9C357E4902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ACF8245C-BEDB-89AB-8CD3-F4F2E779CC2E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4B7D62DF-3B93-A957-5166-C9AA6006F79D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15A17512-D484-F86C-3BB1-1B8BBAD70C19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83734E2D-9981-6BC2-EC40-C6FFC869A2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56AD8A-87F4-6A42-B090-7E6D660A7702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14-1. 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사업지도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(2)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55F30F9F-6B34-371F-8A02-4C9AFBC6E093}"/>
              </a:ext>
            </a:extLst>
          </p:cNvPr>
          <p:cNvSpPr txBox="1"/>
          <p:nvPr/>
        </p:nvSpPr>
        <p:spPr>
          <a:xfrm>
            <a:off x="7934529" y="1951181"/>
            <a:ext cx="3371096" cy="2313967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④ 지도를 클릭하여 원하는 지역의 </a:t>
            </a:r>
            <a:r>
              <a:rPr lang="ko-KR" altLang="en-US" sz="1600" dirty="0" err="1">
                <a:latin typeface="+mn-ea"/>
              </a:rPr>
              <a:t>농식품</a:t>
            </a:r>
            <a:r>
              <a:rPr lang="ko-KR" altLang="en-US" sz="1600" dirty="0">
                <a:latin typeface="+mn-ea"/>
              </a:rPr>
              <a:t> 사업 정보를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⑤ 조회된 사업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목록에서 원하는 사업 클릭하여 사업 상세 내용을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12" name="가로 글상자 10">
            <a:extLst>
              <a:ext uri="{FF2B5EF4-FFF2-40B4-BE49-F238E27FC236}">
                <a16:creationId xmlns:a16="http://schemas.microsoft.com/office/drawing/2014/main" id="{EF1AF86C-E319-1AD4-43CF-B6F994405BE3}"/>
              </a:ext>
            </a:extLst>
          </p:cNvPr>
          <p:cNvSpPr txBox="1"/>
          <p:nvPr/>
        </p:nvSpPr>
        <p:spPr>
          <a:xfrm>
            <a:off x="500760" y="254461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④</a:t>
            </a:r>
          </a:p>
        </p:txBody>
      </p:sp>
      <p:sp>
        <p:nvSpPr>
          <p:cNvPr id="14" name="가로 글상자 10">
            <a:extLst>
              <a:ext uri="{FF2B5EF4-FFF2-40B4-BE49-F238E27FC236}">
                <a16:creationId xmlns:a16="http://schemas.microsoft.com/office/drawing/2014/main" id="{2E52F5A2-F54A-9B41-253D-53DF7FF45980}"/>
              </a:ext>
            </a:extLst>
          </p:cNvPr>
          <p:cNvSpPr txBox="1"/>
          <p:nvPr/>
        </p:nvSpPr>
        <p:spPr>
          <a:xfrm>
            <a:off x="479423" y="407670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⑤</a:t>
            </a:r>
          </a:p>
        </p:txBody>
      </p:sp>
      <p:sp>
        <p:nvSpPr>
          <p:cNvPr id="15" name="사각형: 둥근 모서리 42">
            <a:extLst>
              <a:ext uri="{FF2B5EF4-FFF2-40B4-BE49-F238E27FC236}">
                <a16:creationId xmlns:a16="http://schemas.microsoft.com/office/drawing/2014/main" id="{F9339C23-7B50-8B6B-1323-73875F8190CC}"/>
              </a:ext>
            </a:extLst>
          </p:cNvPr>
          <p:cNvSpPr/>
          <p:nvPr/>
        </p:nvSpPr>
        <p:spPr>
          <a:xfrm>
            <a:off x="886376" y="2544611"/>
            <a:ext cx="1923499" cy="1532089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8967FB76-C310-6738-EAEF-B707E88179DE}"/>
              </a:ext>
            </a:extLst>
          </p:cNvPr>
          <p:cNvSpPr/>
          <p:nvPr/>
        </p:nvSpPr>
        <p:spPr>
          <a:xfrm>
            <a:off x="879494" y="4078136"/>
            <a:ext cx="1923499" cy="1513039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15901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9ABBC-88A2-753B-8A0B-53F6C914D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>
            <a:extLst>
              <a:ext uri="{FF2B5EF4-FFF2-40B4-BE49-F238E27FC236}">
                <a16:creationId xmlns:a16="http://schemas.microsoft.com/office/drawing/2014/main" id="{21986B1E-245A-65C3-E08D-1BD6D80270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752"/>
          <a:stretch/>
        </p:blipFill>
        <p:spPr>
          <a:xfrm>
            <a:off x="836108" y="2177459"/>
            <a:ext cx="6941220" cy="333281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68A80F7-01AB-7C57-FC0C-6D4233696E15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9F296C-4524-2802-CD11-E534C92D9C2D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AAF0C90-8A90-077A-BAA9-43C0D2A72593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CB5E2E42-FBE5-6CF4-60C5-28AC12CA2A16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B37E4D12-DA2D-E23B-0C46-19B9298F2546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91EB06C-AD77-FC7D-B501-333398BD4EF8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F84734D-E34F-0668-30C5-B0A5988B10DE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B051DB-E4B7-B923-98CE-3C8B53E5BADA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8CE243CB-B3F6-C5BE-F47B-4A165396B74A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162ECDBA-3A06-0CD6-EBA7-B59FDC84359E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F5B28632-1207-D4D1-D913-011A2BB191BA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A4ADC8C9-6CB3-7F4A-A94C-0118BCCC8D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7276E6C-3364-09B8-FAE2-0774E00C7B2D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14-1. 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사업지도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(3)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BEEC0772-EFDE-DF4B-9565-50A5FFF075F6}"/>
              </a:ext>
            </a:extLst>
          </p:cNvPr>
          <p:cNvSpPr txBox="1"/>
          <p:nvPr/>
        </p:nvSpPr>
        <p:spPr>
          <a:xfrm>
            <a:off x="8110006" y="2042859"/>
            <a:ext cx="3432610" cy="3594317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⑥ 적용할 배경지도를 선택할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⑦ </a:t>
            </a:r>
            <a:r>
              <a:rPr lang="en-US" altLang="ko-KR" sz="1600" dirty="0">
                <a:latin typeface="+mn-ea"/>
              </a:rPr>
              <a:t>‘LX</a:t>
            </a:r>
            <a:r>
              <a:rPr lang="ko-KR" altLang="en-US" sz="1600" dirty="0">
                <a:latin typeface="+mn-ea"/>
              </a:rPr>
              <a:t>맵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클릭하여 </a:t>
            </a:r>
            <a:r>
              <a:rPr lang="en-US" altLang="ko-KR" sz="1600" dirty="0">
                <a:latin typeface="+mn-ea"/>
              </a:rPr>
              <a:t>LX</a:t>
            </a:r>
            <a:r>
              <a:rPr lang="ko-KR" altLang="en-US" sz="1600" dirty="0" err="1">
                <a:latin typeface="+mn-ea"/>
              </a:rPr>
              <a:t>맵을</a:t>
            </a:r>
            <a:r>
              <a:rPr lang="ko-KR" altLang="en-US" sz="1600" dirty="0">
                <a:latin typeface="+mn-ea"/>
              </a:rPr>
              <a:t>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⑧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팜맵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버튼을 클릭하여 논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밭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과수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시설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비경지</a:t>
            </a:r>
            <a:r>
              <a:rPr lang="ko-KR" altLang="en-US" sz="1600" dirty="0">
                <a:latin typeface="+mn-ea"/>
              </a:rPr>
              <a:t> 항목을 색상으로 구분하여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⑨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레이어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클릭하여 원하는 레이어로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" name="가로 글상자 10">
            <a:extLst>
              <a:ext uri="{FF2B5EF4-FFF2-40B4-BE49-F238E27FC236}">
                <a16:creationId xmlns:a16="http://schemas.microsoft.com/office/drawing/2014/main" id="{086AA408-A0AD-A4D3-C333-C141832DEF5A}"/>
              </a:ext>
            </a:extLst>
          </p:cNvPr>
          <p:cNvSpPr txBox="1"/>
          <p:nvPr/>
        </p:nvSpPr>
        <p:spPr>
          <a:xfrm>
            <a:off x="5410991" y="187204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⑥</a:t>
            </a:r>
          </a:p>
        </p:txBody>
      </p:sp>
      <p:sp>
        <p:nvSpPr>
          <p:cNvPr id="12" name="가로 글상자 10">
            <a:extLst>
              <a:ext uri="{FF2B5EF4-FFF2-40B4-BE49-F238E27FC236}">
                <a16:creationId xmlns:a16="http://schemas.microsoft.com/office/drawing/2014/main" id="{FA3D3CCD-AA1D-3847-7EFE-9770626CC802}"/>
              </a:ext>
            </a:extLst>
          </p:cNvPr>
          <p:cNvSpPr txBox="1"/>
          <p:nvPr/>
        </p:nvSpPr>
        <p:spPr>
          <a:xfrm>
            <a:off x="6473854" y="1875354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⑦</a:t>
            </a:r>
          </a:p>
        </p:txBody>
      </p:sp>
      <p:sp>
        <p:nvSpPr>
          <p:cNvPr id="14" name="가로 글상자 10">
            <a:extLst>
              <a:ext uri="{FF2B5EF4-FFF2-40B4-BE49-F238E27FC236}">
                <a16:creationId xmlns:a16="http://schemas.microsoft.com/office/drawing/2014/main" id="{FFD63EDC-101D-0404-E170-0C1E48424FED}"/>
              </a:ext>
            </a:extLst>
          </p:cNvPr>
          <p:cNvSpPr txBox="1"/>
          <p:nvPr/>
        </p:nvSpPr>
        <p:spPr>
          <a:xfrm>
            <a:off x="6806532" y="188487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⑧</a:t>
            </a:r>
          </a:p>
        </p:txBody>
      </p:sp>
      <p:sp>
        <p:nvSpPr>
          <p:cNvPr id="15" name="가로 글상자 10">
            <a:extLst>
              <a:ext uri="{FF2B5EF4-FFF2-40B4-BE49-F238E27FC236}">
                <a16:creationId xmlns:a16="http://schemas.microsoft.com/office/drawing/2014/main" id="{8B58216A-D3AE-6DBD-FC04-4AC765CD943A}"/>
              </a:ext>
            </a:extLst>
          </p:cNvPr>
          <p:cNvSpPr txBox="1"/>
          <p:nvPr/>
        </p:nvSpPr>
        <p:spPr>
          <a:xfrm>
            <a:off x="7129458" y="188487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⑨</a:t>
            </a:r>
          </a:p>
        </p:txBody>
      </p:sp>
      <p:sp>
        <p:nvSpPr>
          <p:cNvPr id="27" name="사각형: 둥근 모서리 42">
            <a:extLst>
              <a:ext uri="{FF2B5EF4-FFF2-40B4-BE49-F238E27FC236}">
                <a16:creationId xmlns:a16="http://schemas.microsoft.com/office/drawing/2014/main" id="{78B1ACA9-917C-7B77-572E-76603EBB7661}"/>
              </a:ext>
            </a:extLst>
          </p:cNvPr>
          <p:cNvSpPr/>
          <p:nvPr/>
        </p:nvSpPr>
        <p:spPr>
          <a:xfrm>
            <a:off x="5429249" y="2179342"/>
            <a:ext cx="1041139" cy="349538"/>
          </a:xfrm>
          <a:prstGeom prst="roundRect">
            <a:avLst>
              <a:gd name="adj" fmla="val 15341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8" name="사각형: 둥근 모서리 42">
            <a:extLst>
              <a:ext uri="{FF2B5EF4-FFF2-40B4-BE49-F238E27FC236}">
                <a16:creationId xmlns:a16="http://schemas.microsoft.com/office/drawing/2014/main" id="{3181370B-6F68-9D87-A8AB-E0B51AAFAE46}"/>
              </a:ext>
            </a:extLst>
          </p:cNvPr>
          <p:cNvSpPr/>
          <p:nvPr/>
        </p:nvSpPr>
        <p:spPr>
          <a:xfrm>
            <a:off x="6470388" y="2177459"/>
            <a:ext cx="968637" cy="349538"/>
          </a:xfrm>
          <a:prstGeom prst="roundRect">
            <a:avLst>
              <a:gd name="adj" fmla="val 15341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3" name="사각형: 둥근 모서리 42">
            <a:extLst>
              <a:ext uri="{FF2B5EF4-FFF2-40B4-BE49-F238E27FC236}">
                <a16:creationId xmlns:a16="http://schemas.microsoft.com/office/drawing/2014/main" id="{6E65086C-AB21-FA0B-8F61-EEE6544E334E}"/>
              </a:ext>
            </a:extLst>
          </p:cNvPr>
          <p:cNvSpPr/>
          <p:nvPr/>
        </p:nvSpPr>
        <p:spPr>
          <a:xfrm>
            <a:off x="928310" y="2526997"/>
            <a:ext cx="1852990" cy="1444928"/>
          </a:xfrm>
          <a:prstGeom prst="roundRect">
            <a:avLst>
              <a:gd name="adj" fmla="val 479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6" name="가로 글상자 10">
            <a:extLst>
              <a:ext uri="{FF2B5EF4-FFF2-40B4-BE49-F238E27FC236}">
                <a16:creationId xmlns:a16="http://schemas.microsoft.com/office/drawing/2014/main" id="{2D086438-A081-34B1-6D87-00D56A9A26E8}"/>
              </a:ext>
            </a:extLst>
          </p:cNvPr>
          <p:cNvSpPr txBox="1"/>
          <p:nvPr/>
        </p:nvSpPr>
        <p:spPr>
          <a:xfrm>
            <a:off x="534631" y="2526997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⑨</a:t>
            </a:r>
          </a:p>
        </p:txBody>
      </p:sp>
      <p:sp>
        <p:nvSpPr>
          <p:cNvPr id="20" name="사각형: 둥근 모서리 42">
            <a:extLst>
              <a:ext uri="{FF2B5EF4-FFF2-40B4-BE49-F238E27FC236}">
                <a16:creationId xmlns:a16="http://schemas.microsoft.com/office/drawing/2014/main" id="{86E6C323-B059-4FF3-78FA-FE96FF1C2E7C}"/>
              </a:ext>
            </a:extLst>
          </p:cNvPr>
          <p:cNvSpPr/>
          <p:nvPr/>
        </p:nvSpPr>
        <p:spPr>
          <a:xfrm>
            <a:off x="6595319" y="3848099"/>
            <a:ext cx="843706" cy="1530083"/>
          </a:xfrm>
          <a:prstGeom prst="roundRect">
            <a:avLst>
              <a:gd name="adj" fmla="val 4794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1" name="가로 글상자 10">
            <a:extLst>
              <a:ext uri="{FF2B5EF4-FFF2-40B4-BE49-F238E27FC236}">
                <a16:creationId xmlns:a16="http://schemas.microsoft.com/office/drawing/2014/main" id="{622F48D0-782C-A0DF-E696-3980B1DC16A7}"/>
              </a:ext>
            </a:extLst>
          </p:cNvPr>
          <p:cNvSpPr txBox="1"/>
          <p:nvPr/>
        </p:nvSpPr>
        <p:spPr>
          <a:xfrm>
            <a:off x="6275735" y="382573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⑧</a:t>
            </a:r>
          </a:p>
        </p:txBody>
      </p:sp>
    </p:spTree>
    <p:extLst>
      <p:ext uri="{BB962C8B-B14F-4D97-AF65-F5344CB8AC3E}">
        <p14:creationId xmlns:p14="http://schemas.microsoft.com/office/powerpoint/2010/main" val="15600574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F7170-935A-D0AB-2FBE-121BEF672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E481656-7866-C68A-907A-8F328332D0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ABAAD1-08A1-F0E8-806D-9995C27AD1F0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9CEE300-4AC8-C04C-F38D-8F0E948C0BD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C3A1953A-C87C-E2FC-2C53-668CC3664FD3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4D97015F-0496-2BA6-D9A0-A8D5427B3E8A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A918F8A-B3CA-31E2-113C-A928D4B04FA4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202B98-D5C1-5B7A-D6E1-C92BBA93449F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3EEBC9E-D564-EBED-40C8-E701B245EF4C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96B5ED05-F089-4317-99D6-7142BB9199B1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1E320219-690F-E84F-69E3-C5E9AF64562C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59561427-1121-0C01-6116-D877BF9B5725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F67619BC-1B6D-19BC-367D-400C8217F4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C64ECDA-5B63-E010-7E2D-805E9AE3F633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14-1. 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사업지도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</a:t>
              </a:r>
              <a:r>
                <a:rPr lang="en-US" altLang="ko-KR" sz="16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4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)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7041E581-8FB2-B6B6-E32D-B3F83AA6A254}"/>
              </a:ext>
            </a:extLst>
          </p:cNvPr>
          <p:cNvSpPr txBox="1"/>
          <p:nvPr/>
        </p:nvSpPr>
        <p:spPr>
          <a:xfrm>
            <a:off x="8239146" y="1877997"/>
            <a:ext cx="3505182" cy="3914405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⑩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측정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클릭하여 지도에서 반경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면적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거리 측정을 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⑪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공간 검색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클릭하여 지도에서 반경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영역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단일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검색을 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⑫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그리기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클릭하여 지도에서 원하는 영역을 표시할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⑬ </a:t>
            </a:r>
            <a:r>
              <a:rPr lang="ko-KR" altLang="en-US" sz="1600" dirty="0" err="1">
                <a:latin typeface="+mn-ea"/>
              </a:rPr>
              <a:t>인덱스맵을</a:t>
            </a:r>
            <a:r>
              <a:rPr lang="ko-KR" altLang="en-US" sz="1600" dirty="0">
                <a:latin typeface="+mn-ea"/>
              </a:rPr>
              <a:t> 사용할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⑭ 범례를 설정할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4B5FB240-E1E1-3FED-168F-3970D4571F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533" y="1874272"/>
            <a:ext cx="6849591" cy="369785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사각형: 둥근 모서리 42">
            <a:extLst>
              <a:ext uri="{FF2B5EF4-FFF2-40B4-BE49-F238E27FC236}">
                <a16:creationId xmlns:a16="http://schemas.microsoft.com/office/drawing/2014/main" id="{B55E18DA-1E85-3D73-D5A6-93AA1958E725}"/>
              </a:ext>
            </a:extLst>
          </p:cNvPr>
          <p:cNvSpPr/>
          <p:nvPr/>
        </p:nvSpPr>
        <p:spPr>
          <a:xfrm>
            <a:off x="7372350" y="4036716"/>
            <a:ext cx="275250" cy="1402059"/>
          </a:xfrm>
          <a:prstGeom prst="roundRect">
            <a:avLst>
              <a:gd name="adj" fmla="val 15341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가로 글상자 10">
            <a:extLst>
              <a:ext uri="{FF2B5EF4-FFF2-40B4-BE49-F238E27FC236}">
                <a16:creationId xmlns:a16="http://schemas.microsoft.com/office/drawing/2014/main" id="{78D64FB1-BE2F-D3A4-938F-27671AA3EFA0}"/>
              </a:ext>
            </a:extLst>
          </p:cNvPr>
          <p:cNvSpPr txBox="1"/>
          <p:nvPr/>
        </p:nvSpPr>
        <p:spPr>
          <a:xfrm>
            <a:off x="7647599" y="401704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⑩</a:t>
            </a:r>
          </a:p>
        </p:txBody>
      </p:sp>
      <p:sp>
        <p:nvSpPr>
          <p:cNvPr id="12" name="가로 글상자 10">
            <a:extLst>
              <a:ext uri="{FF2B5EF4-FFF2-40B4-BE49-F238E27FC236}">
                <a16:creationId xmlns:a16="http://schemas.microsoft.com/office/drawing/2014/main" id="{7807F33D-0F27-BB6C-2220-822691CD8A97}"/>
              </a:ext>
            </a:extLst>
          </p:cNvPr>
          <p:cNvSpPr txBox="1"/>
          <p:nvPr/>
        </p:nvSpPr>
        <p:spPr>
          <a:xfrm>
            <a:off x="7647599" y="425887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⑪</a:t>
            </a:r>
          </a:p>
        </p:txBody>
      </p:sp>
      <p:sp>
        <p:nvSpPr>
          <p:cNvPr id="14" name="가로 글상자 10">
            <a:extLst>
              <a:ext uri="{FF2B5EF4-FFF2-40B4-BE49-F238E27FC236}">
                <a16:creationId xmlns:a16="http://schemas.microsoft.com/office/drawing/2014/main" id="{429A2FAE-4B5D-BC46-18F4-7CEC76ED8FC1}"/>
              </a:ext>
            </a:extLst>
          </p:cNvPr>
          <p:cNvSpPr txBox="1"/>
          <p:nvPr/>
        </p:nvSpPr>
        <p:spPr>
          <a:xfrm>
            <a:off x="7647599" y="4504074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⑫</a:t>
            </a:r>
          </a:p>
        </p:txBody>
      </p:sp>
      <p:sp>
        <p:nvSpPr>
          <p:cNvPr id="41" name="가로 글상자 10">
            <a:extLst>
              <a:ext uri="{FF2B5EF4-FFF2-40B4-BE49-F238E27FC236}">
                <a16:creationId xmlns:a16="http://schemas.microsoft.com/office/drawing/2014/main" id="{6A757954-6089-B08E-E075-4E3157BF271B}"/>
              </a:ext>
            </a:extLst>
          </p:cNvPr>
          <p:cNvSpPr txBox="1"/>
          <p:nvPr/>
        </p:nvSpPr>
        <p:spPr>
          <a:xfrm>
            <a:off x="7647599" y="4949364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⑬</a:t>
            </a:r>
          </a:p>
        </p:txBody>
      </p:sp>
      <p:sp>
        <p:nvSpPr>
          <p:cNvPr id="42" name="가로 글상자 10">
            <a:extLst>
              <a:ext uri="{FF2B5EF4-FFF2-40B4-BE49-F238E27FC236}">
                <a16:creationId xmlns:a16="http://schemas.microsoft.com/office/drawing/2014/main" id="{88CF1ECF-898E-1ED4-64DB-E94CC58DBE88}"/>
              </a:ext>
            </a:extLst>
          </p:cNvPr>
          <p:cNvSpPr txBox="1"/>
          <p:nvPr/>
        </p:nvSpPr>
        <p:spPr>
          <a:xfrm>
            <a:off x="7647599" y="518166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⑭</a:t>
            </a:r>
          </a:p>
        </p:txBody>
      </p:sp>
    </p:spTree>
    <p:extLst>
      <p:ext uri="{BB962C8B-B14F-4D97-AF65-F5344CB8AC3E}">
        <p14:creationId xmlns:p14="http://schemas.microsoft.com/office/powerpoint/2010/main" val="41113559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4E201-8A30-7AC2-041E-391BFFA74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A9E9BBD-A727-70A5-8A91-21C0F3236E1E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738BB5-A672-538B-D0E2-1139DE27C1C5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60225B4-F6B1-F3A7-2E05-B283F1D77B55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CDE8E695-52EB-C79A-FBAD-464D43319748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8EC87EA-DDCB-BEF1-5778-56627606C072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AE20F2A-E6D1-BADD-EEBE-60981F99FC0A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BAF0BE8-1EB0-6F0A-9BAD-D4CBB34041EF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033C19-AA77-C729-5961-8497E6282E95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E3F51448-66B0-8256-E173-F54073A72A29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DEDC4429-8386-571A-1C2A-857275561D57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05E7FF9C-1428-3E9F-A32F-E2955D7BFE27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8506B4B3-04B8-D470-9F89-4A774AC7B1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51AB21-F9D0-E0C8-F988-9522DAE43146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14-1. 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사업지도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</a:t>
              </a:r>
              <a:r>
                <a:rPr lang="en-US" altLang="ko-KR" sz="16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5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)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B79460E0-3727-E900-FFBB-5CC11CFB3A3A}"/>
              </a:ext>
            </a:extLst>
          </p:cNvPr>
          <p:cNvSpPr txBox="1"/>
          <p:nvPr/>
        </p:nvSpPr>
        <p:spPr>
          <a:xfrm>
            <a:off x="7412618" y="1890132"/>
            <a:ext cx="3741158" cy="1033616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⑮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지도저장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클릭하여 지도 이미지와 메모를 </a:t>
            </a:r>
            <a:r>
              <a:rPr lang="en-US" altLang="ko-KR" sz="1600" dirty="0">
                <a:latin typeface="+mn-ea"/>
              </a:rPr>
              <a:t>PDF </a:t>
            </a:r>
            <a:r>
              <a:rPr lang="ko-KR" altLang="en-US" sz="1600" dirty="0">
                <a:latin typeface="+mn-ea"/>
              </a:rPr>
              <a:t>파일로 저장하거나 인쇄할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15" name="가로 글상자 10">
            <a:extLst>
              <a:ext uri="{FF2B5EF4-FFF2-40B4-BE49-F238E27FC236}">
                <a16:creationId xmlns:a16="http://schemas.microsoft.com/office/drawing/2014/main" id="{082EF4FD-599B-9477-771D-56F7A409021B}"/>
              </a:ext>
            </a:extLst>
          </p:cNvPr>
          <p:cNvSpPr txBox="1"/>
          <p:nvPr/>
        </p:nvSpPr>
        <p:spPr>
          <a:xfrm>
            <a:off x="1034752" y="320097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⑮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90F39B3E-629C-8442-4815-5ED30199E470}"/>
              </a:ext>
            </a:extLst>
          </p:cNvPr>
          <p:cNvGrpSpPr/>
          <p:nvPr/>
        </p:nvGrpSpPr>
        <p:grpSpPr>
          <a:xfrm>
            <a:off x="2064214" y="1969406"/>
            <a:ext cx="4959356" cy="4344001"/>
            <a:chOff x="7276262" y="2496986"/>
            <a:chExt cx="4010260" cy="3486975"/>
          </a:xfrm>
        </p:grpSpPr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99B135C8-7E77-D675-ECE1-61DFD41F0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76262" y="2496986"/>
              <a:ext cx="4010260" cy="348697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ABEA8A01-0B9A-B957-89A5-211952935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55867" y="2765180"/>
              <a:ext cx="2851049" cy="1823411"/>
            </a:xfrm>
            <a:prstGeom prst="rect">
              <a:avLst/>
            </a:prstGeom>
            <a:effectLst/>
          </p:spPr>
        </p:pic>
      </p:grpSp>
      <p:pic>
        <p:nvPicPr>
          <p:cNvPr id="29" name="그림 28">
            <a:extLst>
              <a:ext uri="{FF2B5EF4-FFF2-40B4-BE49-F238E27FC236}">
                <a16:creationId xmlns:a16="http://schemas.microsoft.com/office/drawing/2014/main" id="{E620FE10-7595-6C87-8939-0471A1518CD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6027" t="57965" b="3708"/>
          <a:stretch/>
        </p:blipFill>
        <p:spPr>
          <a:xfrm>
            <a:off x="1360516" y="1959881"/>
            <a:ext cx="484357" cy="2428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사각형: 둥근 모서리 42">
            <a:extLst>
              <a:ext uri="{FF2B5EF4-FFF2-40B4-BE49-F238E27FC236}">
                <a16:creationId xmlns:a16="http://schemas.microsoft.com/office/drawing/2014/main" id="{DDB5E046-215A-1FB4-70FD-6EDF83AFCE16}"/>
              </a:ext>
            </a:extLst>
          </p:cNvPr>
          <p:cNvSpPr/>
          <p:nvPr/>
        </p:nvSpPr>
        <p:spPr>
          <a:xfrm>
            <a:off x="1379683" y="3171825"/>
            <a:ext cx="436613" cy="432959"/>
          </a:xfrm>
          <a:prstGeom prst="roundRect">
            <a:avLst>
              <a:gd name="adj" fmla="val 15341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160582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F48A5-3D5F-1367-F137-039F43ACB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684E4A4-E062-BBB2-7582-D2497880078F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CABFF32-342E-A0D7-79EA-AC06711968CB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1E3C7757-48A8-B41A-E8FC-49D2512E7822}"/>
              </a:ext>
            </a:extLst>
          </p:cNvPr>
          <p:cNvSpPr txBox="1"/>
          <p:nvPr/>
        </p:nvSpPr>
        <p:spPr>
          <a:xfrm>
            <a:off x="685164" y="301398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D2DDE31-B1E5-E08B-46C0-C32F6F576B3B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90F985C7-FA68-5AC4-C7F2-28C9725D6400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120CBE65-13E5-07AD-7837-8B1B5E572244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EBAADBB-4726-8E4F-12BB-201F91CDFF36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1B554F2-9077-42D7-4CBA-651E004FFCD9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7BEEF8-75A8-9552-902D-CD34DE2DB8C7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AD119AB4-5762-849E-694D-7FF19725C304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10A48CAF-F122-49E4-9C8B-E73B9D7936C5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C58C0C2D-B4EF-0908-DBFC-98B3ABB6AA43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96FFE64B-E9D2-175A-B9A9-3B2B684940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37D9D4-7FCE-3383-0259-8D33DE108D05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14-2. </a:t>
              </a:r>
              <a:r>
                <a:rPr lang="ko-KR" altLang="en-US" sz="1600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기관지도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6364E1BC-2345-CB2B-1718-1F963599E903}"/>
              </a:ext>
            </a:extLst>
          </p:cNvPr>
          <p:cNvSpPr txBox="1"/>
          <p:nvPr/>
        </p:nvSpPr>
        <p:spPr>
          <a:xfrm>
            <a:off x="7615586" y="1874996"/>
            <a:ext cx="3642964" cy="3914405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농식품</a:t>
            </a:r>
            <a:r>
              <a:rPr lang="ko-KR" altLang="en-US" sz="1600" dirty="0">
                <a:latin typeface="+mn-ea"/>
              </a:rPr>
              <a:t> 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기관지도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원하는 기관을 선택하여 농업 기관 및 시설을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지도 영역 내 조회를 클릭하면 화면에 표시된 지도 내의 기관이 표시됩니다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③ 조회된 기관을 클릭하면 지도에 기관 위치가 표시되고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기관 요약 정보를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" name="가로 글상자 10">
            <a:extLst>
              <a:ext uri="{FF2B5EF4-FFF2-40B4-BE49-F238E27FC236}">
                <a16:creationId xmlns:a16="http://schemas.microsoft.com/office/drawing/2014/main" id="{95EB1CB2-EA43-F977-936A-3004AA59C805}"/>
              </a:ext>
            </a:extLst>
          </p:cNvPr>
          <p:cNvSpPr txBox="1"/>
          <p:nvPr/>
        </p:nvSpPr>
        <p:spPr>
          <a:xfrm>
            <a:off x="680650" y="412895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③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30808B1-6608-F560-FC7B-59020C591F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429" y="2074181"/>
            <a:ext cx="6508488" cy="349139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사각형: 둥근 모서리 42">
            <a:extLst>
              <a:ext uri="{FF2B5EF4-FFF2-40B4-BE49-F238E27FC236}">
                <a16:creationId xmlns:a16="http://schemas.microsoft.com/office/drawing/2014/main" id="{15E8DBAE-90AB-6F28-F67A-1E5DFF444924}"/>
              </a:ext>
            </a:extLst>
          </p:cNvPr>
          <p:cNvSpPr/>
          <p:nvPr/>
        </p:nvSpPr>
        <p:spPr>
          <a:xfrm>
            <a:off x="1171575" y="3025690"/>
            <a:ext cx="1400175" cy="241385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5EB726EE-9C9D-8F76-CDD7-971628AA7696}"/>
              </a:ext>
            </a:extLst>
          </p:cNvPr>
          <p:cNvSpPr/>
          <p:nvPr/>
        </p:nvSpPr>
        <p:spPr>
          <a:xfrm>
            <a:off x="1001461" y="4128951"/>
            <a:ext cx="1811057" cy="1453235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1" name="사각형: 둥근 모서리 42">
            <a:extLst>
              <a:ext uri="{FF2B5EF4-FFF2-40B4-BE49-F238E27FC236}">
                <a16:creationId xmlns:a16="http://schemas.microsoft.com/office/drawing/2014/main" id="{3A011E84-ADB5-3369-ED0A-4E15D768F7F6}"/>
              </a:ext>
            </a:extLst>
          </p:cNvPr>
          <p:cNvSpPr/>
          <p:nvPr/>
        </p:nvSpPr>
        <p:spPr>
          <a:xfrm>
            <a:off x="2314575" y="3485799"/>
            <a:ext cx="390525" cy="241385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5F830DDC-1CE0-D670-4CAC-2D88E6CCBDEA}"/>
              </a:ext>
            </a:extLst>
          </p:cNvPr>
          <p:cNvSpPr txBox="1"/>
          <p:nvPr/>
        </p:nvSpPr>
        <p:spPr>
          <a:xfrm>
            <a:off x="2002769" y="343942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②</a:t>
            </a: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3678FC89-6ED2-BF18-97B1-E5641C0A0C11}"/>
              </a:ext>
            </a:extLst>
          </p:cNvPr>
          <p:cNvSpPr/>
          <p:nvPr/>
        </p:nvSpPr>
        <p:spPr>
          <a:xfrm>
            <a:off x="4028950" y="3727185"/>
            <a:ext cx="476375" cy="482866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7" name="가로 글상자 10">
            <a:extLst>
              <a:ext uri="{FF2B5EF4-FFF2-40B4-BE49-F238E27FC236}">
                <a16:creationId xmlns:a16="http://schemas.microsoft.com/office/drawing/2014/main" id="{66F40F3D-FA31-47BA-519B-29D96AC66436}"/>
              </a:ext>
            </a:extLst>
          </p:cNvPr>
          <p:cNvSpPr txBox="1"/>
          <p:nvPr/>
        </p:nvSpPr>
        <p:spPr>
          <a:xfrm>
            <a:off x="3716223" y="3585617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③</a:t>
            </a:r>
          </a:p>
        </p:txBody>
      </p:sp>
    </p:spTree>
    <p:extLst>
      <p:ext uri="{BB962C8B-B14F-4D97-AF65-F5344CB8AC3E}">
        <p14:creationId xmlns:p14="http://schemas.microsoft.com/office/powerpoint/2010/main" val="13605364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DBA47-E5D0-B59C-3B9B-BA774F97F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D63BF0BB-1B8B-6DE3-FF2B-200D65BD3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107" y="2026317"/>
            <a:ext cx="6585731" cy="348865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FC23D67-A59A-6577-F2E6-6B97C7956784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4D4201-ED87-8EF0-D11C-91FE4D90D742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7670E0DF-5D2B-D69C-D1A9-0CFDB8254265}"/>
              </a:ext>
            </a:extLst>
          </p:cNvPr>
          <p:cNvSpPr txBox="1"/>
          <p:nvPr/>
        </p:nvSpPr>
        <p:spPr>
          <a:xfrm>
            <a:off x="546861" y="290168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E0CAE754-734C-9F7D-B460-96142D02206C}"/>
              </a:ext>
            </a:extLst>
          </p:cNvPr>
          <p:cNvSpPr txBox="1"/>
          <p:nvPr/>
        </p:nvSpPr>
        <p:spPr>
          <a:xfrm>
            <a:off x="550353" y="318944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②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43061E1-EE37-A228-AE7A-E18435B7E5A3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F9599C10-E92F-5FA8-2FCF-767C1EDB09EF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1818CBE4-F812-ABF7-B466-4A6DC2F82947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46EB98B-A2C1-6818-EBE8-6FEFF111811D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6B8096F-4CBD-8CC3-BE27-64678F0E0D83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A05C9A-4152-189C-3531-E0435FE51D78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5C456E3F-C163-DBFA-EE7C-21B142AD1F85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E14D7103-4722-9F87-AA49-8EE20DE91EA4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397D5E85-EFA2-9787-008E-83B575FE71ED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44532090-0C65-E9B2-77F9-6BEFD2708E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425B8C1-DF2C-3094-FE11-928CAC183FBC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14-3. 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재배작물 통계 지도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(1)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37DC35E1-1BFF-CA94-C7E6-E3BD80173DD2}"/>
              </a:ext>
            </a:extLst>
          </p:cNvPr>
          <p:cNvSpPr txBox="1"/>
          <p:nvPr/>
        </p:nvSpPr>
        <p:spPr>
          <a:xfrm>
            <a:off x="7529860" y="2042769"/>
            <a:ext cx="3557239" cy="295414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농식품</a:t>
            </a:r>
            <a:r>
              <a:rPr lang="ko-KR" altLang="en-US" sz="1600" dirty="0">
                <a:latin typeface="+mn-ea"/>
              </a:rPr>
              <a:t> 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재배작물 통계 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재배작물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분류 및 지역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조건을 선택합니다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③ </a:t>
            </a:r>
            <a:r>
              <a:rPr lang="ko-KR" altLang="en-US" sz="1600" dirty="0" err="1">
                <a:latin typeface="+mn-ea"/>
              </a:rPr>
              <a:t>경영체</a:t>
            </a:r>
            <a:r>
              <a:rPr lang="ko-KR" altLang="en-US" sz="1600" dirty="0">
                <a:latin typeface="+mn-ea"/>
              </a:rPr>
              <a:t> 수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노지 면적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시설면적 검색 결과를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" name="가로 글상자 10">
            <a:extLst>
              <a:ext uri="{FF2B5EF4-FFF2-40B4-BE49-F238E27FC236}">
                <a16:creationId xmlns:a16="http://schemas.microsoft.com/office/drawing/2014/main" id="{5E6CAAB1-0904-C26D-3307-B693431727A2}"/>
              </a:ext>
            </a:extLst>
          </p:cNvPr>
          <p:cNvSpPr txBox="1"/>
          <p:nvPr/>
        </p:nvSpPr>
        <p:spPr>
          <a:xfrm>
            <a:off x="545538" y="375458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③</a:t>
            </a:r>
          </a:p>
        </p:txBody>
      </p:sp>
      <p:sp>
        <p:nvSpPr>
          <p:cNvPr id="21" name="사각형: 둥근 모서리 42">
            <a:extLst>
              <a:ext uri="{FF2B5EF4-FFF2-40B4-BE49-F238E27FC236}">
                <a16:creationId xmlns:a16="http://schemas.microsoft.com/office/drawing/2014/main" id="{73937039-3C70-9B1C-BFA5-2AB9BA1EEC24}"/>
              </a:ext>
            </a:extLst>
          </p:cNvPr>
          <p:cNvSpPr/>
          <p:nvPr/>
        </p:nvSpPr>
        <p:spPr>
          <a:xfrm>
            <a:off x="928310" y="2929401"/>
            <a:ext cx="490915" cy="270999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BA566CD3-473F-2493-8579-E857D0B0A10E}"/>
              </a:ext>
            </a:extLst>
          </p:cNvPr>
          <p:cNvSpPr/>
          <p:nvPr/>
        </p:nvSpPr>
        <p:spPr>
          <a:xfrm>
            <a:off x="928310" y="3203596"/>
            <a:ext cx="1633915" cy="556477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7" name="사각형: 둥근 모서리 42">
            <a:extLst>
              <a:ext uri="{FF2B5EF4-FFF2-40B4-BE49-F238E27FC236}">
                <a16:creationId xmlns:a16="http://schemas.microsoft.com/office/drawing/2014/main" id="{5A6EE3C0-D441-1C7D-3B92-35849705A74F}"/>
              </a:ext>
            </a:extLst>
          </p:cNvPr>
          <p:cNvSpPr/>
          <p:nvPr/>
        </p:nvSpPr>
        <p:spPr>
          <a:xfrm>
            <a:off x="928310" y="3757772"/>
            <a:ext cx="1633915" cy="292388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775087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3663A-2E98-4852-4A05-19C91DF02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EDCD96E-41D2-C8FF-4BC4-C6415AD274A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9F60FF-7750-1B80-0313-DD75CBB13591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81D78A4D-E11C-4400-4D9C-0BCA881DC101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CEE13553-69BD-4606-4354-B5BFAB45E84A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9861B1EE-2784-1ECD-7404-BE33167B587C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E00269DD-5BC6-E3F3-918E-0AF03B50E889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572995-40AE-54EA-1148-7423F4FEC121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8250D9-5339-535F-1AE6-9FED4E06036C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AFFBEC47-54FE-1DC4-7C7D-40EC3C010F7B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C9F7B4B-F39C-ABDA-4208-1C93CBC5BB7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3F9D6CBA-76B9-4F88-718A-F699DE530B24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314544B2-4A7A-9066-A402-7372B97CFA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85AE4AD-5EBC-C5B9-405B-8DF4A7022EA1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14-3. 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재배작물 통계 지도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(2)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34EACEF8-C4A3-5FFD-DF2B-ED4700672965}"/>
              </a:ext>
            </a:extLst>
          </p:cNvPr>
          <p:cNvSpPr txBox="1"/>
          <p:nvPr/>
        </p:nvSpPr>
        <p:spPr>
          <a:xfrm>
            <a:off x="7520336" y="1899894"/>
            <a:ext cx="3547714" cy="295414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농식품</a:t>
            </a:r>
            <a:r>
              <a:rPr lang="ko-KR" altLang="en-US" sz="1600" dirty="0">
                <a:latin typeface="+mn-ea"/>
              </a:rPr>
              <a:t> 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재배작물 통계 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가축사육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분류 및 지역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조건을 선택합니다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③ </a:t>
            </a:r>
            <a:r>
              <a:rPr lang="ko-KR" altLang="en-US" sz="1600" dirty="0" err="1">
                <a:latin typeface="+mn-ea"/>
              </a:rPr>
              <a:t>경영체</a:t>
            </a:r>
            <a:r>
              <a:rPr lang="ko-KR" altLang="en-US" sz="1600" dirty="0">
                <a:latin typeface="+mn-ea"/>
              </a:rPr>
              <a:t> 수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사육 규모 검색 결과를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AFD9061B-4F02-3179-C3ED-2AFAF9BA7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108" y="2053569"/>
            <a:ext cx="6479092" cy="342753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가로 글상자 10">
            <a:extLst>
              <a:ext uri="{FF2B5EF4-FFF2-40B4-BE49-F238E27FC236}">
                <a16:creationId xmlns:a16="http://schemas.microsoft.com/office/drawing/2014/main" id="{EF26DD11-5DBF-0A19-7CE0-427D94739F3C}"/>
              </a:ext>
            </a:extLst>
          </p:cNvPr>
          <p:cNvSpPr txBox="1"/>
          <p:nvPr/>
        </p:nvSpPr>
        <p:spPr>
          <a:xfrm>
            <a:off x="550353" y="318944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②</a:t>
            </a:r>
          </a:p>
        </p:txBody>
      </p:sp>
      <p:sp>
        <p:nvSpPr>
          <p:cNvPr id="21" name="가로 글상자 10">
            <a:extLst>
              <a:ext uri="{FF2B5EF4-FFF2-40B4-BE49-F238E27FC236}">
                <a16:creationId xmlns:a16="http://schemas.microsoft.com/office/drawing/2014/main" id="{6C574C5A-9012-41A6-FC3A-A7B12503AB84}"/>
              </a:ext>
            </a:extLst>
          </p:cNvPr>
          <p:cNvSpPr txBox="1"/>
          <p:nvPr/>
        </p:nvSpPr>
        <p:spPr>
          <a:xfrm>
            <a:off x="545538" y="375458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③</a:t>
            </a: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23AB1BD5-C432-C785-FCFF-D3DD718A55F0}"/>
              </a:ext>
            </a:extLst>
          </p:cNvPr>
          <p:cNvSpPr/>
          <p:nvPr/>
        </p:nvSpPr>
        <p:spPr>
          <a:xfrm>
            <a:off x="1309310" y="2942085"/>
            <a:ext cx="471865" cy="247361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7" name="사각형: 둥근 모서리 42">
            <a:extLst>
              <a:ext uri="{FF2B5EF4-FFF2-40B4-BE49-F238E27FC236}">
                <a16:creationId xmlns:a16="http://schemas.microsoft.com/office/drawing/2014/main" id="{89C0603E-07B9-CEC4-0AB0-B8BA7AAF4554}"/>
              </a:ext>
            </a:extLst>
          </p:cNvPr>
          <p:cNvSpPr/>
          <p:nvPr/>
        </p:nvSpPr>
        <p:spPr>
          <a:xfrm>
            <a:off x="928310" y="3203596"/>
            <a:ext cx="1633915" cy="556477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8" name="사각형: 둥근 모서리 42">
            <a:extLst>
              <a:ext uri="{FF2B5EF4-FFF2-40B4-BE49-F238E27FC236}">
                <a16:creationId xmlns:a16="http://schemas.microsoft.com/office/drawing/2014/main" id="{7EDA5E81-F5AA-203B-056C-BA432D7084E0}"/>
              </a:ext>
            </a:extLst>
          </p:cNvPr>
          <p:cNvSpPr/>
          <p:nvPr/>
        </p:nvSpPr>
        <p:spPr>
          <a:xfrm>
            <a:off x="928310" y="3757772"/>
            <a:ext cx="1633915" cy="292388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5" name="가로 글상자 10">
            <a:extLst>
              <a:ext uri="{FF2B5EF4-FFF2-40B4-BE49-F238E27FC236}">
                <a16:creationId xmlns:a16="http://schemas.microsoft.com/office/drawing/2014/main" id="{D73A54D7-8BEF-7491-BD9B-27D0A4CC9933}"/>
              </a:ext>
            </a:extLst>
          </p:cNvPr>
          <p:cNvSpPr txBox="1"/>
          <p:nvPr/>
        </p:nvSpPr>
        <p:spPr>
          <a:xfrm>
            <a:off x="987166" y="282105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31087661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B11C7-E2CA-59FA-A27A-1B6614302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C1E8A20-1176-1BAD-86C6-E7531B67C95F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6D3257-F4E7-C58D-E31C-F5A4F376A3BB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0774B829-51A5-0016-0194-95D102658A17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C8D948A0-6F98-B5D3-A82F-9648A4D21D0E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5C809E04-F65C-6D3F-1F06-7D8A5A572E6A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D0D3D7A-26A2-7480-744A-1E8C0C8464C1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8C7AD7-14E5-C820-4035-D99F05B70E84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DD0D10-51F9-A82F-F11A-001EEAA97C25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43EB274B-E00F-D40C-F735-A47B4F292E1A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736042E-851A-F98B-7F64-160CF01CA8E0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78DD776B-4953-B07F-4C0E-4DEB82056895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7AB3F80F-555D-0BBF-330F-41E1030C2C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8F8651D-7447-D6DB-73EF-CB3F2720A288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14-3. 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재배작물 통계 지도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(3)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A49775CD-602B-8EF8-280A-ED856EEBA270}"/>
              </a:ext>
            </a:extLst>
          </p:cNvPr>
          <p:cNvSpPr txBox="1"/>
          <p:nvPr/>
        </p:nvSpPr>
        <p:spPr>
          <a:xfrm>
            <a:off x="7520336" y="1899894"/>
            <a:ext cx="3528664" cy="295414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농식품</a:t>
            </a:r>
            <a:r>
              <a:rPr lang="ko-KR" altLang="en-US" sz="1600" dirty="0">
                <a:latin typeface="+mn-ea"/>
              </a:rPr>
              <a:t> 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재배작물 통계 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곤충사육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분류 및 지역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조건을 선택합니다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③ </a:t>
            </a:r>
            <a:r>
              <a:rPr lang="ko-KR" altLang="en-US" sz="1600" dirty="0" err="1">
                <a:latin typeface="+mn-ea"/>
              </a:rPr>
              <a:t>경영체</a:t>
            </a:r>
            <a:r>
              <a:rPr lang="ko-KR" altLang="en-US" sz="1600" dirty="0">
                <a:latin typeface="+mn-ea"/>
              </a:rPr>
              <a:t> 수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사육 규모 검색 결과를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6C1CC305-5E2C-0BA2-8A33-A8A437459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108" y="1989775"/>
            <a:ext cx="6537982" cy="3468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가로 글상자 10">
            <a:extLst>
              <a:ext uri="{FF2B5EF4-FFF2-40B4-BE49-F238E27FC236}">
                <a16:creationId xmlns:a16="http://schemas.microsoft.com/office/drawing/2014/main" id="{FAFEFAFD-B031-D0B8-2972-C4664DF2AC1D}"/>
              </a:ext>
            </a:extLst>
          </p:cNvPr>
          <p:cNvSpPr txBox="1"/>
          <p:nvPr/>
        </p:nvSpPr>
        <p:spPr>
          <a:xfrm>
            <a:off x="564503" y="315134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②</a:t>
            </a:r>
          </a:p>
        </p:txBody>
      </p:sp>
      <p:sp>
        <p:nvSpPr>
          <p:cNvPr id="16" name="가로 글상자 10">
            <a:extLst>
              <a:ext uri="{FF2B5EF4-FFF2-40B4-BE49-F238E27FC236}">
                <a16:creationId xmlns:a16="http://schemas.microsoft.com/office/drawing/2014/main" id="{69A7BA92-C74E-B9D9-B660-D43CC65182BC}"/>
              </a:ext>
            </a:extLst>
          </p:cNvPr>
          <p:cNvSpPr txBox="1"/>
          <p:nvPr/>
        </p:nvSpPr>
        <p:spPr>
          <a:xfrm>
            <a:off x="559688" y="371648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③</a:t>
            </a:r>
          </a:p>
        </p:txBody>
      </p:sp>
      <p:sp>
        <p:nvSpPr>
          <p:cNvPr id="21" name="사각형: 둥근 모서리 42">
            <a:extLst>
              <a:ext uri="{FF2B5EF4-FFF2-40B4-BE49-F238E27FC236}">
                <a16:creationId xmlns:a16="http://schemas.microsoft.com/office/drawing/2014/main" id="{5DAD6177-EFBF-BED7-4494-FE9E05363551}"/>
              </a:ext>
            </a:extLst>
          </p:cNvPr>
          <p:cNvSpPr/>
          <p:nvPr/>
        </p:nvSpPr>
        <p:spPr>
          <a:xfrm>
            <a:off x="1704460" y="2903985"/>
            <a:ext cx="471865" cy="247361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592F1B6A-433B-5586-7932-80F27D963845}"/>
              </a:ext>
            </a:extLst>
          </p:cNvPr>
          <p:cNvSpPr/>
          <p:nvPr/>
        </p:nvSpPr>
        <p:spPr>
          <a:xfrm>
            <a:off x="913885" y="3165496"/>
            <a:ext cx="1633915" cy="556477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7" name="사각형: 둥근 모서리 42">
            <a:extLst>
              <a:ext uri="{FF2B5EF4-FFF2-40B4-BE49-F238E27FC236}">
                <a16:creationId xmlns:a16="http://schemas.microsoft.com/office/drawing/2014/main" id="{EDF7AC56-BCB8-7C65-682B-C88B57CAF2A2}"/>
              </a:ext>
            </a:extLst>
          </p:cNvPr>
          <p:cNvSpPr/>
          <p:nvPr/>
        </p:nvSpPr>
        <p:spPr>
          <a:xfrm>
            <a:off x="913885" y="3719672"/>
            <a:ext cx="1633915" cy="292388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8" name="가로 글상자 10">
            <a:extLst>
              <a:ext uri="{FF2B5EF4-FFF2-40B4-BE49-F238E27FC236}">
                <a16:creationId xmlns:a16="http://schemas.microsoft.com/office/drawing/2014/main" id="{22D3B97F-2261-D09C-1890-D13D73E20432}"/>
              </a:ext>
            </a:extLst>
          </p:cNvPr>
          <p:cNvSpPr txBox="1"/>
          <p:nvPr/>
        </p:nvSpPr>
        <p:spPr>
          <a:xfrm>
            <a:off x="1417627" y="270078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2962797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3A3AA-470B-90C2-5779-DD0988AD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7F27D52F-EF95-CE7A-4A8E-FD1016F5771A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08D0CD3-E294-5E8A-E6D0-4FB5161DEF4A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28" name="그래픽 50">
              <a:extLst>
                <a:ext uri="{FF2B5EF4-FFF2-40B4-BE49-F238E27FC236}">
                  <a16:creationId xmlns:a16="http://schemas.microsoft.com/office/drawing/2014/main" id="{E7B5EF10-5661-FA96-D453-CD354E73EBBA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38B2340C-7909-BE95-D7E4-6CDFAF095985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2F26E0CF-5221-2219-FADE-400BD75086D6}"/>
              </a:ext>
            </a:extLst>
          </p:cNvPr>
          <p:cNvGrpSpPr/>
          <p:nvPr/>
        </p:nvGrpSpPr>
        <p:grpSpPr>
          <a:xfrm>
            <a:off x="769220" y="1106837"/>
            <a:ext cx="3146997" cy="369332"/>
            <a:chOff x="769220" y="1106837"/>
            <a:chExt cx="3146997" cy="3693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2880A84-0C80-31C4-8701-4A50AB9324BB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2.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4966196-D71C-B6D8-9C42-FB26A612E962}"/>
                </a:ext>
              </a:extLst>
            </p:cNvPr>
            <p:cNvSpPr txBox="1"/>
            <p:nvPr/>
          </p:nvSpPr>
          <p:spPr>
            <a:xfrm>
              <a:off x="1040682" y="1106837"/>
              <a:ext cx="287553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알림서비스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E9019D2-A498-D400-80EE-09C4B2D8B46B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37C972D-375D-5FD9-C07B-05E793BF1754}"/>
              </a:ext>
            </a:extLst>
          </p:cNvPr>
          <p:cNvGrpSpPr/>
          <p:nvPr/>
        </p:nvGrpSpPr>
        <p:grpSpPr>
          <a:xfrm>
            <a:off x="771601" y="1953792"/>
            <a:ext cx="7506818" cy="974442"/>
            <a:chOff x="828751" y="2325267"/>
            <a:chExt cx="7506818" cy="974442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E3D9CAF3-53F8-4F80-878A-D2D25C89B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8751" y="2325267"/>
              <a:ext cx="7506817" cy="974442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사각형: 둥근 모서리 42">
              <a:extLst>
                <a:ext uri="{FF2B5EF4-FFF2-40B4-BE49-F238E27FC236}">
                  <a16:creationId xmlns:a16="http://schemas.microsoft.com/office/drawing/2014/main" id="{759969F3-27E4-D021-D2EC-AE32791DD37D}"/>
                </a:ext>
              </a:extLst>
            </p:cNvPr>
            <p:cNvSpPr/>
            <p:nvPr/>
          </p:nvSpPr>
          <p:spPr>
            <a:xfrm>
              <a:off x="7946231" y="2775919"/>
              <a:ext cx="389338" cy="523220"/>
            </a:xfrm>
            <a:prstGeom prst="roundRect">
              <a:avLst>
                <a:gd name="adj" fmla="val 10999"/>
              </a:avLst>
            </a:prstGeom>
            <a:noFill/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7" name="가로 글상자 10">
              <a:extLst>
                <a:ext uri="{FF2B5EF4-FFF2-40B4-BE49-F238E27FC236}">
                  <a16:creationId xmlns:a16="http://schemas.microsoft.com/office/drawing/2014/main" id="{8CD177B9-D513-5B43-0398-F5930F62F059}"/>
                </a:ext>
              </a:extLst>
            </p:cNvPr>
            <p:cNvSpPr txBox="1"/>
            <p:nvPr/>
          </p:nvSpPr>
          <p:spPr>
            <a:xfrm>
              <a:off x="7646696" y="2601149"/>
              <a:ext cx="335348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300">
                  <a:latin typeface="+mn-ea"/>
                </a:rPr>
                <a:t>①</a:t>
              </a: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FAE58B9C-90FD-8F85-E465-1452072F30D7}"/>
              </a:ext>
            </a:extLst>
          </p:cNvPr>
          <p:cNvGrpSpPr/>
          <p:nvPr/>
        </p:nvGrpSpPr>
        <p:grpSpPr>
          <a:xfrm>
            <a:off x="568601" y="3153712"/>
            <a:ext cx="7706337" cy="3263135"/>
            <a:chOff x="625751" y="3153712"/>
            <a:chExt cx="7706337" cy="3263135"/>
          </a:xfrm>
        </p:grpSpPr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C40D7676-BEDA-8DA3-A216-401A4FAED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5271" y="3153712"/>
              <a:ext cx="7506817" cy="3263135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사각형: 둥근 모서리 42">
              <a:extLst>
                <a:ext uri="{FF2B5EF4-FFF2-40B4-BE49-F238E27FC236}">
                  <a16:creationId xmlns:a16="http://schemas.microsoft.com/office/drawing/2014/main" id="{9523619C-B2BC-37F6-E10E-D25A5B0B755D}"/>
                </a:ext>
              </a:extLst>
            </p:cNvPr>
            <p:cNvSpPr/>
            <p:nvPr/>
          </p:nvSpPr>
          <p:spPr>
            <a:xfrm>
              <a:off x="951574" y="3744727"/>
              <a:ext cx="2506001" cy="522473"/>
            </a:xfrm>
            <a:prstGeom prst="roundRect">
              <a:avLst>
                <a:gd name="adj" fmla="val 10999"/>
              </a:avLst>
            </a:prstGeom>
            <a:noFill/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9" name="가로 글상자 10">
              <a:extLst>
                <a:ext uri="{FF2B5EF4-FFF2-40B4-BE49-F238E27FC236}">
                  <a16:creationId xmlns:a16="http://schemas.microsoft.com/office/drawing/2014/main" id="{E3D75C36-B73A-0939-31CB-1DA5412343FD}"/>
                </a:ext>
              </a:extLst>
            </p:cNvPr>
            <p:cNvSpPr txBox="1"/>
            <p:nvPr/>
          </p:nvSpPr>
          <p:spPr>
            <a:xfrm>
              <a:off x="625751" y="3596357"/>
              <a:ext cx="335348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300">
                  <a:latin typeface="+mn-ea"/>
                </a:rPr>
                <a:t>②</a:t>
              </a: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8AFBAD0-EA9D-4A54-8B31-3C834B7A58FE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F8678FFD-7EA7-AE14-12C9-0728FB2BC39D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46" name="사각형: 둥근 모서리 45">
                <a:extLst>
                  <a:ext uri="{FF2B5EF4-FFF2-40B4-BE49-F238E27FC236}">
                    <a16:creationId xmlns:a16="http://schemas.microsoft.com/office/drawing/2014/main" id="{56061626-D09F-042B-16C2-052C2AAA91F2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47" name="그래픽 46">
                <a:extLst>
                  <a:ext uri="{FF2B5EF4-FFF2-40B4-BE49-F238E27FC236}">
                    <a16:creationId xmlns:a16="http://schemas.microsoft.com/office/drawing/2014/main" id="{8C5702E0-193B-B293-8047-1D1EB3C1C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F8ACDA8-9166-9D06-16CE-71BE2687310F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2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-1. </a:t>
              </a: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개인별 맞춤 정책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85BA6583-F1CF-02A1-FF09-4AD0B7FF593A}"/>
              </a:ext>
            </a:extLst>
          </p:cNvPr>
          <p:cNvGrpSpPr/>
          <p:nvPr/>
        </p:nvGrpSpPr>
        <p:grpSpPr>
          <a:xfrm>
            <a:off x="8474458" y="2049042"/>
            <a:ext cx="3260342" cy="3274230"/>
            <a:chOff x="8474458" y="2049042"/>
            <a:chExt cx="3260342" cy="3274230"/>
          </a:xfrm>
        </p:grpSpPr>
        <p:sp>
          <p:nvSpPr>
            <p:cNvPr id="16" name="가로 글상자 6">
              <a:extLst>
                <a:ext uri="{FF2B5EF4-FFF2-40B4-BE49-F238E27FC236}">
                  <a16:creationId xmlns:a16="http://schemas.microsoft.com/office/drawing/2014/main" id="{336CEC38-BB24-7A32-9A7A-A77222FFA5EC}"/>
                </a:ext>
              </a:extLst>
            </p:cNvPr>
            <p:cNvSpPr txBox="1"/>
            <p:nvPr/>
          </p:nvSpPr>
          <p:spPr>
            <a:xfrm>
              <a:off x="8474458" y="2049042"/>
              <a:ext cx="3260342" cy="3274230"/>
            </a:xfrm>
            <a:prstGeom prst="rect">
              <a:avLst/>
            </a:prstGeom>
          </p:spPr>
          <p:txBody>
            <a:bodyPr vert="horz" wrap="square" lIns="91440" tIns="45720" rIns="36000" bIns="45720" anchor="t">
              <a:spAutoFit/>
            </a:bodyPr>
            <a:lstStyle/>
            <a:p>
              <a:pPr marL="182563" indent="-182563">
                <a:lnSpc>
                  <a:spcPct val="130000"/>
                </a:lnSpc>
                <a:defRPr/>
              </a:pPr>
              <a:r>
                <a:rPr lang="en-US" altLang="ko-KR" sz="1600" dirty="0">
                  <a:latin typeface="+mn-ea"/>
                </a:rPr>
                <a:t>-</a:t>
              </a:r>
              <a:r>
                <a:rPr lang="ko-KR" altLang="en-US" sz="1600" dirty="0">
                  <a:latin typeface="+mn-ea"/>
                </a:rPr>
                <a:t>  상단 메뉴에서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마이페이지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 →</a:t>
              </a:r>
              <a:r>
                <a:rPr lang="en-US" altLang="ko-KR" sz="1600" dirty="0">
                  <a:latin typeface="+mn-ea"/>
                </a:rPr>
                <a:t> ‘</a:t>
              </a:r>
              <a:r>
                <a:rPr lang="ko-KR" altLang="en-US" sz="1600" dirty="0">
                  <a:latin typeface="+mn-ea"/>
                </a:rPr>
                <a:t>농업</a:t>
              </a:r>
              <a:r>
                <a:rPr lang="en-US" altLang="ko-KR" sz="1600" dirty="0">
                  <a:latin typeface="+mn-ea"/>
                </a:rPr>
                <a:t>e</a:t>
              </a:r>
              <a:r>
                <a:rPr lang="ko-KR" altLang="en-US" sz="1600" dirty="0">
                  <a:latin typeface="+mn-ea"/>
                </a:rPr>
                <a:t>지 </a:t>
              </a:r>
              <a:r>
                <a:rPr lang="ko-KR" altLang="en-US" sz="1600" dirty="0" err="1">
                  <a:latin typeface="+mn-ea"/>
                </a:rPr>
                <a:t>원패스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 메뉴를 클릭합니다</a:t>
              </a:r>
              <a:r>
                <a:rPr lang="en-US" altLang="ko-KR" sz="1600" dirty="0">
                  <a:latin typeface="+mn-ea"/>
                </a:rPr>
                <a:t>.</a:t>
              </a: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① </a:t>
              </a:r>
              <a:r>
                <a:rPr lang="ko-KR" altLang="en-US" sz="1600" dirty="0">
                  <a:latin typeface="+mn-ea"/>
                </a:rPr>
                <a:t>마이페이지의 농업</a:t>
              </a:r>
              <a:r>
                <a:rPr lang="en-US" altLang="ko-KR" sz="1600" dirty="0">
                  <a:latin typeface="+mn-ea"/>
                </a:rPr>
                <a:t>e</a:t>
              </a:r>
              <a:r>
                <a:rPr lang="ko-KR" altLang="en-US" sz="1600" dirty="0">
                  <a:latin typeface="+mn-ea"/>
                </a:rPr>
                <a:t>지 </a:t>
              </a:r>
              <a:r>
                <a:rPr lang="ko-KR" altLang="en-US" sz="1600" dirty="0" err="1">
                  <a:latin typeface="+mn-ea"/>
                </a:rPr>
                <a:t>원패스</a:t>
              </a:r>
              <a:r>
                <a:rPr lang="ko-KR" altLang="en-US" sz="1600" dirty="0">
                  <a:latin typeface="+mn-ea"/>
                </a:rPr>
                <a:t> </a:t>
              </a:r>
              <a:br>
                <a:rPr lang="en-US" altLang="ko-KR" sz="1600" dirty="0">
                  <a:latin typeface="+mn-ea"/>
                </a:rPr>
              </a:br>
              <a:r>
                <a:rPr lang="en-US" altLang="ko-KR" sz="1600" dirty="0">
                  <a:latin typeface="+mn-ea"/>
                </a:rPr>
                <a:t> </a:t>
              </a:r>
              <a:r>
                <a:rPr lang="ko-KR" altLang="en-US" sz="1600" dirty="0">
                  <a:latin typeface="+mn-ea"/>
                </a:rPr>
                <a:t>페이지에서 우측 상단의 알림 아이콘</a:t>
              </a:r>
              <a:br>
                <a:rPr lang="en-US" altLang="ko-KR" sz="1600" dirty="0">
                  <a:latin typeface="+mn-ea"/>
                </a:rPr>
              </a:br>
              <a:r>
                <a:rPr lang="ko-KR" altLang="en-US" sz="1600" dirty="0">
                  <a:latin typeface="+mn-ea"/>
                </a:rPr>
                <a:t> </a:t>
              </a:r>
              <a:r>
                <a:rPr lang="en-US" altLang="ko-KR" sz="1600" dirty="0">
                  <a:latin typeface="+mn-ea"/>
                </a:rPr>
                <a:t>(       )</a:t>
              </a:r>
              <a:r>
                <a:rPr lang="ko-KR" altLang="en-US" sz="1600" dirty="0">
                  <a:latin typeface="+mn-ea"/>
                </a:rPr>
                <a:t>을 클릭합니다</a:t>
              </a:r>
              <a:r>
                <a:rPr lang="en-US" altLang="ko-KR" sz="1600" dirty="0">
                  <a:latin typeface="+mn-ea"/>
                </a:rPr>
                <a:t>.</a:t>
              </a: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latin typeface="+mn-ea"/>
                </a:rPr>
                <a:t>②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 err="1">
                  <a:latin typeface="+mn-ea"/>
                </a:rPr>
                <a:t>정책알림</a:t>
              </a:r>
              <a:r>
                <a:rPr lang="en-US" altLang="ko-KR" sz="1600" dirty="0">
                  <a:latin typeface="+mn-ea"/>
                </a:rPr>
                <a:t>’ </a:t>
              </a:r>
              <a:r>
                <a:rPr lang="ko-KR" altLang="en-US" sz="1600" dirty="0">
                  <a:latin typeface="+mn-ea"/>
                </a:rPr>
                <a:t>탭을 클릭하여 개인별</a:t>
              </a:r>
              <a:br>
                <a:rPr lang="en-US" altLang="ko-KR" sz="1600" dirty="0">
                  <a:latin typeface="+mn-ea"/>
                </a:rPr>
              </a:br>
              <a:r>
                <a:rPr lang="ko-KR" altLang="en-US" sz="1600" dirty="0">
                  <a:latin typeface="+mn-ea"/>
                </a:rPr>
                <a:t> 맞춤 정책 알림 정보를 확인할 수 </a:t>
              </a:r>
              <a:br>
                <a:rPr lang="en-US" altLang="ko-KR" sz="1600" dirty="0">
                  <a:latin typeface="+mn-ea"/>
                </a:rPr>
              </a:br>
              <a:r>
                <a:rPr lang="en-US" altLang="ko-KR" sz="1600" dirty="0">
                  <a:latin typeface="+mn-ea"/>
                </a:rPr>
                <a:t> </a:t>
              </a:r>
              <a:r>
                <a:rPr lang="ko-KR" altLang="en-US" sz="1600" dirty="0">
                  <a:latin typeface="+mn-ea"/>
                </a:rPr>
                <a:t>있습니다</a:t>
              </a:r>
              <a:r>
                <a:rPr lang="en-US" altLang="ko-KR" sz="1600" dirty="0">
                  <a:latin typeface="+mn-ea"/>
                </a:rPr>
                <a:t>.</a:t>
              </a:r>
              <a:endParaRPr lang="ko-KR" altLang="en-US" sz="1600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24553403-0B7A-CDA2-958A-4EE746410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857972" y="3672541"/>
              <a:ext cx="266737" cy="3334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30784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5F3F6-04D2-449D-08A3-C724372A8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44D758FC-E7A4-E5F9-62D5-C5584AD0E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233" y="2038547"/>
            <a:ext cx="6830378" cy="341042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3180F77-4220-7560-1E2E-2543D210E7CC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7C6E27-145F-8924-5F63-6901BD5FCE26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84BE3BAF-FB11-9BC2-A488-3E7810D75C42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4C83B40D-9771-DBDA-DFA3-EDA565FE83CA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8C745767-F7E6-9015-9C37-76D738E1A94E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37F7C82-E969-0A4F-A107-8DBEAD384835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3AA15E-D6BF-4810-C791-1F2F2EDBB1E1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0881BA4-3D76-278F-BC2D-826CA9F719E9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BA3C7301-F859-B78D-E902-65F706537D3F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F400B7B-A2B2-3B16-DA68-82C0404AF591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FB02967C-9B55-3514-6BBE-1615907D6836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B403B150-2F26-18C8-7491-5B16770BC3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3583F72-6AB1-9003-D622-F9994D4FB8B7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14-4. 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경작지도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(1)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6FEB14B8-668E-7F0C-76B2-E771678FB77C}"/>
              </a:ext>
            </a:extLst>
          </p:cNvPr>
          <p:cNvSpPr txBox="1"/>
          <p:nvPr/>
        </p:nvSpPr>
        <p:spPr>
          <a:xfrm>
            <a:off x="8221696" y="2038547"/>
            <a:ext cx="3528664" cy="1353704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농식품</a:t>
            </a:r>
            <a:r>
              <a:rPr lang="ko-KR" altLang="en-US" sz="1600" dirty="0">
                <a:latin typeface="+mn-ea"/>
              </a:rPr>
              <a:t> 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경작지도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latin typeface="+mn-ea"/>
            </a:endParaRP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① 나의 농지 항목을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4916A7FD-8245-7E26-5243-779D10238F86}"/>
              </a:ext>
            </a:extLst>
          </p:cNvPr>
          <p:cNvSpPr/>
          <p:nvPr/>
        </p:nvSpPr>
        <p:spPr>
          <a:xfrm>
            <a:off x="1196469" y="2711059"/>
            <a:ext cx="1813431" cy="1394216"/>
          </a:xfrm>
          <a:prstGeom prst="roundRect">
            <a:avLst>
              <a:gd name="adj" fmla="val 4813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8" name="가로 글상자 10">
            <a:extLst>
              <a:ext uri="{FF2B5EF4-FFF2-40B4-BE49-F238E27FC236}">
                <a16:creationId xmlns:a16="http://schemas.microsoft.com/office/drawing/2014/main" id="{01B3F7B5-4DC6-FEBB-29D1-76BEBF439F25}"/>
              </a:ext>
            </a:extLst>
          </p:cNvPr>
          <p:cNvSpPr txBox="1"/>
          <p:nvPr/>
        </p:nvSpPr>
        <p:spPr>
          <a:xfrm>
            <a:off x="807885" y="267880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5697471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B36F3-FE54-A110-7683-6E2613D23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>
            <a:extLst>
              <a:ext uri="{FF2B5EF4-FFF2-40B4-BE49-F238E27FC236}">
                <a16:creationId xmlns:a16="http://schemas.microsoft.com/office/drawing/2014/main" id="{FF528A7B-B12E-9DCF-D300-B8CEE2C27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56" y="2087003"/>
            <a:ext cx="7135221" cy="36009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BB0404F-BF2E-79CD-DFE1-D7B8D0882C84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AFFFAA-27DC-BF1E-C70A-EEB0900585CE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0DF39607-4EDD-8694-04FF-B096E40E02D0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0B11A4F6-2699-6721-A6F5-B63AE588E6AF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BFC45AF-6AE6-EFC3-16A1-FB9D5D961174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42E3373-A395-E1BB-3803-FB2CD2BA45EE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118626-318F-A39E-C7E8-7F2A52496325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2E3686-A7CD-152E-332D-4750D4D62CF8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BB185D21-4CB6-2B7B-C9E2-BD9CF1E7AC10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487D8C66-17ED-85A8-9D4F-C4E8FE5A283C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30B01D5F-A030-FF19-07EF-B3D93A50506D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689B2035-CCCA-FA94-9CB0-2353E4637C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F62FCF-4896-EE97-32E4-E5E606A09F24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14-4. 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경작지도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(2)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E6BECCA4-05F6-36A3-10B8-64DAADB306B2}"/>
              </a:ext>
            </a:extLst>
          </p:cNvPr>
          <p:cNvSpPr txBox="1"/>
          <p:nvPr/>
        </p:nvSpPr>
        <p:spPr>
          <a:xfrm>
            <a:off x="8353351" y="2166734"/>
            <a:ext cx="3528664" cy="167379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 나의 농지 목록에서 확인하고자 하는 농지를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③ 지도에 노란색으로 해당 농지 영역이 표시됩니다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A03D10C5-AE7E-0C02-7CB8-547CD85C5107}"/>
              </a:ext>
            </a:extLst>
          </p:cNvPr>
          <p:cNvSpPr/>
          <p:nvPr/>
        </p:nvSpPr>
        <p:spPr>
          <a:xfrm>
            <a:off x="982887" y="3715429"/>
            <a:ext cx="1779364" cy="325052"/>
          </a:xfrm>
          <a:prstGeom prst="roundRect">
            <a:avLst>
              <a:gd name="adj" fmla="val 4813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8" name="가로 글상자 10">
            <a:extLst>
              <a:ext uri="{FF2B5EF4-FFF2-40B4-BE49-F238E27FC236}">
                <a16:creationId xmlns:a16="http://schemas.microsoft.com/office/drawing/2014/main" id="{202F2320-BDFC-729F-F34D-BEF47A81DAE5}"/>
              </a:ext>
            </a:extLst>
          </p:cNvPr>
          <p:cNvSpPr txBox="1"/>
          <p:nvPr/>
        </p:nvSpPr>
        <p:spPr>
          <a:xfrm>
            <a:off x="599041" y="371542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②</a:t>
            </a:r>
          </a:p>
        </p:txBody>
      </p:sp>
      <p:sp>
        <p:nvSpPr>
          <p:cNvPr id="16" name="가로 글상자 10">
            <a:extLst>
              <a:ext uri="{FF2B5EF4-FFF2-40B4-BE49-F238E27FC236}">
                <a16:creationId xmlns:a16="http://schemas.microsoft.com/office/drawing/2014/main" id="{F5627EC4-A223-9066-DE12-A314FC391714}"/>
              </a:ext>
            </a:extLst>
          </p:cNvPr>
          <p:cNvSpPr txBox="1"/>
          <p:nvPr/>
        </p:nvSpPr>
        <p:spPr>
          <a:xfrm>
            <a:off x="3327877" y="289627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③</a:t>
            </a:r>
          </a:p>
        </p:txBody>
      </p:sp>
    </p:spTree>
    <p:extLst>
      <p:ext uri="{BB962C8B-B14F-4D97-AF65-F5344CB8AC3E}">
        <p14:creationId xmlns:p14="http://schemas.microsoft.com/office/powerpoint/2010/main" val="38008688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BCAB8-CB8A-DC3C-AC1A-EC1E1B218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>
            <a:extLst>
              <a:ext uri="{FF2B5EF4-FFF2-40B4-BE49-F238E27FC236}">
                <a16:creationId xmlns:a16="http://schemas.microsoft.com/office/drawing/2014/main" id="{0963F433-B9D6-B6D7-E841-2A2892418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40" y="4068502"/>
            <a:ext cx="5591955" cy="237205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CF005E9C-7604-0922-298F-45C089624B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798" y="1923733"/>
            <a:ext cx="5658640" cy="19528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A875FC5-3B0D-BE03-84DD-31E28750A262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283726-B3E1-2AF1-68BE-422BF6F99A15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EA21FD3-1E83-671B-36C0-529976808E1E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13A91A27-BDCA-6383-4D2E-5FA3807A2799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54C9B4E-EF6E-A4D1-9C0E-5866B5A7DEFA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E523F50-1473-0C80-18FD-A0B56B4A2645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0D51AE-E43D-4903-5222-0DFC1A782CC6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14.</a:t>
              </a:r>
              <a:endParaRPr lang="ko-KR" altLang="en-US" b="1" spc="-3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59F15ED-497E-6B10-6DF1-885F71E95BBD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농식품지도</a:t>
              </a:r>
              <a:endParaRPr kumimoji="0" lang="ko-KR" altLang="en-US" sz="18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16847738-A269-BF66-F530-57DAB2B724A8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9EABFBA-5642-EEE4-1FC6-2351A2F8C40E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18AA0D7C-DD5F-71BB-21A6-856E53249080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7332666C-7224-6D26-1892-0D6745D409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66E74C-21D1-A80D-5480-570EAF0F2EB3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14-4. </a:t>
              </a:r>
              <a:r>
                <a:rPr kumimoji="0" lang="ko-KR" altLang="en-US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경작지도 </a:t>
              </a:r>
              <a:r>
                <a:rPr kumimoji="0" lang="en-US" altLang="ko-KR" sz="1600" b="1" i="0" u="none" strike="noStrike" kern="1200" cap="none" spc="-30" normalizeH="0" baseline="0" noProof="0" dirty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(3)</a:t>
              </a:r>
              <a:endParaRPr kumimoji="0" lang="ko-KR" altLang="en-US" sz="1200" b="1" i="0" u="none" strike="noStrike" kern="1200" cap="none" spc="-30" normalizeH="0" baseline="0" noProof="0" dirty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8" name="가로 글상자 6">
            <a:extLst>
              <a:ext uri="{FF2B5EF4-FFF2-40B4-BE49-F238E27FC236}">
                <a16:creationId xmlns:a16="http://schemas.microsoft.com/office/drawing/2014/main" id="{07E67DC7-02F3-EF83-7665-0C57B45706F3}"/>
              </a:ext>
            </a:extLst>
          </p:cNvPr>
          <p:cNvSpPr txBox="1"/>
          <p:nvPr/>
        </p:nvSpPr>
        <p:spPr>
          <a:xfrm>
            <a:off x="7084114" y="1984487"/>
            <a:ext cx="4688785" cy="295414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④ 농지에서 마우스 오른쪽을 클릭하면 상세 메뉴를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⑤ 상세 메뉴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 err="1">
                <a:latin typeface="+mn-ea"/>
              </a:rPr>
              <a:t>경영체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농지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토지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품목별 가격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 중 원하는 메뉴를 클릭하면 화면 좌측 하단에 상세 정보가 표시됩니다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17AB3283-A01E-1DB7-827B-A3355F01394D}"/>
              </a:ext>
            </a:extLst>
          </p:cNvPr>
          <p:cNvSpPr/>
          <p:nvPr/>
        </p:nvSpPr>
        <p:spPr>
          <a:xfrm>
            <a:off x="3240312" y="2561003"/>
            <a:ext cx="1131663" cy="1135376"/>
          </a:xfrm>
          <a:prstGeom prst="roundRect">
            <a:avLst>
              <a:gd name="adj" fmla="val 9863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8" name="가로 글상자 10">
            <a:extLst>
              <a:ext uri="{FF2B5EF4-FFF2-40B4-BE49-F238E27FC236}">
                <a16:creationId xmlns:a16="http://schemas.microsoft.com/office/drawing/2014/main" id="{74482655-3DEE-9B56-BAFA-2D2D0AB2FB2A}"/>
              </a:ext>
            </a:extLst>
          </p:cNvPr>
          <p:cNvSpPr txBox="1"/>
          <p:nvPr/>
        </p:nvSpPr>
        <p:spPr>
          <a:xfrm>
            <a:off x="592962" y="5211768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⑤</a:t>
            </a:r>
          </a:p>
        </p:txBody>
      </p:sp>
      <p:sp>
        <p:nvSpPr>
          <p:cNvPr id="16" name="가로 글상자 10">
            <a:extLst>
              <a:ext uri="{FF2B5EF4-FFF2-40B4-BE49-F238E27FC236}">
                <a16:creationId xmlns:a16="http://schemas.microsoft.com/office/drawing/2014/main" id="{CE01E7CE-B333-F6A0-61D3-2EA9EF9C95BD}"/>
              </a:ext>
            </a:extLst>
          </p:cNvPr>
          <p:cNvSpPr txBox="1"/>
          <p:nvPr/>
        </p:nvSpPr>
        <p:spPr>
          <a:xfrm>
            <a:off x="2904964" y="300363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④</a:t>
            </a:r>
          </a:p>
        </p:txBody>
      </p:sp>
      <p:sp>
        <p:nvSpPr>
          <p:cNvPr id="20" name="사각형: 둥근 모서리 42">
            <a:extLst>
              <a:ext uri="{FF2B5EF4-FFF2-40B4-BE49-F238E27FC236}">
                <a16:creationId xmlns:a16="http://schemas.microsoft.com/office/drawing/2014/main" id="{355F41C6-EC2D-E178-22EB-1F4E98238C0B}"/>
              </a:ext>
            </a:extLst>
          </p:cNvPr>
          <p:cNvSpPr/>
          <p:nvPr/>
        </p:nvSpPr>
        <p:spPr>
          <a:xfrm>
            <a:off x="928310" y="5264055"/>
            <a:ext cx="1500565" cy="1135376"/>
          </a:xfrm>
          <a:prstGeom prst="roundRect">
            <a:avLst>
              <a:gd name="adj" fmla="val 482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783005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B7E86-A43A-563A-7B98-EC8E3770C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87A4B69-8BD8-A4A9-31C4-0BFF334C6A98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FB87BA-4B49-7765-D6B1-DBCABD55E69D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61D50E64-8D25-A21A-FF4C-9AE92A99F32E}"/>
              </a:ext>
            </a:extLst>
          </p:cNvPr>
          <p:cNvSpPr txBox="1"/>
          <p:nvPr/>
        </p:nvSpPr>
        <p:spPr>
          <a:xfrm>
            <a:off x="708210" y="244355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98919CE-F868-7C3A-1AC5-C9C3A638B99C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AD3B0A57-9B2D-3496-916F-0A673D9BC9DC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3AC41CBA-E9B8-1A21-2D61-B85AFB370B86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5A79092-8A39-ED0E-EF2D-912FDDADC0CC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19124D9-CD10-7AED-0412-50942FDDF32F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15.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8AC7A99-ADBD-599A-8589-A32D567E11B8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고객센터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A4B72945-838E-07C6-7CB2-6DBA78B79232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F247E361-A6E4-C75F-434C-8FA0CA7015C9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E19D59FF-1BB4-5CA2-F728-5C0B02A77106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CA5B5085-4410-C987-F584-9AEC64B3C0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EE452A2-D4D6-AE4C-69CA-78299A7876E6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농업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e</a:t>
              </a: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지 이용안내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2" name="가로 글상자 6">
            <a:extLst>
              <a:ext uri="{FF2B5EF4-FFF2-40B4-BE49-F238E27FC236}">
                <a16:creationId xmlns:a16="http://schemas.microsoft.com/office/drawing/2014/main" id="{25E96285-88AE-809F-9B67-42558529D381}"/>
              </a:ext>
            </a:extLst>
          </p:cNvPr>
          <p:cNvSpPr txBox="1"/>
          <p:nvPr/>
        </p:nvSpPr>
        <p:spPr>
          <a:xfrm>
            <a:off x="7520336" y="1899894"/>
            <a:ext cx="4167252" cy="167379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고객센터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농업</a:t>
            </a:r>
            <a:r>
              <a:rPr lang="en-US" altLang="ko-KR" sz="1600" dirty="0">
                <a:latin typeface="+mn-ea"/>
              </a:rPr>
              <a:t>e</a:t>
            </a:r>
            <a:r>
              <a:rPr lang="ko-KR" altLang="en-US" sz="1600" dirty="0">
                <a:latin typeface="+mn-ea"/>
              </a:rPr>
              <a:t>지 이용 안내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로그인</a:t>
            </a:r>
            <a:r>
              <a:rPr lang="en-US" altLang="ko-KR" sz="1600" dirty="0">
                <a:latin typeface="+mn-ea"/>
              </a:rPr>
              <a:t>’, ‘</a:t>
            </a:r>
            <a:r>
              <a:rPr lang="ko-KR" altLang="en-US" sz="1600" dirty="0">
                <a:latin typeface="+mn-ea"/>
              </a:rPr>
              <a:t>농업경영체 정보</a:t>
            </a:r>
            <a:r>
              <a:rPr lang="en-US" altLang="ko-KR" sz="1600" dirty="0">
                <a:latin typeface="+mn-ea"/>
              </a:rPr>
              <a:t>’, ‘</a:t>
            </a:r>
            <a:r>
              <a:rPr lang="ko-KR" altLang="en-US" sz="1600" dirty="0">
                <a:latin typeface="+mn-ea"/>
              </a:rPr>
              <a:t>맞춤 사업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탭을 클릭하여 이용 방법을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F8F023C-E203-E61D-E070-962533B815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0527"/>
          <a:stretch/>
        </p:blipFill>
        <p:spPr>
          <a:xfrm>
            <a:off x="1020512" y="1923733"/>
            <a:ext cx="6355196" cy="107808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0A15A417-EA32-005C-FE76-396490BDB0B2}"/>
              </a:ext>
            </a:extLst>
          </p:cNvPr>
          <p:cNvSpPr/>
          <p:nvPr/>
        </p:nvSpPr>
        <p:spPr>
          <a:xfrm>
            <a:off x="1094860" y="2374922"/>
            <a:ext cx="6201290" cy="434954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3AD49CC4-7183-4D2E-AD1F-0737F7E8E6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646" r="49058"/>
          <a:stretch/>
        </p:blipFill>
        <p:spPr>
          <a:xfrm>
            <a:off x="1020511" y="3057237"/>
            <a:ext cx="3979995" cy="307380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타원 27">
            <a:extLst>
              <a:ext uri="{FF2B5EF4-FFF2-40B4-BE49-F238E27FC236}">
                <a16:creationId xmlns:a16="http://schemas.microsoft.com/office/drawing/2014/main" id="{01B6A196-E820-498B-80A8-C7D91B3916C1}"/>
              </a:ext>
            </a:extLst>
          </p:cNvPr>
          <p:cNvSpPr/>
          <p:nvPr/>
        </p:nvSpPr>
        <p:spPr>
          <a:xfrm>
            <a:off x="6398795" y="3418783"/>
            <a:ext cx="286327" cy="275047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A0C37B8-0450-46A7-A7A4-C15D9DB96C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6075" y="3052293"/>
            <a:ext cx="2139881" cy="3078747"/>
          </a:xfrm>
          <a:prstGeom prst="rect">
            <a:avLst/>
          </a:prstGeom>
        </p:spPr>
      </p:pic>
      <p:sp>
        <p:nvSpPr>
          <p:cNvPr id="29" name="타원 28">
            <a:extLst>
              <a:ext uri="{FF2B5EF4-FFF2-40B4-BE49-F238E27FC236}">
                <a16:creationId xmlns:a16="http://schemas.microsoft.com/office/drawing/2014/main" id="{5A188C58-9328-4CD8-9B19-FD49BCB560C7}"/>
              </a:ext>
            </a:extLst>
          </p:cNvPr>
          <p:cNvSpPr/>
          <p:nvPr/>
        </p:nvSpPr>
        <p:spPr>
          <a:xfrm>
            <a:off x="6713116" y="3433068"/>
            <a:ext cx="286327" cy="275047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5464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54EA8-DB91-5287-E6D0-D2F77CA0F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F285D545-A81E-A699-287C-DC5841140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469" y="1861795"/>
            <a:ext cx="4607462" cy="230557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BD57916-D2BD-3518-9EC6-F591D2270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468" y="4314087"/>
            <a:ext cx="4607462" cy="236299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FE69804-4D58-5351-D213-3E32C757466C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8C3E1B-A617-D733-E75F-1A062917CDB2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2FE70DC2-EC18-8DCA-B353-FA22FCEC53FD}"/>
              </a:ext>
            </a:extLst>
          </p:cNvPr>
          <p:cNvSpPr txBox="1"/>
          <p:nvPr/>
        </p:nvSpPr>
        <p:spPr>
          <a:xfrm>
            <a:off x="3853209" y="2135681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62DAB952-01AA-AC7F-76AF-C29C3531D2DA}"/>
              </a:ext>
            </a:extLst>
          </p:cNvPr>
          <p:cNvSpPr txBox="1"/>
          <p:nvPr/>
        </p:nvSpPr>
        <p:spPr>
          <a:xfrm>
            <a:off x="710893" y="3196615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②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1FA2AE5B-EA02-B556-3C14-DD9691F9B976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68709D4D-DC5D-659A-789C-E01639F487C6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51E01457-33B9-3655-B04F-30842F278FE6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8F0842F2-6554-50E0-7E39-BE2DC8ECF432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ED09C15-9E6C-6B9D-0F25-AD41294F574E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15.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219DAFF-7CA9-1364-BAF6-BC6BAED97CCC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고객센터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D732BCCF-4C09-D805-73FB-120CDAC97F67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BB7CE93B-9A49-BBC4-2863-D103CE95EFDE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88D69AC6-70A0-0783-3D11-FF516B3A6E25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E3B0A693-6770-82D9-EA0C-B69E1F360A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E9F305E-6AE5-9848-BDA2-E71B771CE959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공지사항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2" name="가로 글상자 6">
            <a:extLst>
              <a:ext uri="{FF2B5EF4-FFF2-40B4-BE49-F238E27FC236}">
                <a16:creationId xmlns:a16="http://schemas.microsoft.com/office/drawing/2014/main" id="{9A633AAE-9DAB-A344-5D50-D0672C5FE807}"/>
              </a:ext>
            </a:extLst>
          </p:cNvPr>
          <p:cNvSpPr txBox="1"/>
          <p:nvPr/>
        </p:nvSpPr>
        <p:spPr>
          <a:xfrm>
            <a:off x="6156941" y="1861795"/>
            <a:ext cx="4920595" cy="199387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고객센터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공지사항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키워드를 입력하여 공지사항을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 제목을 클릭하여 상세 내용을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21" name="사각형: 둥근 모서리 42">
            <a:extLst>
              <a:ext uri="{FF2B5EF4-FFF2-40B4-BE49-F238E27FC236}">
                <a16:creationId xmlns:a16="http://schemas.microsoft.com/office/drawing/2014/main" id="{07EF182C-8CE5-52FC-3F3C-28D85DAE41AD}"/>
              </a:ext>
            </a:extLst>
          </p:cNvPr>
          <p:cNvSpPr/>
          <p:nvPr/>
        </p:nvSpPr>
        <p:spPr>
          <a:xfrm>
            <a:off x="4171335" y="2152692"/>
            <a:ext cx="1401693" cy="295133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5" name="사각형: 둥근 모서리 42">
            <a:extLst>
              <a:ext uri="{FF2B5EF4-FFF2-40B4-BE49-F238E27FC236}">
                <a16:creationId xmlns:a16="http://schemas.microsoft.com/office/drawing/2014/main" id="{E6BCB523-BCD3-DE70-EE2B-2EF6A0D8D0FD}"/>
              </a:ext>
            </a:extLst>
          </p:cNvPr>
          <p:cNvSpPr/>
          <p:nvPr/>
        </p:nvSpPr>
        <p:spPr>
          <a:xfrm>
            <a:off x="1059469" y="3199037"/>
            <a:ext cx="4607462" cy="328066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7" name="사각형: 둥근 모서리 42">
            <a:extLst>
              <a:ext uri="{FF2B5EF4-FFF2-40B4-BE49-F238E27FC236}">
                <a16:creationId xmlns:a16="http://schemas.microsoft.com/office/drawing/2014/main" id="{7CA379AB-AD4F-7F25-ABC0-CB369163445D}"/>
              </a:ext>
            </a:extLst>
          </p:cNvPr>
          <p:cNvSpPr/>
          <p:nvPr/>
        </p:nvSpPr>
        <p:spPr>
          <a:xfrm>
            <a:off x="1059469" y="4656395"/>
            <a:ext cx="4607462" cy="1689636"/>
          </a:xfrm>
          <a:prstGeom prst="roundRect">
            <a:avLst>
              <a:gd name="adj" fmla="val 4021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ACF79523-95D1-A6C1-DBD6-E59D0078F8E4}"/>
              </a:ext>
            </a:extLst>
          </p:cNvPr>
          <p:cNvCxnSpPr>
            <a:cxnSpLocks/>
            <a:stCxn id="25" idx="2"/>
            <a:endCxn id="27" idx="0"/>
          </p:cNvCxnSpPr>
          <p:nvPr/>
        </p:nvCxnSpPr>
        <p:spPr>
          <a:xfrm>
            <a:off x="3363200" y="3527103"/>
            <a:ext cx="0" cy="1129292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3936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465A9-1415-3308-A6DA-F02BE1666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516A0AE-5B53-0C2E-582F-77FB445B2150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19FAB7-1502-C1B7-B66C-2CCA12682CC7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2E9EE52-4EFB-EFA8-FF59-2AFD0C5CC769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9293105D-FC33-B651-C51E-57A43666F1D2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DDE7152-C87C-7A8F-EE5B-EE7FF5526559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128198C-7C78-5F15-A993-D46DE1A03A9C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BEA98F7-C039-8512-7EF1-100376ABD948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15.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EDE1B7-D9D0-1CF0-FE9A-EE7BDD70997B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고객센터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CECEF6C-6D85-6BDB-08EC-DA3FC4AC5245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5A8F48C5-E670-63DF-5D1C-5BA677DD879F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BF0BC002-D52A-0BAA-CC5F-2AC24B90DEBA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F8AC62EB-12D2-8432-4C41-AA6F55B74A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652C702-F762-D3E9-B3BD-40C9F4186F1A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자주하는 질문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(FAQ)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2" name="가로 글상자 6">
            <a:extLst>
              <a:ext uri="{FF2B5EF4-FFF2-40B4-BE49-F238E27FC236}">
                <a16:creationId xmlns:a16="http://schemas.microsoft.com/office/drawing/2014/main" id="{ABA22F4D-16BD-F7B2-FAF4-74C0EBE1DB62}"/>
              </a:ext>
            </a:extLst>
          </p:cNvPr>
          <p:cNvSpPr txBox="1"/>
          <p:nvPr/>
        </p:nvSpPr>
        <p:spPr>
          <a:xfrm>
            <a:off x="8025161" y="1951929"/>
            <a:ext cx="2966689" cy="2954142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고객센터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자주 하는 질문</a:t>
            </a:r>
            <a:r>
              <a:rPr lang="en-US" altLang="ko-KR" sz="1600" dirty="0">
                <a:latin typeface="+mn-ea"/>
              </a:rPr>
              <a:t>(FAQ)’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키워드를 입력하여 자주 하는 질문을 조회할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 제목을 클릭하여 상세 내용을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9F5804C-0ABE-3B69-30AD-45B61932E5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035" y="2003014"/>
            <a:ext cx="6567033" cy="402631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325E8BE1-B07D-50B3-6B11-D35120302128}"/>
              </a:ext>
            </a:extLst>
          </p:cNvPr>
          <p:cNvSpPr/>
          <p:nvPr/>
        </p:nvSpPr>
        <p:spPr>
          <a:xfrm>
            <a:off x="2656960" y="2543176"/>
            <a:ext cx="3172340" cy="394984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5" name="사각형: 둥근 모서리 42">
            <a:extLst>
              <a:ext uri="{FF2B5EF4-FFF2-40B4-BE49-F238E27FC236}">
                <a16:creationId xmlns:a16="http://schemas.microsoft.com/office/drawing/2014/main" id="{76334ABB-ABDC-1E75-F5EF-6E605E6710AC}"/>
              </a:ext>
            </a:extLst>
          </p:cNvPr>
          <p:cNvSpPr/>
          <p:nvPr/>
        </p:nvSpPr>
        <p:spPr>
          <a:xfrm>
            <a:off x="1014036" y="4505325"/>
            <a:ext cx="6567032" cy="609599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ECB3C01C-6E44-315E-F4AA-D635C8CF8599}"/>
              </a:ext>
            </a:extLst>
          </p:cNvPr>
          <p:cNvSpPr txBox="1"/>
          <p:nvPr/>
        </p:nvSpPr>
        <p:spPr>
          <a:xfrm>
            <a:off x="2267240" y="2543176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FE7FEE1E-5E3D-B16D-9941-C1982BFDCB86}"/>
              </a:ext>
            </a:extLst>
          </p:cNvPr>
          <p:cNvSpPr txBox="1"/>
          <p:nvPr/>
        </p:nvSpPr>
        <p:spPr>
          <a:xfrm>
            <a:off x="685164" y="4613683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33806072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494B8-7BAE-8C4F-875A-E3A3EEDBE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3A0570D-F4CD-56E7-E7E8-C0184B84D2A0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6BDE1E-7C33-6C4B-9637-FE7CDB7F1722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1EB34EE5-4D1D-F950-B0D0-4F9948DE7102}"/>
              </a:ext>
            </a:extLst>
          </p:cNvPr>
          <p:cNvSpPr txBox="1"/>
          <p:nvPr/>
        </p:nvSpPr>
        <p:spPr>
          <a:xfrm>
            <a:off x="477644" y="2574172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4E5A04D-0EF9-8223-B587-4AACE8BC95D7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38BE5841-FDD4-9B8D-1075-BB70165EA669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6EF84125-07CE-CB52-EF34-E5D78FB9415D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3CC2178-2CB3-8E40-1858-7CE9F87C6C76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BBB6705-DA79-9E02-F2AD-206C04057C47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15.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5985FA-0FBC-4791-B603-56C15B91E5E0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고객센터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9542407C-CEE1-0042-F56C-2E95ADDF1606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EBCE0F2D-6BEC-8A7A-0285-AD7D0F6BBC56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BAC73F0C-8BCE-62F5-F8EB-23A34B148F44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F08E3328-A1B7-61FC-2DA6-4FACE0E61B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74E0D82-39D2-38E8-CACA-E204073E7907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부정 수급 신고 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2" name="가로 글상자 6">
            <a:extLst>
              <a:ext uri="{FF2B5EF4-FFF2-40B4-BE49-F238E27FC236}">
                <a16:creationId xmlns:a16="http://schemas.microsoft.com/office/drawing/2014/main" id="{0448FCB9-F01A-B362-7F64-A5874DDA128A}"/>
              </a:ext>
            </a:extLst>
          </p:cNvPr>
          <p:cNvSpPr txBox="1"/>
          <p:nvPr/>
        </p:nvSpPr>
        <p:spPr>
          <a:xfrm>
            <a:off x="7818570" y="1998110"/>
            <a:ext cx="3814414" cy="2634054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고객센터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부정수급 신고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신고</a:t>
            </a:r>
            <a:r>
              <a:rPr lang="en-US" altLang="ko-KR" sz="1600" dirty="0">
                <a:latin typeface="+mn-ea"/>
              </a:rPr>
              <a:t>’, ‘</a:t>
            </a:r>
            <a:r>
              <a:rPr lang="ko-KR" altLang="en-US" sz="1600" dirty="0">
                <a:latin typeface="+mn-ea"/>
              </a:rPr>
              <a:t>부정수급 사례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탭을 클릭하여 각각의 내용을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온라인 신고 바로가기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클릭하면 신고 페이지로 이동합니다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FE84407-E4F7-C9D7-7D03-FA4CD60FE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463" y="2033107"/>
            <a:ext cx="6753866" cy="372023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138700D5-4642-3814-07DA-84FC6FC43B8C}"/>
              </a:ext>
            </a:extLst>
          </p:cNvPr>
          <p:cNvSpPr/>
          <p:nvPr/>
        </p:nvSpPr>
        <p:spPr>
          <a:xfrm>
            <a:off x="807885" y="2502889"/>
            <a:ext cx="6745444" cy="434954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5" name="가로 글상자 10">
            <a:extLst>
              <a:ext uri="{FF2B5EF4-FFF2-40B4-BE49-F238E27FC236}">
                <a16:creationId xmlns:a16="http://schemas.microsoft.com/office/drawing/2014/main" id="{41739C1B-F709-5379-E742-FCF0C6CE2EF3}"/>
              </a:ext>
            </a:extLst>
          </p:cNvPr>
          <p:cNvSpPr txBox="1"/>
          <p:nvPr/>
        </p:nvSpPr>
        <p:spPr>
          <a:xfrm>
            <a:off x="2935094" y="5138454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②</a:t>
            </a:r>
          </a:p>
        </p:txBody>
      </p:sp>
      <p:sp>
        <p:nvSpPr>
          <p:cNvPr id="16" name="사각형: 둥근 모서리 42">
            <a:extLst>
              <a:ext uri="{FF2B5EF4-FFF2-40B4-BE49-F238E27FC236}">
                <a16:creationId xmlns:a16="http://schemas.microsoft.com/office/drawing/2014/main" id="{0E8AC356-988F-1960-1194-875676256CB5}"/>
              </a:ext>
            </a:extLst>
          </p:cNvPr>
          <p:cNvSpPr/>
          <p:nvPr/>
        </p:nvSpPr>
        <p:spPr>
          <a:xfrm>
            <a:off x="3270442" y="5101946"/>
            <a:ext cx="1492058" cy="365404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983932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839BA-27E5-0E79-0F20-3A1A5D667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2C3F72A2-3FB2-FDC2-4105-975FC3B3A45F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43F8CA-ACFE-424E-72D4-4E0F38C941AB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9239E37-6ECA-F161-B525-F6DBF27DC140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10" name="그래픽 50">
              <a:extLst>
                <a:ext uri="{FF2B5EF4-FFF2-40B4-BE49-F238E27FC236}">
                  <a16:creationId xmlns:a16="http://schemas.microsoft.com/office/drawing/2014/main" id="{8DD4969E-74D1-ECC9-8E4B-0D8D8B126667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36289779-E21D-9C8C-C789-DBE7315C7C1B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5BE70E8-8CE7-29F5-BCFF-37D55F6083EA}"/>
              </a:ext>
            </a:extLst>
          </p:cNvPr>
          <p:cNvGrpSpPr/>
          <p:nvPr/>
        </p:nvGrpSpPr>
        <p:grpSpPr>
          <a:xfrm>
            <a:off x="769221" y="1106837"/>
            <a:ext cx="5739267" cy="369332"/>
            <a:chOff x="769221" y="1106837"/>
            <a:chExt cx="5739267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A91B32-4F68-74A2-E432-9F62A41B1AFF}"/>
                </a:ext>
              </a:extLst>
            </p:cNvPr>
            <p:cNvSpPr txBox="1"/>
            <p:nvPr/>
          </p:nvSpPr>
          <p:spPr>
            <a:xfrm>
              <a:off x="769221" y="1106837"/>
              <a:ext cx="4880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15.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6C31549-4521-800F-3E74-891CDA824DCE}"/>
                </a:ext>
              </a:extLst>
            </p:cNvPr>
            <p:cNvSpPr txBox="1"/>
            <p:nvPr/>
          </p:nvSpPr>
          <p:spPr>
            <a:xfrm>
              <a:off x="1190626" y="1106837"/>
              <a:ext cx="531786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고객센터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4A0D469B-ADCF-302C-9DBC-ED06EF6FECCE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F5F5EE31-DF55-F71F-317D-148B74FDC6CE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3C91D74F-1B8E-ED62-3E6F-5C353CE962D9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DD98A032-13EB-97E5-13C4-09891B2A54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05CE8-1BE7-494C-26F9-D16A8B488EFB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개선의견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2" name="가로 글상자 6">
            <a:extLst>
              <a:ext uri="{FF2B5EF4-FFF2-40B4-BE49-F238E27FC236}">
                <a16:creationId xmlns:a16="http://schemas.microsoft.com/office/drawing/2014/main" id="{E172BF18-B6DC-E596-50A5-C9117AC8C673}"/>
              </a:ext>
            </a:extLst>
          </p:cNvPr>
          <p:cNvSpPr txBox="1"/>
          <p:nvPr/>
        </p:nvSpPr>
        <p:spPr>
          <a:xfrm>
            <a:off x="7444136" y="1994950"/>
            <a:ext cx="3432610" cy="2653034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en-US" altLang="ko-KR" sz="1600" dirty="0">
                <a:latin typeface="+mn-ea"/>
              </a:rPr>
              <a:t>-</a:t>
            </a:r>
            <a:r>
              <a:rPr lang="ko-KR" altLang="en-US" sz="1600" dirty="0">
                <a:latin typeface="+mn-ea"/>
              </a:rPr>
              <a:t> 상단 메뉴에서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고객센터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>
                <a:latin typeface="+mn-ea"/>
              </a:rPr>
              <a:t>개선의견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클릭합니다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내용 입력 후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등록하기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버튼을 클릭하면 개선의견이 등록됩니다</a:t>
            </a:r>
            <a:r>
              <a:rPr lang="en-US" altLang="ko-KR" sz="1600" dirty="0">
                <a:latin typeface="+mn-ea"/>
              </a:rPr>
              <a:t>. </a:t>
            </a:r>
          </a:p>
          <a:p>
            <a:pPr marL="182563" indent="-182563">
              <a:lnSpc>
                <a:spcPct val="130000"/>
              </a:lnSpc>
              <a:defRPr/>
            </a:pPr>
            <a:endParaRPr lang="en-US" altLang="ko-KR" sz="1600" dirty="0">
              <a:latin typeface="+mn-ea"/>
            </a:endParaRPr>
          </a:p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② 등록한 내용은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>
                <a:latin typeface="+mn-ea"/>
              </a:rPr>
              <a:t>등록내역 보기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탭에서 확인할 수 있습니다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B957D45-2D24-2C37-D376-8B8B9DE349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337" y="1988592"/>
            <a:ext cx="5896872" cy="438196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사각형: 둥근 모서리 42">
            <a:extLst>
              <a:ext uri="{FF2B5EF4-FFF2-40B4-BE49-F238E27FC236}">
                <a16:creationId xmlns:a16="http://schemas.microsoft.com/office/drawing/2014/main" id="{7FB69D43-C744-450F-AF80-D95F217237CB}"/>
              </a:ext>
            </a:extLst>
          </p:cNvPr>
          <p:cNvSpPr/>
          <p:nvPr/>
        </p:nvSpPr>
        <p:spPr>
          <a:xfrm>
            <a:off x="4171949" y="2210850"/>
            <a:ext cx="2865607" cy="393441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0" name="가로 글상자 10">
            <a:extLst>
              <a:ext uri="{FF2B5EF4-FFF2-40B4-BE49-F238E27FC236}">
                <a16:creationId xmlns:a16="http://schemas.microsoft.com/office/drawing/2014/main" id="{A9BC606E-4909-0639-A539-BE0647610F87}"/>
              </a:ext>
            </a:extLst>
          </p:cNvPr>
          <p:cNvSpPr txBox="1"/>
          <p:nvPr/>
        </p:nvSpPr>
        <p:spPr>
          <a:xfrm>
            <a:off x="3925099" y="1947037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②</a:t>
            </a:r>
          </a:p>
        </p:txBody>
      </p:sp>
      <p:sp>
        <p:nvSpPr>
          <p:cNvPr id="15" name="사각형: 둥근 모서리 42">
            <a:extLst>
              <a:ext uri="{FF2B5EF4-FFF2-40B4-BE49-F238E27FC236}">
                <a16:creationId xmlns:a16="http://schemas.microsoft.com/office/drawing/2014/main" id="{1C10C3E8-5AD8-C405-3F00-5F24AF7A2FD3}"/>
              </a:ext>
            </a:extLst>
          </p:cNvPr>
          <p:cNvSpPr/>
          <p:nvPr/>
        </p:nvSpPr>
        <p:spPr>
          <a:xfrm>
            <a:off x="3584767" y="6065758"/>
            <a:ext cx="1034858" cy="346354"/>
          </a:xfrm>
          <a:prstGeom prst="roundRect">
            <a:avLst>
              <a:gd name="adj" fmla="val 6840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3" name="가로 글상자 10">
            <a:extLst>
              <a:ext uri="{FF2B5EF4-FFF2-40B4-BE49-F238E27FC236}">
                <a16:creationId xmlns:a16="http://schemas.microsoft.com/office/drawing/2014/main" id="{31A03F8D-3595-F211-DC92-821D4C5E3CD8}"/>
              </a:ext>
            </a:extLst>
          </p:cNvPr>
          <p:cNvSpPr txBox="1"/>
          <p:nvPr/>
        </p:nvSpPr>
        <p:spPr>
          <a:xfrm>
            <a:off x="3277994" y="6060199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 dirty="0">
                <a:latin typeface="+mn-ea"/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39386832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  <a:alpha val="30000"/>
              </a:schemeClr>
            </a:gs>
            <a:gs pos="30000">
              <a:schemeClr val="bg1">
                <a:alpha val="0"/>
              </a:schemeClr>
            </a:gs>
            <a:gs pos="75000">
              <a:schemeClr val="bg1">
                <a:alpha val="0"/>
              </a:schemeClr>
            </a:gs>
            <a:gs pos="100000">
              <a:schemeClr val="tx1">
                <a:lumMod val="50000"/>
                <a:lumOff val="50000"/>
                <a:alpha val="3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25028D7-CF7E-5AB8-DC9E-B7DBD1E4CD4C}"/>
              </a:ext>
            </a:extLst>
          </p:cNvPr>
          <p:cNvSpPr txBox="1"/>
          <p:nvPr/>
        </p:nvSpPr>
        <p:spPr>
          <a:xfrm>
            <a:off x="3686491" y="2537601"/>
            <a:ext cx="48437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0" b="1" i="0" u="none" strike="noStrike" kern="1200" cap="none" spc="-100" normalizeH="0" baseline="0" noProof="0">
                <a:ln w="3175">
                  <a:solidFill>
                    <a:srgbClr val="1254C4">
                      <a:alpha val="0"/>
                    </a:srgbClr>
                  </a:solidFill>
                </a:ln>
                <a:solidFill>
                  <a:srgbClr val="1254C4"/>
                </a:solidFill>
                <a:effectLst/>
                <a:uLnTx/>
                <a:uFillTx/>
                <a:latin typeface="평창체 Bold" panose="020B0803000000000000" pitchFamily="50" charset="-127"/>
                <a:ea typeface="평창체 Bold" panose="020B0803000000000000" pitchFamily="50" charset="-127"/>
                <a:cs typeface="Pretendard" panose="02000503000000020004" pitchFamily="50" charset="-127"/>
              </a:rPr>
              <a:t>감사합니다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E94A7D4A-9F01-E904-2117-632F2819387B}"/>
              </a:ext>
            </a:extLst>
          </p:cNvPr>
          <p:cNvGrpSpPr/>
          <p:nvPr/>
        </p:nvGrpSpPr>
        <p:grpSpPr>
          <a:xfrm>
            <a:off x="4053529" y="158388"/>
            <a:ext cx="4476750" cy="317709"/>
            <a:chOff x="4051853" y="3587299"/>
            <a:chExt cx="4088294" cy="317709"/>
          </a:xfrm>
        </p:grpSpPr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D9072990-65E2-C583-11DC-0EE28036E8EC}"/>
                </a:ext>
              </a:extLst>
            </p:cNvPr>
            <p:cNvSpPr/>
            <p:nvPr/>
          </p:nvSpPr>
          <p:spPr>
            <a:xfrm>
              <a:off x="4051853" y="3587299"/>
              <a:ext cx="4088294" cy="317709"/>
            </a:xfrm>
            <a:prstGeom prst="roundRect">
              <a:avLst>
                <a:gd name="adj" fmla="val 50000"/>
              </a:avLst>
            </a:prstGeom>
            <a:solidFill>
              <a:srgbClr val="2E66E0">
                <a:alpha val="10000"/>
              </a:srgbClr>
            </a:solidFill>
            <a:ln w="6350">
              <a:solidFill>
                <a:srgbClr val="2E66E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732746-7A87-2D9C-7816-23129485C61D}"/>
                </a:ext>
              </a:extLst>
            </p:cNvPr>
            <p:cNvSpPr txBox="1"/>
            <p:nvPr/>
          </p:nvSpPr>
          <p:spPr>
            <a:xfrm>
              <a:off x="4343402" y="3619196"/>
              <a:ext cx="3505196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ko-KR" altLang="en-US" sz="1050" spc="-10">
                  <a:ln w="3175">
                    <a:solidFill>
                      <a:srgbClr val="2E66E0">
                        <a:alpha val="0"/>
                      </a:srgbClr>
                    </a:solidFill>
                  </a:ln>
                  <a:solidFill>
                    <a:srgbClr val="2E66E0"/>
                  </a:solidFill>
                  <a:latin typeface="넥슨Lv2고딕"/>
                  <a:ea typeface="넥슨Lv2고딕"/>
                </a:rPr>
                <a:t>차세대 농업농촌통합정보시스템</a:t>
              </a:r>
              <a:endParaRPr lang="en-US" altLang="ko-KR" sz="1050" spc="-10">
                <a:ln w="3175">
                  <a:solidFill>
                    <a:srgbClr val="2E66E0">
                      <a:alpha val="0"/>
                    </a:srgbClr>
                  </a:solidFill>
                </a:ln>
                <a:solidFill>
                  <a:srgbClr val="2E66E0"/>
                </a:solidFill>
                <a:latin typeface="넥슨Lv2고딕"/>
                <a:ea typeface="넥슨Lv2고딕"/>
              </a:endParaRPr>
            </a:p>
          </p:txBody>
        </p:sp>
      </p:grpSp>
      <p:sp>
        <p:nvSpPr>
          <p:cNvPr id="13" name="타원 12">
            <a:extLst>
              <a:ext uri="{FF2B5EF4-FFF2-40B4-BE49-F238E27FC236}">
                <a16:creationId xmlns:a16="http://schemas.microsoft.com/office/drawing/2014/main" id="{8830B64D-825A-9A63-1D02-BB602A9BAAF9}"/>
              </a:ext>
            </a:extLst>
          </p:cNvPr>
          <p:cNvSpPr/>
          <p:nvPr/>
        </p:nvSpPr>
        <p:spPr>
          <a:xfrm>
            <a:off x="2029495" y="1174925"/>
            <a:ext cx="114300" cy="114300"/>
          </a:xfrm>
          <a:prstGeom prst="ellipse">
            <a:avLst/>
          </a:prstGeom>
          <a:solidFill>
            <a:srgbClr val="197A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넥슨Lv2고딕"/>
              <a:ea typeface="넥슨Lv2고딕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8A46B099-74B7-A0F5-484F-F425BD1B77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089" r="42501" b="10089"/>
          <a:stretch/>
        </p:blipFill>
        <p:spPr>
          <a:xfrm>
            <a:off x="4372780" y="5922544"/>
            <a:ext cx="2028230" cy="777068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8AF2927-A20E-2F13-7EDA-725129FE47A2}"/>
              </a:ext>
            </a:extLst>
          </p:cNvPr>
          <p:cNvGrpSpPr/>
          <p:nvPr/>
        </p:nvGrpSpPr>
        <p:grpSpPr>
          <a:xfrm>
            <a:off x="6494084" y="6170263"/>
            <a:ext cx="1542569" cy="224098"/>
            <a:chOff x="23813" y="6881813"/>
            <a:chExt cx="6753225" cy="981075"/>
          </a:xfrm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35D66C6B-361A-E17A-1825-595E095CD9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1263" y="7043738"/>
              <a:ext cx="1682750" cy="657225"/>
            </a:xfrm>
            <a:custGeom>
              <a:avLst/>
              <a:gdLst>
                <a:gd name="T0" fmla="*/ 304 w 1060"/>
                <a:gd name="T1" fmla="*/ 28 h 414"/>
                <a:gd name="T2" fmla="*/ 230 w 1060"/>
                <a:gd name="T3" fmla="*/ 2 h 414"/>
                <a:gd name="T4" fmla="*/ 168 w 1060"/>
                <a:gd name="T5" fmla="*/ 0 h 414"/>
                <a:gd name="T6" fmla="*/ 94 w 1060"/>
                <a:gd name="T7" fmla="*/ 20 h 414"/>
                <a:gd name="T8" fmla="*/ 40 w 1060"/>
                <a:gd name="T9" fmla="*/ 66 h 414"/>
                <a:gd name="T10" fmla="*/ 8 w 1060"/>
                <a:gd name="T11" fmla="*/ 138 h 414"/>
                <a:gd name="T12" fmla="*/ 0 w 1060"/>
                <a:gd name="T13" fmla="*/ 208 h 414"/>
                <a:gd name="T14" fmla="*/ 10 w 1060"/>
                <a:gd name="T15" fmla="*/ 294 h 414"/>
                <a:gd name="T16" fmla="*/ 44 w 1060"/>
                <a:gd name="T17" fmla="*/ 360 h 414"/>
                <a:gd name="T18" fmla="*/ 104 w 1060"/>
                <a:gd name="T19" fmla="*/ 400 h 414"/>
                <a:gd name="T20" fmla="*/ 190 w 1060"/>
                <a:gd name="T21" fmla="*/ 414 h 414"/>
                <a:gd name="T22" fmla="*/ 298 w 1060"/>
                <a:gd name="T23" fmla="*/ 396 h 414"/>
                <a:gd name="T24" fmla="*/ 308 w 1060"/>
                <a:gd name="T25" fmla="*/ 314 h 414"/>
                <a:gd name="T26" fmla="*/ 196 w 1060"/>
                <a:gd name="T27" fmla="*/ 338 h 414"/>
                <a:gd name="T28" fmla="*/ 154 w 1060"/>
                <a:gd name="T29" fmla="*/ 334 h 414"/>
                <a:gd name="T30" fmla="*/ 118 w 1060"/>
                <a:gd name="T31" fmla="*/ 310 h 414"/>
                <a:gd name="T32" fmla="*/ 94 w 1060"/>
                <a:gd name="T33" fmla="*/ 260 h 414"/>
                <a:gd name="T34" fmla="*/ 92 w 1060"/>
                <a:gd name="T35" fmla="*/ 174 h 414"/>
                <a:gd name="T36" fmla="*/ 118 w 1060"/>
                <a:gd name="T37" fmla="*/ 104 h 414"/>
                <a:gd name="T38" fmla="*/ 150 w 1060"/>
                <a:gd name="T39" fmla="*/ 80 h 414"/>
                <a:gd name="T40" fmla="*/ 208 w 1060"/>
                <a:gd name="T41" fmla="*/ 72 h 414"/>
                <a:gd name="T42" fmla="*/ 256 w 1060"/>
                <a:gd name="T43" fmla="*/ 88 h 414"/>
                <a:gd name="T44" fmla="*/ 644 w 1060"/>
                <a:gd name="T45" fmla="*/ 6 h 414"/>
                <a:gd name="T46" fmla="*/ 362 w 1060"/>
                <a:gd name="T47" fmla="*/ 6 h 414"/>
                <a:gd name="T48" fmla="*/ 458 w 1060"/>
                <a:gd name="T49" fmla="*/ 76 h 414"/>
                <a:gd name="T50" fmla="*/ 644 w 1060"/>
                <a:gd name="T51" fmla="*/ 6 h 414"/>
                <a:gd name="T52" fmla="*/ 1024 w 1060"/>
                <a:gd name="T53" fmla="*/ 18 h 414"/>
                <a:gd name="T54" fmla="*/ 920 w 1060"/>
                <a:gd name="T55" fmla="*/ 0 h 414"/>
                <a:gd name="T56" fmla="*/ 850 w 1060"/>
                <a:gd name="T57" fmla="*/ 8 h 414"/>
                <a:gd name="T58" fmla="*/ 802 w 1060"/>
                <a:gd name="T59" fmla="*/ 32 h 414"/>
                <a:gd name="T60" fmla="*/ 772 w 1060"/>
                <a:gd name="T61" fmla="*/ 68 h 414"/>
                <a:gd name="T62" fmla="*/ 764 w 1060"/>
                <a:gd name="T63" fmla="*/ 116 h 414"/>
                <a:gd name="T64" fmla="*/ 780 w 1060"/>
                <a:gd name="T65" fmla="*/ 172 h 414"/>
                <a:gd name="T66" fmla="*/ 838 w 1060"/>
                <a:gd name="T67" fmla="*/ 222 h 414"/>
                <a:gd name="T68" fmla="*/ 926 w 1060"/>
                <a:gd name="T69" fmla="*/ 252 h 414"/>
                <a:gd name="T70" fmla="*/ 954 w 1060"/>
                <a:gd name="T71" fmla="*/ 266 h 414"/>
                <a:gd name="T72" fmla="*/ 970 w 1060"/>
                <a:gd name="T73" fmla="*/ 290 h 414"/>
                <a:gd name="T74" fmla="*/ 968 w 1060"/>
                <a:gd name="T75" fmla="*/ 318 h 414"/>
                <a:gd name="T76" fmla="*/ 934 w 1060"/>
                <a:gd name="T77" fmla="*/ 340 h 414"/>
                <a:gd name="T78" fmla="*/ 874 w 1060"/>
                <a:gd name="T79" fmla="*/ 340 h 414"/>
                <a:gd name="T80" fmla="*/ 758 w 1060"/>
                <a:gd name="T81" fmla="*/ 378 h 414"/>
                <a:gd name="T82" fmla="*/ 808 w 1060"/>
                <a:gd name="T83" fmla="*/ 400 h 414"/>
                <a:gd name="T84" fmla="*/ 902 w 1060"/>
                <a:gd name="T85" fmla="*/ 414 h 414"/>
                <a:gd name="T86" fmla="*/ 968 w 1060"/>
                <a:gd name="T87" fmla="*/ 406 h 414"/>
                <a:gd name="T88" fmla="*/ 1018 w 1060"/>
                <a:gd name="T89" fmla="*/ 382 h 414"/>
                <a:gd name="T90" fmla="*/ 1048 w 1060"/>
                <a:gd name="T91" fmla="*/ 344 h 414"/>
                <a:gd name="T92" fmla="*/ 1060 w 1060"/>
                <a:gd name="T93" fmla="*/ 296 h 414"/>
                <a:gd name="T94" fmla="*/ 1046 w 1060"/>
                <a:gd name="T95" fmla="*/ 238 h 414"/>
                <a:gd name="T96" fmla="*/ 1000 w 1060"/>
                <a:gd name="T97" fmla="*/ 196 h 414"/>
                <a:gd name="T98" fmla="*/ 928 w 1060"/>
                <a:gd name="T99" fmla="*/ 170 h 414"/>
                <a:gd name="T100" fmla="*/ 870 w 1060"/>
                <a:gd name="T101" fmla="*/ 148 h 414"/>
                <a:gd name="T102" fmla="*/ 850 w 1060"/>
                <a:gd name="T103" fmla="*/ 112 h 414"/>
                <a:gd name="T104" fmla="*/ 858 w 1060"/>
                <a:gd name="T105" fmla="*/ 86 h 414"/>
                <a:gd name="T106" fmla="*/ 902 w 1060"/>
                <a:gd name="T107" fmla="*/ 68 h 414"/>
                <a:gd name="T108" fmla="*/ 978 w 1060"/>
                <a:gd name="T109" fmla="*/ 76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0" h="414">
                  <a:moveTo>
                    <a:pt x="334" y="54"/>
                  </a:moveTo>
                  <a:lnTo>
                    <a:pt x="334" y="54"/>
                  </a:lnTo>
                  <a:lnTo>
                    <a:pt x="320" y="40"/>
                  </a:lnTo>
                  <a:lnTo>
                    <a:pt x="304" y="28"/>
                  </a:lnTo>
                  <a:lnTo>
                    <a:pt x="286" y="20"/>
                  </a:lnTo>
                  <a:lnTo>
                    <a:pt x="268" y="12"/>
                  </a:lnTo>
                  <a:lnTo>
                    <a:pt x="250" y="6"/>
                  </a:lnTo>
                  <a:lnTo>
                    <a:pt x="230" y="2"/>
                  </a:lnTo>
                  <a:lnTo>
                    <a:pt x="21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68" y="0"/>
                  </a:lnTo>
                  <a:lnTo>
                    <a:pt x="148" y="4"/>
                  </a:lnTo>
                  <a:lnTo>
                    <a:pt x="128" y="8"/>
                  </a:lnTo>
                  <a:lnTo>
                    <a:pt x="110" y="14"/>
                  </a:lnTo>
                  <a:lnTo>
                    <a:pt x="94" y="20"/>
                  </a:lnTo>
                  <a:lnTo>
                    <a:pt x="78" y="30"/>
                  </a:lnTo>
                  <a:lnTo>
                    <a:pt x="64" y="40"/>
                  </a:lnTo>
                  <a:lnTo>
                    <a:pt x="50" y="52"/>
                  </a:lnTo>
                  <a:lnTo>
                    <a:pt x="40" y="66"/>
                  </a:lnTo>
                  <a:lnTo>
                    <a:pt x="28" y="82"/>
                  </a:lnTo>
                  <a:lnTo>
                    <a:pt x="20" y="98"/>
                  </a:lnTo>
                  <a:lnTo>
                    <a:pt x="12" y="118"/>
                  </a:lnTo>
                  <a:lnTo>
                    <a:pt x="8" y="138"/>
                  </a:lnTo>
                  <a:lnTo>
                    <a:pt x="4" y="160"/>
                  </a:lnTo>
                  <a:lnTo>
                    <a:pt x="0" y="18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32"/>
                  </a:lnTo>
                  <a:lnTo>
                    <a:pt x="2" y="254"/>
                  </a:lnTo>
                  <a:lnTo>
                    <a:pt x="6" y="274"/>
                  </a:lnTo>
                  <a:lnTo>
                    <a:pt x="10" y="294"/>
                  </a:lnTo>
                  <a:lnTo>
                    <a:pt x="16" y="314"/>
                  </a:lnTo>
                  <a:lnTo>
                    <a:pt x="24" y="330"/>
                  </a:lnTo>
                  <a:lnTo>
                    <a:pt x="34" y="346"/>
                  </a:lnTo>
                  <a:lnTo>
                    <a:pt x="44" y="360"/>
                  </a:lnTo>
                  <a:lnTo>
                    <a:pt x="56" y="372"/>
                  </a:lnTo>
                  <a:lnTo>
                    <a:pt x="70" y="384"/>
                  </a:lnTo>
                  <a:lnTo>
                    <a:pt x="86" y="394"/>
                  </a:lnTo>
                  <a:lnTo>
                    <a:pt x="104" y="400"/>
                  </a:lnTo>
                  <a:lnTo>
                    <a:pt x="122" y="406"/>
                  </a:lnTo>
                  <a:lnTo>
                    <a:pt x="142" y="412"/>
                  </a:lnTo>
                  <a:lnTo>
                    <a:pt x="166" y="414"/>
                  </a:lnTo>
                  <a:lnTo>
                    <a:pt x="190" y="414"/>
                  </a:lnTo>
                  <a:lnTo>
                    <a:pt x="190" y="414"/>
                  </a:lnTo>
                  <a:lnTo>
                    <a:pt x="228" y="412"/>
                  </a:lnTo>
                  <a:lnTo>
                    <a:pt x="264" y="406"/>
                  </a:lnTo>
                  <a:lnTo>
                    <a:pt x="298" y="396"/>
                  </a:lnTo>
                  <a:lnTo>
                    <a:pt x="314" y="390"/>
                  </a:lnTo>
                  <a:lnTo>
                    <a:pt x="328" y="382"/>
                  </a:lnTo>
                  <a:lnTo>
                    <a:pt x="308" y="314"/>
                  </a:lnTo>
                  <a:lnTo>
                    <a:pt x="308" y="314"/>
                  </a:lnTo>
                  <a:lnTo>
                    <a:pt x="284" y="324"/>
                  </a:lnTo>
                  <a:lnTo>
                    <a:pt x="256" y="332"/>
                  </a:lnTo>
                  <a:lnTo>
                    <a:pt x="226" y="338"/>
                  </a:lnTo>
                  <a:lnTo>
                    <a:pt x="196" y="338"/>
                  </a:lnTo>
                  <a:lnTo>
                    <a:pt x="196" y="338"/>
                  </a:lnTo>
                  <a:lnTo>
                    <a:pt x="180" y="338"/>
                  </a:lnTo>
                  <a:lnTo>
                    <a:pt x="166" y="336"/>
                  </a:lnTo>
                  <a:lnTo>
                    <a:pt x="154" y="334"/>
                  </a:lnTo>
                  <a:lnTo>
                    <a:pt x="144" y="330"/>
                  </a:lnTo>
                  <a:lnTo>
                    <a:pt x="134" y="324"/>
                  </a:lnTo>
                  <a:lnTo>
                    <a:pt x="124" y="318"/>
                  </a:lnTo>
                  <a:lnTo>
                    <a:pt x="118" y="310"/>
                  </a:lnTo>
                  <a:lnTo>
                    <a:pt x="110" y="302"/>
                  </a:lnTo>
                  <a:lnTo>
                    <a:pt x="106" y="292"/>
                  </a:lnTo>
                  <a:lnTo>
                    <a:pt x="100" y="282"/>
                  </a:lnTo>
                  <a:lnTo>
                    <a:pt x="94" y="260"/>
                  </a:lnTo>
                  <a:lnTo>
                    <a:pt x="90" y="234"/>
                  </a:lnTo>
                  <a:lnTo>
                    <a:pt x="90" y="206"/>
                  </a:lnTo>
                  <a:lnTo>
                    <a:pt x="90" y="206"/>
                  </a:lnTo>
                  <a:lnTo>
                    <a:pt x="92" y="174"/>
                  </a:lnTo>
                  <a:lnTo>
                    <a:pt x="96" y="146"/>
                  </a:lnTo>
                  <a:lnTo>
                    <a:pt x="106" y="124"/>
                  </a:lnTo>
                  <a:lnTo>
                    <a:pt x="112" y="114"/>
                  </a:lnTo>
                  <a:lnTo>
                    <a:pt x="118" y="104"/>
                  </a:lnTo>
                  <a:lnTo>
                    <a:pt x="124" y="96"/>
                  </a:lnTo>
                  <a:lnTo>
                    <a:pt x="132" y="90"/>
                  </a:lnTo>
                  <a:lnTo>
                    <a:pt x="142" y="84"/>
                  </a:lnTo>
                  <a:lnTo>
                    <a:pt x="150" y="80"/>
                  </a:lnTo>
                  <a:lnTo>
                    <a:pt x="172" y="72"/>
                  </a:lnTo>
                  <a:lnTo>
                    <a:pt x="194" y="70"/>
                  </a:lnTo>
                  <a:lnTo>
                    <a:pt x="194" y="70"/>
                  </a:lnTo>
                  <a:lnTo>
                    <a:pt x="208" y="72"/>
                  </a:lnTo>
                  <a:lnTo>
                    <a:pt x="222" y="74"/>
                  </a:lnTo>
                  <a:lnTo>
                    <a:pt x="234" y="78"/>
                  </a:lnTo>
                  <a:lnTo>
                    <a:pt x="246" y="82"/>
                  </a:lnTo>
                  <a:lnTo>
                    <a:pt x="256" y="88"/>
                  </a:lnTo>
                  <a:lnTo>
                    <a:pt x="266" y="94"/>
                  </a:lnTo>
                  <a:lnTo>
                    <a:pt x="284" y="110"/>
                  </a:lnTo>
                  <a:lnTo>
                    <a:pt x="334" y="54"/>
                  </a:lnTo>
                  <a:close/>
                  <a:moveTo>
                    <a:pt x="644" y="6"/>
                  </a:moveTo>
                  <a:lnTo>
                    <a:pt x="644" y="334"/>
                  </a:lnTo>
                  <a:lnTo>
                    <a:pt x="634" y="334"/>
                  </a:lnTo>
                  <a:lnTo>
                    <a:pt x="518" y="6"/>
                  </a:lnTo>
                  <a:lnTo>
                    <a:pt x="362" y="6"/>
                  </a:lnTo>
                  <a:lnTo>
                    <a:pt x="362" y="408"/>
                  </a:lnTo>
                  <a:lnTo>
                    <a:pt x="446" y="408"/>
                  </a:lnTo>
                  <a:lnTo>
                    <a:pt x="446" y="76"/>
                  </a:lnTo>
                  <a:lnTo>
                    <a:pt x="458" y="76"/>
                  </a:lnTo>
                  <a:lnTo>
                    <a:pt x="572" y="408"/>
                  </a:lnTo>
                  <a:lnTo>
                    <a:pt x="728" y="408"/>
                  </a:lnTo>
                  <a:lnTo>
                    <a:pt x="728" y="6"/>
                  </a:lnTo>
                  <a:lnTo>
                    <a:pt x="644" y="6"/>
                  </a:lnTo>
                  <a:close/>
                  <a:moveTo>
                    <a:pt x="1056" y="32"/>
                  </a:moveTo>
                  <a:lnTo>
                    <a:pt x="1056" y="32"/>
                  </a:lnTo>
                  <a:lnTo>
                    <a:pt x="1040" y="24"/>
                  </a:lnTo>
                  <a:lnTo>
                    <a:pt x="1024" y="18"/>
                  </a:lnTo>
                  <a:lnTo>
                    <a:pt x="1006" y="12"/>
                  </a:lnTo>
                  <a:lnTo>
                    <a:pt x="988" y="8"/>
                  </a:lnTo>
                  <a:lnTo>
                    <a:pt x="952" y="2"/>
                  </a:lnTo>
                  <a:lnTo>
                    <a:pt x="920" y="0"/>
                  </a:lnTo>
                  <a:lnTo>
                    <a:pt x="920" y="0"/>
                  </a:lnTo>
                  <a:lnTo>
                    <a:pt x="882" y="2"/>
                  </a:lnTo>
                  <a:lnTo>
                    <a:pt x="866" y="4"/>
                  </a:lnTo>
                  <a:lnTo>
                    <a:pt x="850" y="8"/>
                  </a:lnTo>
                  <a:lnTo>
                    <a:pt x="836" y="14"/>
                  </a:lnTo>
                  <a:lnTo>
                    <a:pt x="824" y="18"/>
                  </a:lnTo>
                  <a:lnTo>
                    <a:pt x="812" y="24"/>
                  </a:lnTo>
                  <a:lnTo>
                    <a:pt x="802" y="32"/>
                  </a:lnTo>
                  <a:lnTo>
                    <a:pt x="792" y="40"/>
                  </a:lnTo>
                  <a:lnTo>
                    <a:pt x="784" y="50"/>
                  </a:lnTo>
                  <a:lnTo>
                    <a:pt x="778" y="58"/>
                  </a:lnTo>
                  <a:lnTo>
                    <a:pt x="772" y="68"/>
                  </a:lnTo>
                  <a:lnTo>
                    <a:pt x="768" y="80"/>
                  </a:lnTo>
                  <a:lnTo>
                    <a:pt x="766" y="92"/>
                  </a:lnTo>
                  <a:lnTo>
                    <a:pt x="764" y="104"/>
                  </a:lnTo>
                  <a:lnTo>
                    <a:pt x="764" y="116"/>
                  </a:lnTo>
                  <a:lnTo>
                    <a:pt x="764" y="116"/>
                  </a:lnTo>
                  <a:lnTo>
                    <a:pt x="766" y="136"/>
                  </a:lnTo>
                  <a:lnTo>
                    <a:pt x="772" y="156"/>
                  </a:lnTo>
                  <a:lnTo>
                    <a:pt x="780" y="172"/>
                  </a:lnTo>
                  <a:lnTo>
                    <a:pt x="792" y="188"/>
                  </a:lnTo>
                  <a:lnTo>
                    <a:pt x="806" y="200"/>
                  </a:lnTo>
                  <a:lnTo>
                    <a:pt x="822" y="212"/>
                  </a:lnTo>
                  <a:lnTo>
                    <a:pt x="838" y="222"/>
                  </a:lnTo>
                  <a:lnTo>
                    <a:pt x="856" y="228"/>
                  </a:lnTo>
                  <a:lnTo>
                    <a:pt x="856" y="228"/>
                  </a:lnTo>
                  <a:lnTo>
                    <a:pt x="892" y="242"/>
                  </a:lnTo>
                  <a:lnTo>
                    <a:pt x="926" y="252"/>
                  </a:lnTo>
                  <a:lnTo>
                    <a:pt x="926" y="252"/>
                  </a:lnTo>
                  <a:lnTo>
                    <a:pt x="938" y="256"/>
                  </a:lnTo>
                  <a:lnTo>
                    <a:pt x="948" y="260"/>
                  </a:lnTo>
                  <a:lnTo>
                    <a:pt x="954" y="266"/>
                  </a:lnTo>
                  <a:lnTo>
                    <a:pt x="962" y="270"/>
                  </a:lnTo>
                  <a:lnTo>
                    <a:pt x="966" y="276"/>
                  </a:lnTo>
                  <a:lnTo>
                    <a:pt x="968" y="284"/>
                  </a:lnTo>
                  <a:lnTo>
                    <a:pt x="970" y="290"/>
                  </a:lnTo>
                  <a:lnTo>
                    <a:pt x="972" y="298"/>
                  </a:lnTo>
                  <a:lnTo>
                    <a:pt x="972" y="298"/>
                  </a:lnTo>
                  <a:lnTo>
                    <a:pt x="970" y="308"/>
                  </a:lnTo>
                  <a:lnTo>
                    <a:pt x="968" y="318"/>
                  </a:lnTo>
                  <a:lnTo>
                    <a:pt x="962" y="326"/>
                  </a:lnTo>
                  <a:lnTo>
                    <a:pt x="956" y="332"/>
                  </a:lnTo>
                  <a:lnTo>
                    <a:pt x="946" y="336"/>
                  </a:lnTo>
                  <a:lnTo>
                    <a:pt x="934" y="340"/>
                  </a:lnTo>
                  <a:lnTo>
                    <a:pt x="918" y="342"/>
                  </a:lnTo>
                  <a:lnTo>
                    <a:pt x="900" y="344"/>
                  </a:lnTo>
                  <a:lnTo>
                    <a:pt x="900" y="344"/>
                  </a:lnTo>
                  <a:lnTo>
                    <a:pt x="874" y="340"/>
                  </a:lnTo>
                  <a:lnTo>
                    <a:pt x="844" y="334"/>
                  </a:lnTo>
                  <a:lnTo>
                    <a:pt x="814" y="324"/>
                  </a:lnTo>
                  <a:lnTo>
                    <a:pt x="788" y="310"/>
                  </a:lnTo>
                  <a:lnTo>
                    <a:pt x="758" y="378"/>
                  </a:lnTo>
                  <a:lnTo>
                    <a:pt x="758" y="378"/>
                  </a:lnTo>
                  <a:lnTo>
                    <a:pt x="774" y="386"/>
                  </a:lnTo>
                  <a:lnTo>
                    <a:pt x="790" y="394"/>
                  </a:lnTo>
                  <a:lnTo>
                    <a:pt x="808" y="400"/>
                  </a:lnTo>
                  <a:lnTo>
                    <a:pt x="828" y="406"/>
                  </a:lnTo>
                  <a:lnTo>
                    <a:pt x="866" y="412"/>
                  </a:lnTo>
                  <a:lnTo>
                    <a:pt x="902" y="414"/>
                  </a:lnTo>
                  <a:lnTo>
                    <a:pt x="902" y="414"/>
                  </a:lnTo>
                  <a:lnTo>
                    <a:pt x="920" y="414"/>
                  </a:lnTo>
                  <a:lnTo>
                    <a:pt x="936" y="412"/>
                  </a:lnTo>
                  <a:lnTo>
                    <a:pt x="954" y="410"/>
                  </a:lnTo>
                  <a:lnTo>
                    <a:pt x="968" y="406"/>
                  </a:lnTo>
                  <a:lnTo>
                    <a:pt x="982" y="402"/>
                  </a:lnTo>
                  <a:lnTo>
                    <a:pt x="996" y="396"/>
                  </a:lnTo>
                  <a:lnTo>
                    <a:pt x="1008" y="388"/>
                  </a:lnTo>
                  <a:lnTo>
                    <a:pt x="1018" y="382"/>
                  </a:lnTo>
                  <a:lnTo>
                    <a:pt x="1028" y="372"/>
                  </a:lnTo>
                  <a:lnTo>
                    <a:pt x="1036" y="364"/>
                  </a:lnTo>
                  <a:lnTo>
                    <a:pt x="1044" y="354"/>
                  </a:lnTo>
                  <a:lnTo>
                    <a:pt x="1048" y="344"/>
                  </a:lnTo>
                  <a:lnTo>
                    <a:pt x="1054" y="332"/>
                  </a:lnTo>
                  <a:lnTo>
                    <a:pt x="1056" y="320"/>
                  </a:lnTo>
                  <a:lnTo>
                    <a:pt x="1058" y="308"/>
                  </a:lnTo>
                  <a:lnTo>
                    <a:pt x="1060" y="296"/>
                  </a:lnTo>
                  <a:lnTo>
                    <a:pt x="1060" y="296"/>
                  </a:lnTo>
                  <a:lnTo>
                    <a:pt x="1058" y="272"/>
                  </a:lnTo>
                  <a:lnTo>
                    <a:pt x="1054" y="254"/>
                  </a:lnTo>
                  <a:lnTo>
                    <a:pt x="1046" y="238"/>
                  </a:lnTo>
                  <a:lnTo>
                    <a:pt x="1038" y="224"/>
                  </a:lnTo>
                  <a:lnTo>
                    <a:pt x="1026" y="214"/>
                  </a:lnTo>
                  <a:lnTo>
                    <a:pt x="1014" y="204"/>
                  </a:lnTo>
                  <a:lnTo>
                    <a:pt x="1000" y="196"/>
                  </a:lnTo>
                  <a:lnTo>
                    <a:pt x="986" y="190"/>
                  </a:lnTo>
                  <a:lnTo>
                    <a:pt x="986" y="190"/>
                  </a:lnTo>
                  <a:lnTo>
                    <a:pt x="956" y="180"/>
                  </a:lnTo>
                  <a:lnTo>
                    <a:pt x="928" y="170"/>
                  </a:lnTo>
                  <a:lnTo>
                    <a:pt x="928" y="170"/>
                  </a:lnTo>
                  <a:lnTo>
                    <a:pt x="894" y="160"/>
                  </a:lnTo>
                  <a:lnTo>
                    <a:pt x="882" y="154"/>
                  </a:lnTo>
                  <a:lnTo>
                    <a:pt x="870" y="148"/>
                  </a:lnTo>
                  <a:lnTo>
                    <a:pt x="862" y="140"/>
                  </a:lnTo>
                  <a:lnTo>
                    <a:pt x="856" y="132"/>
                  </a:lnTo>
                  <a:lnTo>
                    <a:pt x="852" y="122"/>
                  </a:lnTo>
                  <a:lnTo>
                    <a:pt x="850" y="112"/>
                  </a:lnTo>
                  <a:lnTo>
                    <a:pt x="850" y="112"/>
                  </a:lnTo>
                  <a:lnTo>
                    <a:pt x="852" y="102"/>
                  </a:lnTo>
                  <a:lnTo>
                    <a:pt x="854" y="94"/>
                  </a:lnTo>
                  <a:lnTo>
                    <a:pt x="858" y="86"/>
                  </a:lnTo>
                  <a:lnTo>
                    <a:pt x="866" y="80"/>
                  </a:lnTo>
                  <a:lnTo>
                    <a:pt x="874" y="76"/>
                  </a:lnTo>
                  <a:lnTo>
                    <a:pt x="888" y="72"/>
                  </a:lnTo>
                  <a:lnTo>
                    <a:pt x="902" y="68"/>
                  </a:lnTo>
                  <a:lnTo>
                    <a:pt x="922" y="68"/>
                  </a:lnTo>
                  <a:lnTo>
                    <a:pt x="922" y="68"/>
                  </a:lnTo>
                  <a:lnTo>
                    <a:pt x="950" y="70"/>
                  </a:lnTo>
                  <a:lnTo>
                    <a:pt x="978" y="76"/>
                  </a:lnTo>
                  <a:lnTo>
                    <a:pt x="1004" y="86"/>
                  </a:lnTo>
                  <a:lnTo>
                    <a:pt x="1026" y="96"/>
                  </a:lnTo>
                  <a:lnTo>
                    <a:pt x="1056" y="3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7B4FB26D-EB93-C8FB-46BE-129FADC87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3" y="6881813"/>
              <a:ext cx="981075" cy="981075"/>
            </a:xfrm>
            <a:custGeom>
              <a:avLst/>
              <a:gdLst>
                <a:gd name="T0" fmla="*/ 308 w 618"/>
                <a:gd name="T1" fmla="*/ 618 h 618"/>
                <a:gd name="T2" fmla="*/ 372 w 618"/>
                <a:gd name="T3" fmla="*/ 612 h 618"/>
                <a:gd name="T4" fmla="*/ 430 w 618"/>
                <a:gd name="T5" fmla="*/ 594 h 618"/>
                <a:gd name="T6" fmla="*/ 482 w 618"/>
                <a:gd name="T7" fmla="*/ 566 h 618"/>
                <a:gd name="T8" fmla="*/ 528 w 618"/>
                <a:gd name="T9" fmla="*/ 528 h 618"/>
                <a:gd name="T10" fmla="*/ 564 w 618"/>
                <a:gd name="T11" fmla="*/ 482 h 618"/>
                <a:gd name="T12" fmla="*/ 594 w 618"/>
                <a:gd name="T13" fmla="*/ 430 h 618"/>
                <a:gd name="T14" fmla="*/ 612 w 618"/>
                <a:gd name="T15" fmla="*/ 372 h 618"/>
                <a:gd name="T16" fmla="*/ 618 w 618"/>
                <a:gd name="T17" fmla="*/ 310 h 618"/>
                <a:gd name="T18" fmla="*/ 616 w 618"/>
                <a:gd name="T19" fmla="*/ 278 h 618"/>
                <a:gd name="T20" fmla="*/ 604 w 618"/>
                <a:gd name="T21" fmla="*/ 218 h 618"/>
                <a:gd name="T22" fmla="*/ 580 w 618"/>
                <a:gd name="T23" fmla="*/ 162 h 618"/>
                <a:gd name="T24" fmla="*/ 548 w 618"/>
                <a:gd name="T25" fmla="*/ 112 h 618"/>
                <a:gd name="T26" fmla="*/ 506 w 618"/>
                <a:gd name="T27" fmla="*/ 70 h 618"/>
                <a:gd name="T28" fmla="*/ 456 w 618"/>
                <a:gd name="T29" fmla="*/ 38 h 618"/>
                <a:gd name="T30" fmla="*/ 400 w 618"/>
                <a:gd name="T31" fmla="*/ 14 h 618"/>
                <a:gd name="T32" fmla="*/ 340 w 618"/>
                <a:gd name="T33" fmla="*/ 2 h 618"/>
                <a:gd name="T34" fmla="*/ 308 w 618"/>
                <a:gd name="T35" fmla="*/ 0 h 618"/>
                <a:gd name="T36" fmla="*/ 246 w 618"/>
                <a:gd name="T37" fmla="*/ 6 h 618"/>
                <a:gd name="T38" fmla="*/ 188 w 618"/>
                <a:gd name="T39" fmla="*/ 24 h 618"/>
                <a:gd name="T40" fmla="*/ 136 w 618"/>
                <a:gd name="T41" fmla="*/ 52 h 618"/>
                <a:gd name="T42" fmla="*/ 90 w 618"/>
                <a:gd name="T43" fmla="*/ 90 h 618"/>
                <a:gd name="T44" fmla="*/ 52 w 618"/>
                <a:gd name="T45" fmla="*/ 136 h 618"/>
                <a:gd name="T46" fmla="*/ 24 w 618"/>
                <a:gd name="T47" fmla="*/ 188 h 618"/>
                <a:gd name="T48" fmla="*/ 6 w 618"/>
                <a:gd name="T49" fmla="*/ 246 h 618"/>
                <a:gd name="T50" fmla="*/ 0 w 618"/>
                <a:gd name="T51" fmla="*/ 310 h 618"/>
                <a:gd name="T52" fmla="*/ 2 w 618"/>
                <a:gd name="T53" fmla="*/ 340 h 618"/>
                <a:gd name="T54" fmla="*/ 14 w 618"/>
                <a:gd name="T55" fmla="*/ 400 h 618"/>
                <a:gd name="T56" fmla="*/ 38 w 618"/>
                <a:gd name="T57" fmla="*/ 456 h 618"/>
                <a:gd name="T58" fmla="*/ 70 w 618"/>
                <a:gd name="T59" fmla="*/ 506 h 618"/>
                <a:gd name="T60" fmla="*/ 112 w 618"/>
                <a:gd name="T61" fmla="*/ 548 h 618"/>
                <a:gd name="T62" fmla="*/ 162 w 618"/>
                <a:gd name="T63" fmla="*/ 580 h 618"/>
                <a:gd name="T64" fmla="*/ 216 w 618"/>
                <a:gd name="T65" fmla="*/ 604 h 618"/>
                <a:gd name="T66" fmla="*/ 278 w 618"/>
                <a:gd name="T67" fmla="*/ 616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8" h="618">
                  <a:moveTo>
                    <a:pt x="308" y="618"/>
                  </a:moveTo>
                  <a:lnTo>
                    <a:pt x="308" y="618"/>
                  </a:lnTo>
                  <a:lnTo>
                    <a:pt x="340" y="616"/>
                  </a:lnTo>
                  <a:lnTo>
                    <a:pt x="372" y="612"/>
                  </a:lnTo>
                  <a:lnTo>
                    <a:pt x="400" y="604"/>
                  </a:lnTo>
                  <a:lnTo>
                    <a:pt x="430" y="594"/>
                  </a:lnTo>
                  <a:lnTo>
                    <a:pt x="456" y="580"/>
                  </a:lnTo>
                  <a:lnTo>
                    <a:pt x="482" y="566"/>
                  </a:lnTo>
                  <a:lnTo>
                    <a:pt x="506" y="548"/>
                  </a:lnTo>
                  <a:lnTo>
                    <a:pt x="528" y="528"/>
                  </a:lnTo>
                  <a:lnTo>
                    <a:pt x="548" y="506"/>
                  </a:lnTo>
                  <a:lnTo>
                    <a:pt x="564" y="482"/>
                  </a:lnTo>
                  <a:lnTo>
                    <a:pt x="580" y="456"/>
                  </a:lnTo>
                  <a:lnTo>
                    <a:pt x="594" y="430"/>
                  </a:lnTo>
                  <a:lnTo>
                    <a:pt x="604" y="400"/>
                  </a:lnTo>
                  <a:lnTo>
                    <a:pt x="612" y="372"/>
                  </a:lnTo>
                  <a:lnTo>
                    <a:pt x="616" y="340"/>
                  </a:lnTo>
                  <a:lnTo>
                    <a:pt x="618" y="310"/>
                  </a:lnTo>
                  <a:lnTo>
                    <a:pt x="618" y="310"/>
                  </a:lnTo>
                  <a:lnTo>
                    <a:pt x="616" y="278"/>
                  </a:lnTo>
                  <a:lnTo>
                    <a:pt x="612" y="246"/>
                  </a:lnTo>
                  <a:lnTo>
                    <a:pt x="604" y="218"/>
                  </a:lnTo>
                  <a:lnTo>
                    <a:pt x="594" y="188"/>
                  </a:lnTo>
                  <a:lnTo>
                    <a:pt x="580" y="162"/>
                  </a:lnTo>
                  <a:lnTo>
                    <a:pt x="564" y="136"/>
                  </a:lnTo>
                  <a:lnTo>
                    <a:pt x="548" y="112"/>
                  </a:lnTo>
                  <a:lnTo>
                    <a:pt x="528" y="90"/>
                  </a:lnTo>
                  <a:lnTo>
                    <a:pt x="506" y="70"/>
                  </a:lnTo>
                  <a:lnTo>
                    <a:pt x="482" y="52"/>
                  </a:lnTo>
                  <a:lnTo>
                    <a:pt x="456" y="38"/>
                  </a:lnTo>
                  <a:lnTo>
                    <a:pt x="430" y="24"/>
                  </a:lnTo>
                  <a:lnTo>
                    <a:pt x="400" y="14"/>
                  </a:lnTo>
                  <a:lnTo>
                    <a:pt x="372" y="6"/>
                  </a:lnTo>
                  <a:lnTo>
                    <a:pt x="340" y="2"/>
                  </a:lnTo>
                  <a:lnTo>
                    <a:pt x="308" y="0"/>
                  </a:lnTo>
                  <a:lnTo>
                    <a:pt x="308" y="0"/>
                  </a:lnTo>
                  <a:lnTo>
                    <a:pt x="278" y="2"/>
                  </a:lnTo>
                  <a:lnTo>
                    <a:pt x="246" y="6"/>
                  </a:lnTo>
                  <a:lnTo>
                    <a:pt x="216" y="14"/>
                  </a:lnTo>
                  <a:lnTo>
                    <a:pt x="188" y="24"/>
                  </a:lnTo>
                  <a:lnTo>
                    <a:pt x="162" y="38"/>
                  </a:lnTo>
                  <a:lnTo>
                    <a:pt x="136" y="52"/>
                  </a:lnTo>
                  <a:lnTo>
                    <a:pt x="112" y="70"/>
                  </a:lnTo>
                  <a:lnTo>
                    <a:pt x="90" y="90"/>
                  </a:lnTo>
                  <a:lnTo>
                    <a:pt x="70" y="112"/>
                  </a:lnTo>
                  <a:lnTo>
                    <a:pt x="52" y="136"/>
                  </a:lnTo>
                  <a:lnTo>
                    <a:pt x="38" y="162"/>
                  </a:lnTo>
                  <a:lnTo>
                    <a:pt x="24" y="188"/>
                  </a:lnTo>
                  <a:lnTo>
                    <a:pt x="14" y="218"/>
                  </a:lnTo>
                  <a:lnTo>
                    <a:pt x="6" y="246"/>
                  </a:lnTo>
                  <a:lnTo>
                    <a:pt x="2" y="278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2" y="340"/>
                  </a:lnTo>
                  <a:lnTo>
                    <a:pt x="6" y="372"/>
                  </a:lnTo>
                  <a:lnTo>
                    <a:pt x="14" y="400"/>
                  </a:lnTo>
                  <a:lnTo>
                    <a:pt x="24" y="430"/>
                  </a:lnTo>
                  <a:lnTo>
                    <a:pt x="38" y="456"/>
                  </a:lnTo>
                  <a:lnTo>
                    <a:pt x="52" y="482"/>
                  </a:lnTo>
                  <a:lnTo>
                    <a:pt x="70" y="506"/>
                  </a:lnTo>
                  <a:lnTo>
                    <a:pt x="90" y="528"/>
                  </a:lnTo>
                  <a:lnTo>
                    <a:pt x="112" y="548"/>
                  </a:lnTo>
                  <a:lnTo>
                    <a:pt x="136" y="566"/>
                  </a:lnTo>
                  <a:lnTo>
                    <a:pt x="162" y="580"/>
                  </a:lnTo>
                  <a:lnTo>
                    <a:pt x="188" y="594"/>
                  </a:lnTo>
                  <a:lnTo>
                    <a:pt x="216" y="604"/>
                  </a:lnTo>
                  <a:lnTo>
                    <a:pt x="246" y="612"/>
                  </a:lnTo>
                  <a:lnTo>
                    <a:pt x="278" y="616"/>
                  </a:lnTo>
                  <a:lnTo>
                    <a:pt x="308" y="618"/>
                  </a:lnTo>
                  <a:close/>
                </a:path>
              </a:pathLst>
            </a:custGeom>
            <a:solidFill>
              <a:srgbClr val="C00C3F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38C7355F-08DA-724B-8CFD-18884BD0D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3" y="6881813"/>
              <a:ext cx="981075" cy="981075"/>
            </a:xfrm>
            <a:custGeom>
              <a:avLst/>
              <a:gdLst>
                <a:gd name="T0" fmla="*/ 308 w 618"/>
                <a:gd name="T1" fmla="*/ 618 h 618"/>
                <a:gd name="T2" fmla="*/ 372 w 618"/>
                <a:gd name="T3" fmla="*/ 612 h 618"/>
                <a:gd name="T4" fmla="*/ 430 w 618"/>
                <a:gd name="T5" fmla="*/ 594 h 618"/>
                <a:gd name="T6" fmla="*/ 482 w 618"/>
                <a:gd name="T7" fmla="*/ 566 h 618"/>
                <a:gd name="T8" fmla="*/ 528 w 618"/>
                <a:gd name="T9" fmla="*/ 528 h 618"/>
                <a:gd name="T10" fmla="*/ 564 w 618"/>
                <a:gd name="T11" fmla="*/ 482 h 618"/>
                <a:gd name="T12" fmla="*/ 594 w 618"/>
                <a:gd name="T13" fmla="*/ 430 h 618"/>
                <a:gd name="T14" fmla="*/ 612 w 618"/>
                <a:gd name="T15" fmla="*/ 372 h 618"/>
                <a:gd name="T16" fmla="*/ 618 w 618"/>
                <a:gd name="T17" fmla="*/ 310 h 618"/>
                <a:gd name="T18" fmla="*/ 616 w 618"/>
                <a:gd name="T19" fmla="*/ 278 h 618"/>
                <a:gd name="T20" fmla="*/ 604 w 618"/>
                <a:gd name="T21" fmla="*/ 218 h 618"/>
                <a:gd name="T22" fmla="*/ 580 w 618"/>
                <a:gd name="T23" fmla="*/ 162 h 618"/>
                <a:gd name="T24" fmla="*/ 548 w 618"/>
                <a:gd name="T25" fmla="*/ 112 h 618"/>
                <a:gd name="T26" fmla="*/ 506 w 618"/>
                <a:gd name="T27" fmla="*/ 70 h 618"/>
                <a:gd name="T28" fmla="*/ 456 w 618"/>
                <a:gd name="T29" fmla="*/ 38 h 618"/>
                <a:gd name="T30" fmla="*/ 400 w 618"/>
                <a:gd name="T31" fmla="*/ 14 h 618"/>
                <a:gd name="T32" fmla="*/ 340 w 618"/>
                <a:gd name="T33" fmla="*/ 2 h 618"/>
                <a:gd name="T34" fmla="*/ 308 w 618"/>
                <a:gd name="T35" fmla="*/ 0 h 618"/>
                <a:gd name="T36" fmla="*/ 246 w 618"/>
                <a:gd name="T37" fmla="*/ 6 h 618"/>
                <a:gd name="T38" fmla="*/ 188 w 618"/>
                <a:gd name="T39" fmla="*/ 24 h 618"/>
                <a:gd name="T40" fmla="*/ 136 w 618"/>
                <a:gd name="T41" fmla="*/ 52 h 618"/>
                <a:gd name="T42" fmla="*/ 90 w 618"/>
                <a:gd name="T43" fmla="*/ 90 h 618"/>
                <a:gd name="T44" fmla="*/ 52 w 618"/>
                <a:gd name="T45" fmla="*/ 136 h 618"/>
                <a:gd name="T46" fmla="*/ 24 w 618"/>
                <a:gd name="T47" fmla="*/ 188 h 618"/>
                <a:gd name="T48" fmla="*/ 6 w 618"/>
                <a:gd name="T49" fmla="*/ 246 h 618"/>
                <a:gd name="T50" fmla="*/ 0 w 618"/>
                <a:gd name="T51" fmla="*/ 310 h 618"/>
                <a:gd name="T52" fmla="*/ 2 w 618"/>
                <a:gd name="T53" fmla="*/ 340 h 618"/>
                <a:gd name="T54" fmla="*/ 14 w 618"/>
                <a:gd name="T55" fmla="*/ 400 h 618"/>
                <a:gd name="T56" fmla="*/ 38 w 618"/>
                <a:gd name="T57" fmla="*/ 456 h 618"/>
                <a:gd name="T58" fmla="*/ 70 w 618"/>
                <a:gd name="T59" fmla="*/ 506 h 618"/>
                <a:gd name="T60" fmla="*/ 112 w 618"/>
                <a:gd name="T61" fmla="*/ 548 h 618"/>
                <a:gd name="T62" fmla="*/ 162 w 618"/>
                <a:gd name="T63" fmla="*/ 580 h 618"/>
                <a:gd name="T64" fmla="*/ 216 w 618"/>
                <a:gd name="T65" fmla="*/ 604 h 618"/>
                <a:gd name="T66" fmla="*/ 278 w 618"/>
                <a:gd name="T67" fmla="*/ 616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8" h="618">
                  <a:moveTo>
                    <a:pt x="308" y="618"/>
                  </a:moveTo>
                  <a:lnTo>
                    <a:pt x="308" y="618"/>
                  </a:lnTo>
                  <a:lnTo>
                    <a:pt x="340" y="616"/>
                  </a:lnTo>
                  <a:lnTo>
                    <a:pt x="372" y="612"/>
                  </a:lnTo>
                  <a:lnTo>
                    <a:pt x="400" y="604"/>
                  </a:lnTo>
                  <a:lnTo>
                    <a:pt x="430" y="594"/>
                  </a:lnTo>
                  <a:lnTo>
                    <a:pt x="456" y="580"/>
                  </a:lnTo>
                  <a:lnTo>
                    <a:pt x="482" y="566"/>
                  </a:lnTo>
                  <a:lnTo>
                    <a:pt x="506" y="548"/>
                  </a:lnTo>
                  <a:lnTo>
                    <a:pt x="528" y="528"/>
                  </a:lnTo>
                  <a:lnTo>
                    <a:pt x="548" y="506"/>
                  </a:lnTo>
                  <a:lnTo>
                    <a:pt x="564" y="482"/>
                  </a:lnTo>
                  <a:lnTo>
                    <a:pt x="580" y="456"/>
                  </a:lnTo>
                  <a:lnTo>
                    <a:pt x="594" y="430"/>
                  </a:lnTo>
                  <a:lnTo>
                    <a:pt x="604" y="400"/>
                  </a:lnTo>
                  <a:lnTo>
                    <a:pt x="612" y="372"/>
                  </a:lnTo>
                  <a:lnTo>
                    <a:pt x="616" y="340"/>
                  </a:lnTo>
                  <a:lnTo>
                    <a:pt x="618" y="310"/>
                  </a:lnTo>
                  <a:lnTo>
                    <a:pt x="618" y="310"/>
                  </a:lnTo>
                  <a:lnTo>
                    <a:pt x="616" y="278"/>
                  </a:lnTo>
                  <a:lnTo>
                    <a:pt x="612" y="246"/>
                  </a:lnTo>
                  <a:lnTo>
                    <a:pt x="604" y="218"/>
                  </a:lnTo>
                  <a:lnTo>
                    <a:pt x="594" y="188"/>
                  </a:lnTo>
                  <a:lnTo>
                    <a:pt x="580" y="162"/>
                  </a:lnTo>
                  <a:lnTo>
                    <a:pt x="564" y="136"/>
                  </a:lnTo>
                  <a:lnTo>
                    <a:pt x="548" y="112"/>
                  </a:lnTo>
                  <a:lnTo>
                    <a:pt x="528" y="90"/>
                  </a:lnTo>
                  <a:lnTo>
                    <a:pt x="506" y="70"/>
                  </a:lnTo>
                  <a:lnTo>
                    <a:pt x="482" y="52"/>
                  </a:lnTo>
                  <a:lnTo>
                    <a:pt x="456" y="38"/>
                  </a:lnTo>
                  <a:lnTo>
                    <a:pt x="430" y="24"/>
                  </a:lnTo>
                  <a:lnTo>
                    <a:pt x="400" y="14"/>
                  </a:lnTo>
                  <a:lnTo>
                    <a:pt x="372" y="6"/>
                  </a:lnTo>
                  <a:lnTo>
                    <a:pt x="340" y="2"/>
                  </a:lnTo>
                  <a:lnTo>
                    <a:pt x="308" y="0"/>
                  </a:lnTo>
                  <a:lnTo>
                    <a:pt x="308" y="0"/>
                  </a:lnTo>
                  <a:lnTo>
                    <a:pt x="278" y="2"/>
                  </a:lnTo>
                  <a:lnTo>
                    <a:pt x="246" y="6"/>
                  </a:lnTo>
                  <a:lnTo>
                    <a:pt x="216" y="14"/>
                  </a:lnTo>
                  <a:lnTo>
                    <a:pt x="188" y="24"/>
                  </a:lnTo>
                  <a:lnTo>
                    <a:pt x="162" y="38"/>
                  </a:lnTo>
                  <a:lnTo>
                    <a:pt x="136" y="52"/>
                  </a:lnTo>
                  <a:lnTo>
                    <a:pt x="112" y="70"/>
                  </a:lnTo>
                  <a:lnTo>
                    <a:pt x="90" y="90"/>
                  </a:lnTo>
                  <a:lnTo>
                    <a:pt x="70" y="112"/>
                  </a:lnTo>
                  <a:lnTo>
                    <a:pt x="52" y="136"/>
                  </a:lnTo>
                  <a:lnTo>
                    <a:pt x="38" y="162"/>
                  </a:lnTo>
                  <a:lnTo>
                    <a:pt x="24" y="188"/>
                  </a:lnTo>
                  <a:lnTo>
                    <a:pt x="14" y="218"/>
                  </a:lnTo>
                  <a:lnTo>
                    <a:pt x="6" y="246"/>
                  </a:lnTo>
                  <a:lnTo>
                    <a:pt x="2" y="278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2" y="340"/>
                  </a:lnTo>
                  <a:lnTo>
                    <a:pt x="6" y="372"/>
                  </a:lnTo>
                  <a:lnTo>
                    <a:pt x="14" y="400"/>
                  </a:lnTo>
                  <a:lnTo>
                    <a:pt x="24" y="430"/>
                  </a:lnTo>
                  <a:lnTo>
                    <a:pt x="38" y="456"/>
                  </a:lnTo>
                  <a:lnTo>
                    <a:pt x="52" y="482"/>
                  </a:lnTo>
                  <a:lnTo>
                    <a:pt x="70" y="506"/>
                  </a:lnTo>
                  <a:lnTo>
                    <a:pt x="90" y="528"/>
                  </a:lnTo>
                  <a:lnTo>
                    <a:pt x="112" y="548"/>
                  </a:lnTo>
                  <a:lnTo>
                    <a:pt x="136" y="566"/>
                  </a:lnTo>
                  <a:lnTo>
                    <a:pt x="162" y="580"/>
                  </a:lnTo>
                  <a:lnTo>
                    <a:pt x="188" y="594"/>
                  </a:lnTo>
                  <a:lnTo>
                    <a:pt x="216" y="604"/>
                  </a:lnTo>
                  <a:lnTo>
                    <a:pt x="246" y="612"/>
                  </a:lnTo>
                  <a:lnTo>
                    <a:pt x="278" y="616"/>
                  </a:lnTo>
                  <a:lnTo>
                    <a:pt x="308" y="6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A98BDBCA-18DF-7DB8-5133-F3C727E49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13" y="7158038"/>
              <a:ext cx="136525" cy="428625"/>
            </a:xfrm>
            <a:custGeom>
              <a:avLst/>
              <a:gdLst>
                <a:gd name="T0" fmla="*/ 0 w 86"/>
                <a:gd name="T1" fmla="*/ 0 h 270"/>
                <a:gd name="T2" fmla="*/ 0 w 86"/>
                <a:gd name="T3" fmla="*/ 270 h 270"/>
                <a:gd name="T4" fmla="*/ 86 w 86"/>
                <a:gd name="T5" fmla="*/ 270 h 270"/>
                <a:gd name="T6" fmla="*/ 86 w 86"/>
                <a:gd name="T7" fmla="*/ 246 h 270"/>
                <a:gd name="T8" fmla="*/ 26 w 86"/>
                <a:gd name="T9" fmla="*/ 246 h 270"/>
                <a:gd name="T10" fmla="*/ 26 w 86"/>
                <a:gd name="T11" fmla="*/ 0 h 270"/>
                <a:gd name="T12" fmla="*/ 0 w 86"/>
                <a:gd name="T13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270">
                  <a:moveTo>
                    <a:pt x="0" y="0"/>
                  </a:moveTo>
                  <a:lnTo>
                    <a:pt x="0" y="270"/>
                  </a:lnTo>
                  <a:lnTo>
                    <a:pt x="86" y="270"/>
                  </a:lnTo>
                  <a:lnTo>
                    <a:pt x="86" y="246"/>
                  </a:lnTo>
                  <a:lnTo>
                    <a:pt x="26" y="246"/>
                  </a:lnTo>
                  <a:lnTo>
                    <a:pt x="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71692A9-DE1D-FA52-DF8F-ECE239015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38" y="7158038"/>
              <a:ext cx="117475" cy="117475"/>
            </a:xfrm>
            <a:custGeom>
              <a:avLst/>
              <a:gdLst>
                <a:gd name="T0" fmla="*/ 36 w 74"/>
                <a:gd name="T1" fmla="*/ 74 h 74"/>
                <a:gd name="T2" fmla="*/ 36 w 74"/>
                <a:gd name="T3" fmla="*/ 74 h 74"/>
                <a:gd name="T4" fmla="*/ 44 w 74"/>
                <a:gd name="T5" fmla="*/ 72 h 74"/>
                <a:gd name="T6" fmla="*/ 50 w 74"/>
                <a:gd name="T7" fmla="*/ 70 h 74"/>
                <a:gd name="T8" fmla="*/ 56 w 74"/>
                <a:gd name="T9" fmla="*/ 68 h 74"/>
                <a:gd name="T10" fmla="*/ 62 w 74"/>
                <a:gd name="T11" fmla="*/ 62 h 74"/>
                <a:gd name="T12" fmla="*/ 66 w 74"/>
                <a:gd name="T13" fmla="*/ 58 h 74"/>
                <a:gd name="T14" fmla="*/ 70 w 74"/>
                <a:gd name="T15" fmla="*/ 50 h 74"/>
                <a:gd name="T16" fmla="*/ 72 w 74"/>
                <a:gd name="T17" fmla="*/ 44 h 74"/>
                <a:gd name="T18" fmla="*/ 74 w 74"/>
                <a:gd name="T19" fmla="*/ 36 h 74"/>
                <a:gd name="T20" fmla="*/ 74 w 74"/>
                <a:gd name="T21" fmla="*/ 36 h 74"/>
                <a:gd name="T22" fmla="*/ 72 w 74"/>
                <a:gd name="T23" fmla="*/ 28 h 74"/>
                <a:gd name="T24" fmla="*/ 70 w 74"/>
                <a:gd name="T25" fmla="*/ 22 h 74"/>
                <a:gd name="T26" fmla="*/ 66 w 74"/>
                <a:gd name="T27" fmla="*/ 16 h 74"/>
                <a:gd name="T28" fmla="*/ 62 w 74"/>
                <a:gd name="T29" fmla="*/ 10 h 74"/>
                <a:gd name="T30" fmla="*/ 56 w 74"/>
                <a:gd name="T31" fmla="*/ 6 h 74"/>
                <a:gd name="T32" fmla="*/ 50 w 74"/>
                <a:gd name="T33" fmla="*/ 2 h 74"/>
                <a:gd name="T34" fmla="*/ 44 w 74"/>
                <a:gd name="T35" fmla="*/ 0 h 74"/>
                <a:gd name="T36" fmla="*/ 36 w 74"/>
                <a:gd name="T37" fmla="*/ 0 h 74"/>
                <a:gd name="T38" fmla="*/ 36 w 74"/>
                <a:gd name="T39" fmla="*/ 0 h 74"/>
                <a:gd name="T40" fmla="*/ 28 w 74"/>
                <a:gd name="T41" fmla="*/ 0 h 74"/>
                <a:gd name="T42" fmla="*/ 22 w 74"/>
                <a:gd name="T43" fmla="*/ 2 h 74"/>
                <a:gd name="T44" fmla="*/ 16 w 74"/>
                <a:gd name="T45" fmla="*/ 6 h 74"/>
                <a:gd name="T46" fmla="*/ 10 w 74"/>
                <a:gd name="T47" fmla="*/ 10 h 74"/>
                <a:gd name="T48" fmla="*/ 6 w 74"/>
                <a:gd name="T49" fmla="*/ 16 h 74"/>
                <a:gd name="T50" fmla="*/ 2 w 74"/>
                <a:gd name="T51" fmla="*/ 22 h 74"/>
                <a:gd name="T52" fmla="*/ 0 w 74"/>
                <a:gd name="T53" fmla="*/ 28 h 74"/>
                <a:gd name="T54" fmla="*/ 0 w 74"/>
                <a:gd name="T55" fmla="*/ 36 h 74"/>
                <a:gd name="T56" fmla="*/ 0 w 74"/>
                <a:gd name="T57" fmla="*/ 36 h 74"/>
                <a:gd name="T58" fmla="*/ 0 w 74"/>
                <a:gd name="T59" fmla="*/ 44 h 74"/>
                <a:gd name="T60" fmla="*/ 2 w 74"/>
                <a:gd name="T61" fmla="*/ 50 h 74"/>
                <a:gd name="T62" fmla="*/ 6 w 74"/>
                <a:gd name="T63" fmla="*/ 58 h 74"/>
                <a:gd name="T64" fmla="*/ 10 w 74"/>
                <a:gd name="T65" fmla="*/ 62 h 74"/>
                <a:gd name="T66" fmla="*/ 16 w 74"/>
                <a:gd name="T67" fmla="*/ 68 h 74"/>
                <a:gd name="T68" fmla="*/ 22 w 74"/>
                <a:gd name="T69" fmla="*/ 70 h 74"/>
                <a:gd name="T70" fmla="*/ 28 w 74"/>
                <a:gd name="T71" fmla="*/ 72 h 74"/>
                <a:gd name="T72" fmla="*/ 36 w 74"/>
                <a:gd name="T7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4" h="74">
                  <a:moveTo>
                    <a:pt x="36" y="74"/>
                  </a:moveTo>
                  <a:lnTo>
                    <a:pt x="36" y="74"/>
                  </a:lnTo>
                  <a:lnTo>
                    <a:pt x="44" y="72"/>
                  </a:lnTo>
                  <a:lnTo>
                    <a:pt x="50" y="70"/>
                  </a:lnTo>
                  <a:lnTo>
                    <a:pt x="56" y="68"/>
                  </a:lnTo>
                  <a:lnTo>
                    <a:pt x="62" y="62"/>
                  </a:lnTo>
                  <a:lnTo>
                    <a:pt x="66" y="58"/>
                  </a:lnTo>
                  <a:lnTo>
                    <a:pt x="70" y="50"/>
                  </a:lnTo>
                  <a:lnTo>
                    <a:pt x="72" y="44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2" y="28"/>
                  </a:lnTo>
                  <a:lnTo>
                    <a:pt x="70" y="22"/>
                  </a:lnTo>
                  <a:lnTo>
                    <a:pt x="66" y="16"/>
                  </a:lnTo>
                  <a:lnTo>
                    <a:pt x="62" y="10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4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0" y="10"/>
                  </a:lnTo>
                  <a:lnTo>
                    <a:pt x="6" y="16"/>
                  </a:lnTo>
                  <a:lnTo>
                    <a:pt x="2" y="2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2" y="50"/>
                  </a:lnTo>
                  <a:lnTo>
                    <a:pt x="6" y="58"/>
                  </a:lnTo>
                  <a:lnTo>
                    <a:pt x="10" y="62"/>
                  </a:lnTo>
                  <a:lnTo>
                    <a:pt x="16" y="68"/>
                  </a:lnTo>
                  <a:lnTo>
                    <a:pt x="22" y="70"/>
                  </a:lnTo>
                  <a:lnTo>
                    <a:pt x="28" y="72"/>
                  </a:lnTo>
                  <a:lnTo>
                    <a:pt x="36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69656CC-49F6-5E65-25A5-A1C471C7A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38" y="7158038"/>
              <a:ext cx="117475" cy="117475"/>
            </a:xfrm>
            <a:custGeom>
              <a:avLst/>
              <a:gdLst>
                <a:gd name="T0" fmla="*/ 36 w 74"/>
                <a:gd name="T1" fmla="*/ 74 h 74"/>
                <a:gd name="T2" fmla="*/ 36 w 74"/>
                <a:gd name="T3" fmla="*/ 74 h 74"/>
                <a:gd name="T4" fmla="*/ 44 w 74"/>
                <a:gd name="T5" fmla="*/ 72 h 74"/>
                <a:gd name="T6" fmla="*/ 50 w 74"/>
                <a:gd name="T7" fmla="*/ 70 h 74"/>
                <a:gd name="T8" fmla="*/ 56 w 74"/>
                <a:gd name="T9" fmla="*/ 68 h 74"/>
                <a:gd name="T10" fmla="*/ 62 w 74"/>
                <a:gd name="T11" fmla="*/ 62 h 74"/>
                <a:gd name="T12" fmla="*/ 66 w 74"/>
                <a:gd name="T13" fmla="*/ 58 h 74"/>
                <a:gd name="T14" fmla="*/ 70 w 74"/>
                <a:gd name="T15" fmla="*/ 50 h 74"/>
                <a:gd name="T16" fmla="*/ 72 w 74"/>
                <a:gd name="T17" fmla="*/ 44 h 74"/>
                <a:gd name="T18" fmla="*/ 74 w 74"/>
                <a:gd name="T19" fmla="*/ 36 h 74"/>
                <a:gd name="T20" fmla="*/ 74 w 74"/>
                <a:gd name="T21" fmla="*/ 36 h 74"/>
                <a:gd name="T22" fmla="*/ 72 w 74"/>
                <a:gd name="T23" fmla="*/ 28 h 74"/>
                <a:gd name="T24" fmla="*/ 70 w 74"/>
                <a:gd name="T25" fmla="*/ 22 h 74"/>
                <a:gd name="T26" fmla="*/ 66 w 74"/>
                <a:gd name="T27" fmla="*/ 16 h 74"/>
                <a:gd name="T28" fmla="*/ 62 w 74"/>
                <a:gd name="T29" fmla="*/ 10 h 74"/>
                <a:gd name="T30" fmla="*/ 56 w 74"/>
                <a:gd name="T31" fmla="*/ 6 h 74"/>
                <a:gd name="T32" fmla="*/ 50 w 74"/>
                <a:gd name="T33" fmla="*/ 2 h 74"/>
                <a:gd name="T34" fmla="*/ 44 w 74"/>
                <a:gd name="T35" fmla="*/ 0 h 74"/>
                <a:gd name="T36" fmla="*/ 36 w 74"/>
                <a:gd name="T37" fmla="*/ 0 h 74"/>
                <a:gd name="T38" fmla="*/ 36 w 74"/>
                <a:gd name="T39" fmla="*/ 0 h 74"/>
                <a:gd name="T40" fmla="*/ 28 w 74"/>
                <a:gd name="T41" fmla="*/ 0 h 74"/>
                <a:gd name="T42" fmla="*/ 22 w 74"/>
                <a:gd name="T43" fmla="*/ 2 h 74"/>
                <a:gd name="T44" fmla="*/ 16 w 74"/>
                <a:gd name="T45" fmla="*/ 6 h 74"/>
                <a:gd name="T46" fmla="*/ 10 w 74"/>
                <a:gd name="T47" fmla="*/ 10 h 74"/>
                <a:gd name="T48" fmla="*/ 6 w 74"/>
                <a:gd name="T49" fmla="*/ 16 h 74"/>
                <a:gd name="T50" fmla="*/ 2 w 74"/>
                <a:gd name="T51" fmla="*/ 22 h 74"/>
                <a:gd name="T52" fmla="*/ 0 w 74"/>
                <a:gd name="T53" fmla="*/ 28 h 74"/>
                <a:gd name="T54" fmla="*/ 0 w 74"/>
                <a:gd name="T55" fmla="*/ 36 h 74"/>
                <a:gd name="T56" fmla="*/ 0 w 74"/>
                <a:gd name="T57" fmla="*/ 36 h 74"/>
                <a:gd name="T58" fmla="*/ 0 w 74"/>
                <a:gd name="T59" fmla="*/ 44 h 74"/>
                <a:gd name="T60" fmla="*/ 2 w 74"/>
                <a:gd name="T61" fmla="*/ 50 h 74"/>
                <a:gd name="T62" fmla="*/ 6 w 74"/>
                <a:gd name="T63" fmla="*/ 58 h 74"/>
                <a:gd name="T64" fmla="*/ 10 w 74"/>
                <a:gd name="T65" fmla="*/ 62 h 74"/>
                <a:gd name="T66" fmla="*/ 16 w 74"/>
                <a:gd name="T67" fmla="*/ 68 h 74"/>
                <a:gd name="T68" fmla="*/ 22 w 74"/>
                <a:gd name="T69" fmla="*/ 70 h 74"/>
                <a:gd name="T70" fmla="*/ 28 w 74"/>
                <a:gd name="T71" fmla="*/ 72 h 74"/>
                <a:gd name="T72" fmla="*/ 36 w 74"/>
                <a:gd name="T7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4" h="74">
                  <a:moveTo>
                    <a:pt x="36" y="74"/>
                  </a:moveTo>
                  <a:lnTo>
                    <a:pt x="36" y="74"/>
                  </a:lnTo>
                  <a:lnTo>
                    <a:pt x="44" y="72"/>
                  </a:lnTo>
                  <a:lnTo>
                    <a:pt x="50" y="70"/>
                  </a:lnTo>
                  <a:lnTo>
                    <a:pt x="56" y="68"/>
                  </a:lnTo>
                  <a:lnTo>
                    <a:pt x="62" y="62"/>
                  </a:lnTo>
                  <a:lnTo>
                    <a:pt x="66" y="58"/>
                  </a:lnTo>
                  <a:lnTo>
                    <a:pt x="70" y="50"/>
                  </a:lnTo>
                  <a:lnTo>
                    <a:pt x="72" y="44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2" y="28"/>
                  </a:lnTo>
                  <a:lnTo>
                    <a:pt x="70" y="22"/>
                  </a:lnTo>
                  <a:lnTo>
                    <a:pt x="66" y="16"/>
                  </a:lnTo>
                  <a:lnTo>
                    <a:pt x="62" y="10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4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0" y="10"/>
                  </a:lnTo>
                  <a:lnTo>
                    <a:pt x="6" y="16"/>
                  </a:lnTo>
                  <a:lnTo>
                    <a:pt x="2" y="2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2" y="50"/>
                  </a:lnTo>
                  <a:lnTo>
                    <a:pt x="6" y="58"/>
                  </a:lnTo>
                  <a:lnTo>
                    <a:pt x="10" y="62"/>
                  </a:lnTo>
                  <a:lnTo>
                    <a:pt x="16" y="68"/>
                  </a:lnTo>
                  <a:lnTo>
                    <a:pt x="22" y="70"/>
                  </a:lnTo>
                  <a:lnTo>
                    <a:pt x="28" y="72"/>
                  </a:lnTo>
                  <a:lnTo>
                    <a:pt x="36" y="7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A42E2568-8DCA-1C1E-DA75-0BD956FCE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88" y="6961188"/>
              <a:ext cx="822325" cy="822325"/>
            </a:xfrm>
            <a:custGeom>
              <a:avLst/>
              <a:gdLst>
                <a:gd name="T0" fmla="*/ 272 w 518"/>
                <a:gd name="T1" fmla="*/ 0 h 518"/>
                <a:gd name="T2" fmla="*/ 258 w 518"/>
                <a:gd name="T3" fmla="*/ 0 h 518"/>
                <a:gd name="T4" fmla="*/ 206 w 518"/>
                <a:gd name="T5" fmla="*/ 6 h 518"/>
                <a:gd name="T6" fmla="*/ 158 w 518"/>
                <a:gd name="T7" fmla="*/ 20 h 518"/>
                <a:gd name="T8" fmla="*/ 114 w 518"/>
                <a:gd name="T9" fmla="*/ 44 h 518"/>
                <a:gd name="T10" fmla="*/ 76 w 518"/>
                <a:gd name="T11" fmla="*/ 76 h 518"/>
                <a:gd name="T12" fmla="*/ 44 w 518"/>
                <a:gd name="T13" fmla="*/ 114 h 518"/>
                <a:gd name="T14" fmla="*/ 20 w 518"/>
                <a:gd name="T15" fmla="*/ 158 h 518"/>
                <a:gd name="T16" fmla="*/ 6 w 518"/>
                <a:gd name="T17" fmla="*/ 206 h 518"/>
                <a:gd name="T18" fmla="*/ 0 w 518"/>
                <a:gd name="T19" fmla="*/ 260 h 518"/>
                <a:gd name="T20" fmla="*/ 2 w 518"/>
                <a:gd name="T21" fmla="*/ 284 h 518"/>
                <a:gd name="T22" fmla="*/ 12 w 518"/>
                <a:gd name="T23" fmla="*/ 334 h 518"/>
                <a:gd name="T24" fmla="*/ 30 w 518"/>
                <a:gd name="T25" fmla="*/ 380 h 518"/>
                <a:gd name="T26" fmla="*/ 58 w 518"/>
                <a:gd name="T27" fmla="*/ 422 h 518"/>
                <a:gd name="T28" fmla="*/ 76 w 518"/>
                <a:gd name="T29" fmla="*/ 442 h 518"/>
                <a:gd name="T30" fmla="*/ 116 w 518"/>
                <a:gd name="T31" fmla="*/ 474 h 518"/>
                <a:gd name="T32" fmla="*/ 160 w 518"/>
                <a:gd name="T33" fmla="*/ 498 h 518"/>
                <a:gd name="T34" fmla="*/ 208 w 518"/>
                <a:gd name="T35" fmla="*/ 512 h 518"/>
                <a:gd name="T36" fmla="*/ 258 w 518"/>
                <a:gd name="T37" fmla="*/ 518 h 518"/>
                <a:gd name="T38" fmla="*/ 284 w 518"/>
                <a:gd name="T39" fmla="*/ 516 h 518"/>
                <a:gd name="T40" fmla="*/ 334 w 518"/>
                <a:gd name="T41" fmla="*/ 506 h 518"/>
                <a:gd name="T42" fmla="*/ 380 w 518"/>
                <a:gd name="T43" fmla="*/ 488 h 518"/>
                <a:gd name="T44" fmla="*/ 422 w 518"/>
                <a:gd name="T45" fmla="*/ 460 h 518"/>
                <a:gd name="T46" fmla="*/ 442 w 518"/>
                <a:gd name="T47" fmla="*/ 442 h 518"/>
                <a:gd name="T48" fmla="*/ 474 w 518"/>
                <a:gd name="T49" fmla="*/ 402 h 518"/>
                <a:gd name="T50" fmla="*/ 498 w 518"/>
                <a:gd name="T51" fmla="*/ 358 h 518"/>
                <a:gd name="T52" fmla="*/ 512 w 518"/>
                <a:gd name="T53" fmla="*/ 310 h 518"/>
                <a:gd name="T54" fmla="*/ 518 w 518"/>
                <a:gd name="T55" fmla="*/ 260 h 518"/>
                <a:gd name="T56" fmla="*/ 508 w 518"/>
                <a:gd name="T57" fmla="*/ 248 h 518"/>
                <a:gd name="T58" fmla="*/ 332 w 518"/>
                <a:gd name="T59" fmla="*/ 272 h 518"/>
                <a:gd name="T60" fmla="*/ 492 w 518"/>
                <a:gd name="T61" fmla="*/ 274 h 518"/>
                <a:gd name="T62" fmla="*/ 490 w 518"/>
                <a:gd name="T63" fmla="*/ 298 h 518"/>
                <a:gd name="T64" fmla="*/ 478 w 518"/>
                <a:gd name="T65" fmla="*/ 340 h 518"/>
                <a:gd name="T66" fmla="*/ 460 w 518"/>
                <a:gd name="T67" fmla="*/ 380 h 518"/>
                <a:gd name="T68" fmla="*/ 434 w 518"/>
                <a:gd name="T69" fmla="*/ 414 h 518"/>
                <a:gd name="T70" fmla="*/ 402 w 518"/>
                <a:gd name="T71" fmla="*/ 444 h 518"/>
                <a:gd name="T72" fmla="*/ 366 w 518"/>
                <a:gd name="T73" fmla="*/ 468 h 518"/>
                <a:gd name="T74" fmla="*/ 326 w 518"/>
                <a:gd name="T75" fmla="*/ 484 h 518"/>
                <a:gd name="T76" fmla="*/ 282 w 518"/>
                <a:gd name="T77" fmla="*/ 492 h 518"/>
                <a:gd name="T78" fmla="*/ 258 w 518"/>
                <a:gd name="T79" fmla="*/ 494 h 518"/>
                <a:gd name="T80" fmla="*/ 212 w 518"/>
                <a:gd name="T81" fmla="*/ 488 h 518"/>
                <a:gd name="T82" fmla="*/ 170 w 518"/>
                <a:gd name="T83" fmla="*/ 476 h 518"/>
                <a:gd name="T84" fmla="*/ 128 w 518"/>
                <a:gd name="T85" fmla="*/ 454 h 518"/>
                <a:gd name="T86" fmla="*/ 94 w 518"/>
                <a:gd name="T87" fmla="*/ 424 h 518"/>
                <a:gd name="T88" fmla="*/ 78 w 518"/>
                <a:gd name="T89" fmla="*/ 408 h 518"/>
                <a:gd name="T90" fmla="*/ 52 w 518"/>
                <a:gd name="T91" fmla="*/ 370 h 518"/>
                <a:gd name="T92" fmla="*/ 34 w 518"/>
                <a:gd name="T93" fmla="*/ 328 h 518"/>
                <a:gd name="T94" fmla="*/ 26 w 518"/>
                <a:gd name="T95" fmla="*/ 282 h 518"/>
                <a:gd name="T96" fmla="*/ 24 w 518"/>
                <a:gd name="T97" fmla="*/ 260 h 518"/>
                <a:gd name="T98" fmla="*/ 28 w 518"/>
                <a:gd name="T99" fmla="*/ 212 h 518"/>
                <a:gd name="T100" fmla="*/ 42 w 518"/>
                <a:gd name="T101" fmla="*/ 170 h 518"/>
                <a:gd name="T102" fmla="*/ 64 w 518"/>
                <a:gd name="T103" fmla="*/ 130 h 518"/>
                <a:gd name="T104" fmla="*/ 94 w 518"/>
                <a:gd name="T105" fmla="*/ 94 h 518"/>
                <a:gd name="T106" fmla="*/ 110 w 518"/>
                <a:gd name="T107" fmla="*/ 78 h 518"/>
                <a:gd name="T108" fmla="*/ 148 w 518"/>
                <a:gd name="T109" fmla="*/ 52 h 518"/>
                <a:gd name="T110" fmla="*/ 190 w 518"/>
                <a:gd name="T111" fmla="*/ 34 h 518"/>
                <a:gd name="T112" fmla="*/ 236 w 518"/>
                <a:gd name="T113" fmla="*/ 26 h 518"/>
                <a:gd name="T114" fmla="*/ 258 w 518"/>
                <a:gd name="T115" fmla="*/ 24 h 518"/>
                <a:gd name="T116" fmla="*/ 272 w 518"/>
                <a:gd name="T117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18" h="518">
                  <a:moveTo>
                    <a:pt x="272" y="0"/>
                  </a:moveTo>
                  <a:lnTo>
                    <a:pt x="272" y="0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32" y="2"/>
                  </a:lnTo>
                  <a:lnTo>
                    <a:pt x="206" y="6"/>
                  </a:lnTo>
                  <a:lnTo>
                    <a:pt x="182" y="12"/>
                  </a:lnTo>
                  <a:lnTo>
                    <a:pt x="158" y="20"/>
                  </a:lnTo>
                  <a:lnTo>
                    <a:pt x="136" y="32"/>
                  </a:lnTo>
                  <a:lnTo>
                    <a:pt x="114" y="44"/>
                  </a:lnTo>
                  <a:lnTo>
                    <a:pt x="94" y="60"/>
                  </a:lnTo>
                  <a:lnTo>
                    <a:pt x="76" y="76"/>
                  </a:lnTo>
                  <a:lnTo>
                    <a:pt x="60" y="94"/>
                  </a:lnTo>
                  <a:lnTo>
                    <a:pt x="44" y="114"/>
                  </a:lnTo>
                  <a:lnTo>
                    <a:pt x="32" y="136"/>
                  </a:lnTo>
                  <a:lnTo>
                    <a:pt x="20" y="158"/>
                  </a:lnTo>
                  <a:lnTo>
                    <a:pt x="12" y="182"/>
                  </a:lnTo>
                  <a:lnTo>
                    <a:pt x="6" y="206"/>
                  </a:lnTo>
                  <a:lnTo>
                    <a:pt x="2" y="232"/>
                  </a:lnTo>
                  <a:lnTo>
                    <a:pt x="0" y="260"/>
                  </a:lnTo>
                  <a:lnTo>
                    <a:pt x="0" y="260"/>
                  </a:lnTo>
                  <a:lnTo>
                    <a:pt x="2" y="284"/>
                  </a:lnTo>
                  <a:lnTo>
                    <a:pt x="6" y="310"/>
                  </a:lnTo>
                  <a:lnTo>
                    <a:pt x="12" y="334"/>
                  </a:lnTo>
                  <a:lnTo>
                    <a:pt x="20" y="358"/>
                  </a:lnTo>
                  <a:lnTo>
                    <a:pt x="30" y="380"/>
                  </a:lnTo>
                  <a:lnTo>
                    <a:pt x="44" y="402"/>
                  </a:lnTo>
                  <a:lnTo>
                    <a:pt x="58" y="422"/>
                  </a:lnTo>
                  <a:lnTo>
                    <a:pt x="76" y="442"/>
                  </a:lnTo>
                  <a:lnTo>
                    <a:pt x="76" y="442"/>
                  </a:lnTo>
                  <a:lnTo>
                    <a:pt x="96" y="460"/>
                  </a:lnTo>
                  <a:lnTo>
                    <a:pt x="116" y="474"/>
                  </a:lnTo>
                  <a:lnTo>
                    <a:pt x="138" y="488"/>
                  </a:lnTo>
                  <a:lnTo>
                    <a:pt x="160" y="498"/>
                  </a:lnTo>
                  <a:lnTo>
                    <a:pt x="184" y="506"/>
                  </a:lnTo>
                  <a:lnTo>
                    <a:pt x="208" y="512"/>
                  </a:lnTo>
                  <a:lnTo>
                    <a:pt x="234" y="516"/>
                  </a:lnTo>
                  <a:lnTo>
                    <a:pt x="258" y="518"/>
                  </a:lnTo>
                  <a:lnTo>
                    <a:pt x="258" y="518"/>
                  </a:lnTo>
                  <a:lnTo>
                    <a:pt x="284" y="516"/>
                  </a:lnTo>
                  <a:lnTo>
                    <a:pt x="310" y="512"/>
                  </a:lnTo>
                  <a:lnTo>
                    <a:pt x="334" y="506"/>
                  </a:lnTo>
                  <a:lnTo>
                    <a:pt x="358" y="498"/>
                  </a:lnTo>
                  <a:lnTo>
                    <a:pt x="380" y="488"/>
                  </a:lnTo>
                  <a:lnTo>
                    <a:pt x="402" y="474"/>
                  </a:lnTo>
                  <a:lnTo>
                    <a:pt x="422" y="460"/>
                  </a:lnTo>
                  <a:lnTo>
                    <a:pt x="442" y="442"/>
                  </a:lnTo>
                  <a:lnTo>
                    <a:pt x="442" y="442"/>
                  </a:lnTo>
                  <a:lnTo>
                    <a:pt x="458" y="422"/>
                  </a:lnTo>
                  <a:lnTo>
                    <a:pt x="474" y="402"/>
                  </a:lnTo>
                  <a:lnTo>
                    <a:pt x="488" y="380"/>
                  </a:lnTo>
                  <a:lnTo>
                    <a:pt x="498" y="358"/>
                  </a:lnTo>
                  <a:lnTo>
                    <a:pt x="506" y="334"/>
                  </a:lnTo>
                  <a:lnTo>
                    <a:pt x="512" y="310"/>
                  </a:lnTo>
                  <a:lnTo>
                    <a:pt x="516" y="284"/>
                  </a:lnTo>
                  <a:lnTo>
                    <a:pt x="518" y="260"/>
                  </a:lnTo>
                  <a:lnTo>
                    <a:pt x="518" y="248"/>
                  </a:lnTo>
                  <a:lnTo>
                    <a:pt x="508" y="248"/>
                  </a:lnTo>
                  <a:lnTo>
                    <a:pt x="332" y="248"/>
                  </a:lnTo>
                  <a:lnTo>
                    <a:pt x="332" y="272"/>
                  </a:lnTo>
                  <a:lnTo>
                    <a:pt x="492" y="272"/>
                  </a:lnTo>
                  <a:lnTo>
                    <a:pt x="492" y="274"/>
                  </a:lnTo>
                  <a:lnTo>
                    <a:pt x="492" y="274"/>
                  </a:lnTo>
                  <a:lnTo>
                    <a:pt x="490" y="298"/>
                  </a:lnTo>
                  <a:lnTo>
                    <a:pt x="486" y="320"/>
                  </a:lnTo>
                  <a:lnTo>
                    <a:pt x="478" y="340"/>
                  </a:lnTo>
                  <a:lnTo>
                    <a:pt x="470" y="360"/>
                  </a:lnTo>
                  <a:lnTo>
                    <a:pt x="460" y="380"/>
                  </a:lnTo>
                  <a:lnTo>
                    <a:pt x="448" y="398"/>
                  </a:lnTo>
                  <a:lnTo>
                    <a:pt x="434" y="414"/>
                  </a:lnTo>
                  <a:lnTo>
                    <a:pt x="420" y="430"/>
                  </a:lnTo>
                  <a:lnTo>
                    <a:pt x="402" y="444"/>
                  </a:lnTo>
                  <a:lnTo>
                    <a:pt x="386" y="456"/>
                  </a:lnTo>
                  <a:lnTo>
                    <a:pt x="366" y="468"/>
                  </a:lnTo>
                  <a:lnTo>
                    <a:pt x="346" y="476"/>
                  </a:lnTo>
                  <a:lnTo>
                    <a:pt x="326" y="484"/>
                  </a:lnTo>
                  <a:lnTo>
                    <a:pt x="304" y="490"/>
                  </a:lnTo>
                  <a:lnTo>
                    <a:pt x="282" y="492"/>
                  </a:lnTo>
                  <a:lnTo>
                    <a:pt x="258" y="494"/>
                  </a:lnTo>
                  <a:lnTo>
                    <a:pt x="258" y="494"/>
                  </a:lnTo>
                  <a:lnTo>
                    <a:pt x="236" y="492"/>
                  </a:lnTo>
                  <a:lnTo>
                    <a:pt x="212" y="488"/>
                  </a:lnTo>
                  <a:lnTo>
                    <a:pt x="190" y="484"/>
                  </a:lnTo>
                  <a:lnTo>
                    <a:pt x="170" y="476"/>
                  </a:lnTo>
                  <a:lnTo>
                    <a:pt x="148" y="466"/>
                  </a:lnTo>
                  <a:lnTo>
                    <a:pt x="128" y="454"/>
                  </a:lnTo>
                  <a:lnTo>
                    <a:pt x="110" y="440"/>
                  </a:lnTo>
                  <a:lnTo>
                    <a:pt x="94" y="424"/>
                  </a:lnTo>
                  <a:lnTo>
                    <a:pt x="94" y="424"/>
                  </a:lnTo>
                  <a:lnTo>
                    <a:pt x="78" y="408"/>
                  </a:lnTo>
                  <a:lnTo>
                    <a:pt x="64" y="390"/>
                  </a:lnTo>
                  <a:lnTo>
                    <a:pt x="52" y="370"/>
                  </a:lnTo>
                  <a:lnTo>
                    <a:pt x="42" y="348"/>
                  </a:lnTo>
                  <a:lnTo>
                    <a:pt x="34" y="328"/>
                  </a:lnTo>
                  <a:lnTo>
                    <a:pt x="28" y="306"/>
                  </a:lnTo>
                  <a:lnTo>
                    <a:pt x="26" y="282"/>
                  </a:lnTo>
                  <a:lnTo>
                    <a:pt x="24" y="260"/>
                  </a:lnTo>
                  <a:lnTo>
                    <a:pt x="24" y="260"/>
                  </a:lnTo>
                  <a:lnTo>
                    <a:pt x="26" y="236"/>
                  </a:lnTo>
                  <a:lnTo>
                    <a:pt x="28" y="212"/>
                  </a:lnTo>
                  <a:lnTo>
                    <a:pt x="34" y="190"/>
                  </a:lnTo>
                  <a:lnTo>
                    <a:pt x="42" y="170"/>
                  </a:lnTo>
                  <a:lnTo>
                    <a:pt x="52" y="148"/>
                  </a:lnTo>
                  <a:lnTo>
                    <a:pt x="64" y="130"/>
                  </a:lnTo>
                  <a:lnTo>
                    <a:pt x="78" y="110"/>
                  </a:lnTo>
                  <a:lnTo>
                    <a:pt x="94" y="94"/>
                  </a:lnTo>
                  <a:lnTo>
                    <a:pt x="94" y="94"/>
                  </a:lnTo>
                  <a:lnTo>
                    <a:pt x="110" y="78"/>
                  </a:lnTo>
                  <a:lnTo>
                    <a:pt x="128" y="64"/>
                  </a:lnTo>
                  <a:lnTo>
                    <a:pt x="148" y="52"/>
                  </a:lnTo>
                  <a:lnTo>
                    <a:pt x="170" y="42"/>
                  </a:lnTo>
                  <a:lnTo>
                    <a:pt x="190" y="34"/>
                  </a:lnTo>
                  <a:lnTo>
                    <a:pt x="212" y="30"/>
                  </a:lnTo>
                  <a:lnTo>
                    <a:pt x="236" y="26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72" y="24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latin typeface="KoPub돋움체 Medium" panose="02020603020101020101" pitchFamily="18" charset="-127"/>
              </a:endParaRPr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22AD7BB6-E476-8AC7-1025-C8D38B1438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27138" y="7043738"/>
              <a:ext cx="1031875" cy="657225"/>
            </a:xfrm>
            <a:custGeom>
              <a:avLst/>
              <a:gdLst>
                <a:gd name="T0" fmla="*/ 0 w 650"/>
                <a:gd name="T1" fmla="*/ 6 h 414"/>
                <a:gd name="T2" fmla="*/ 286 w 650"/>
                <a:gd name="T3" fmla="*/ 408 h 414"/>
                <a:gd name="T4" fmla="*/ 92 w 650"/>
                <a:gd name="T5" fmla="*/ 330 h 414"/>
                <a:gd name="T6" fmla="*/ 490 w 650"/>
                <a:gd name="T7" fmla="*/ 254 h 414"/>
                <a:gd name="T8" fmla="*/ 566 w 650"/>
                <a:gd name="T9" fmla="*/ 326 h 414"/>
                <a:gd name="T10" fmla="*/ 552 w 650"/>
                <a:gd name="T11" fmla="*/ 330 h 414"/>
                <a:gd name="T12" fmla="*/ 518 w 650"/>
                <a:gd name="T13" fmla="*/ 334 h 414"/>
                <a:gd name="T14" fmla="*/ 498 w 650"/>
                <a:gd name="T15" fmla="*/ 336 h 414"/>
                <a:gd name="T16" fmla="*/ 456 w 650"/>
                <a:gd name="T17" fmla="*/ 332 h 414"/>
                <a:gd name="T18" fmla="*/ 436 w 650"/>
                <a:gd name="T19" fmla="*/ 324 h 414"/>
                <a:gd name="T20" fmla="*/ 418 w 650"/>
                <a:gd name="T21" fmla="*/ 312 h 414"/>
                <a:gd name="T22" fmla="*/ 404 w 650"/>
                <a:gd name="T23" fmla="*/ 296 h 414"/>
                <a:gd name="T24" fmla="*/ 392 w 650"/>
                <a:gd name="T25" fmla="*/ 264 h 414"/>
                <a:gd name="T26" fmla="*/ 386 w 650"/>
                <a:gd name="T27" fmla="*/ 208 h 414"/>
                <a:gd name="T28" fmla="*/ 388 w 650"/>
                <a:gd name="T29" fmla="*/ 178 h 414"/>
                <a:gd name="T30" fmla="*/ 400 w 650"/>
                <a:gd name="T31" fmla="*/ 130 h 414"/>
                <a:gd name="T32" fmla="*/ 410 w 650"/>
                <a:gd name="T33" fmla="*/ 110 h 414"/>
                <a:gd name="T34" fmla="*/ 426 w 650"/>
                <a:gd name="T35" fmla="*/ 96 h 414"/>
                <a:gd name="T36" fmla="*/ 444 w 650"/>
                <a:gd name="T37" fmla="*/ 86 h 414"/>
                <a:gd name="T38" fmla="*/ 468 w 650"/>
                <a:gd name="T39" fmla="*/ 78 h 414"/>
                <a:gd name="T40" fmla="*/ 496 w 650"/>
                <a:gd name="T41" fmla="*/ 76 h 414"/>
                <a:gd name="T42" fmla="*/ 514 w 650"/>
                <a:gd name="T43" fmla="*/ 78 h 414"/>
                <a:gd name="T44" fmla="*/ 542 w 650"/>
                <a:gd name="T45" fmla="*/ 82 h 414"/>
                <a:gd name="T46" fmla="*/ 564 w 650"/>
                <a:gd name="T47" fmla="*/ 94 h 414"/>
                <a:gd name="T48" fmla="*/ 584 w 650"/>
                <a:gd name="T49" fmla="*/ 110 h 414"/>
                <a:gd name="T50" fmla="*/ 650 w 650"/>
                <a:gd name="T51" fmla="*/ 66 h 414"/>
                <a:gd name="T52" fmla="*/ 636 w 650"/>
                <a:gd name="T53" fmla="*/ 48 h 414"/>
                <a:gd name="T54" fmla="*/ 600 w 650"/>
                <a:gd name="T55" fmla="*/ 22 h 414"/>
                <a:gd name="T56" fmla="*/ 560 w 650"/>
                <a:gd name="T57" fmla="*/ 8 h 414"/>
                <a:gd name="T58" fmla="*/ 516 w 650"/>
                <a:gd name="T59" fmla="*/ 0 h 414"/>
                <a:gd name="T60" fmla="*/ 494 w 650"/>
                <a:gd name="T61" fmla="*/ 0 h 414"/>
                <a:gd name="T62" fmla="*/ 448 w 650"/>
                <a:gd name="T63" fmla="*/ 4 h 414"/>
                <a:gd name="T64" fmla="*/ 408 w 650"/>
                <a:gd name="T65" fmla="*/ 14 h 414"/>
                <a:gd name="T66" fmla="*/ 374 w 650"/>
                <a:gd name="T67" fmla="*/ 30 h 414"/>
                <a:gd name="T68" fmla="*/ 346 w 650"/>
                <a:gd name="T69" fmla="*/ 52 h 414"/>
                <a:gd name="T70" fmla="*/ 324 w 650"/>
                <a:gd name="T71" fmla="*/ 82 h 414"/>
                <a:gd name="T72" fmla="*/ 310 w 650"/>
                <a:gd name="T73" fmla="*/ 118 h 414"/>
                <a:gd name="T74" fmla="*/ 300 w 650"/>
                <a:gd name="T75" fmla="*/ 158 h 414"/>
                <a:gd name="T76" fmla="*/ 296 w 650"/>
                <a:gd name="T77" fmla="*/ 206 h 414"/>
                <a:gd name="T78" fmla="*/ 298 w 650"/>
                <a:gd name="T79" fmla="*/ 230 h 414"/>
                <a:gd name="T80" fmla="*/ 302 w 650"/>
                <a:gd name="T81" fmla="*/ 276 h 414"/>
                <a:gd name="T82" fmla="*/ 314 w 650"/>
                <a:gd name="T83" fmla="*/ 314 h 414"/>
                <a:gd name="T84" fmla="*/ 332 w 650"/>
                <a:gd name="T85" fmla="*/ 346 h 414"/>
                <a:gd name="T86" fmla="*/ 358 w 650"/>
                <a:gd name="T87" fmla="*/ 374 h 414"/>
                <a:gd name="T88" fmla="*/ 388 w 650"/>
                <a:gd name="T89" fmla="*/ 394 h 414"/>
                <a:gd name="T90" fmla="*/ 426 w 650"/>
                <a:gd name="T91" fmla="*/ 406 h 414"/>
                <a:gd name="T92" fmla="*/ 470 w 650"/>
                <a:gd name="T93" fmla="*/ 414 h 414"/>
                <a:gd name="T94" fmla="*/ 494 w 650"/>
                <a:gd name="T95" fmla="*/ 414 h 414"/>
                <a:gd name="T96" fmla="*/ 540 w 650"/>
                <a:gd name="T97" fmla="*/ 412 h 414"/>
                <a:gd name="T98" fmla="*/ 584 w 650"/>
                <a:gd name="T99" fmla="*/ 404 h 414"/>
                <a:gd name="T100" fmla="*/ 622 w 650"/>
                <a:gd name="T101" fmla="*/ 390 h 414"/>
                <a:gd name="T102" fmla="*/ 650 w 650"/>
                <a:gd name="T103" fmla="*/ 376 h 414"/>
                <a:gd name="T104" fmla="*/ 490 w 650"/>
                <a:gd name="T105" fmla="*/ 18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0" h="414">
                  <a:moveTo>
                    <a:pt x="92" y="6"/>
                  </a:moveTo>
                  <a:lnTo>
                    <a:pt x="0" y="6"/>
                  </a:lnTo>
                  <a:lnTo>
                    <a:pt x="0" y="408"/>
                  </a:lnTo>
                  <a:lnTo>
                    <a:pt x="286" y="408"/>
                  </a:lnTo>
                  <a:lnTo>
                    <a:pt x="286" y="330"/>
                  </a:lnTo>
                  <a:lnTo>
                    <a:pt x="92" y="330"/>
                  </a:lnTo>
                  <a:lnTo>
                    <a:pt x="92" y="6"/>
                  </a:lnTo>
                  <a:close/>
                  <a:moveTo>
                    <a:pt x="490" y="254"/>
                  </a:moveTo>
                  <a:lnTo>
                    <a:pt x="566" y="254"/>
                  </a:lnTo>
                  <a:lnTo>
                    <a:pt x="566" y="326"/>
                  </a:lnTo>
                  <a:lnTo>
                    <a:pt x="566" y="326"/>
                  </a:lnTo>
                  <a:lnTo>
                    <a:pt x="552" y="330"/>
                  </a:lnTo>
                  <a:lnTo>
                    <a:pt x="536" y="332"/>
                  </a:lnTo>
                  <a:lnTo>
                    <a:pt x="518" y="334"/>
                  </a:lnTo>
                  <a:lnTo>
                    <a:pt x="498" y="336"/>
                  </a:lnTo>
                  <a:lnTo>
                    <a:pt x="498" y="336"/>
                  </a:lnTo>
                  <a:lnTo>
                    <a:pt x="470" y="334"/>
                  </a:lnTo>
                  <a:lnTo>
                    <a:pt x="456" y="332"/>
                  </a:lnTo>
                  <a:lnTo>
                    <a:pt x="446" y="328"/>
                  </a:lnTo>
                  <a:lnTo>
                    <a:pt x="436" y="324"/>
                  </a:lnTo>
                  <a:lnTo>
                    <a:pt x="426" y="318"/>
                  </a:lnTo>
                  <a:lnTo>
                    <a:pt x="418" y="312"/>
                  </a:lnTo>
                  <a:lnTo>
                    <a:pt x="410" y="304"/>
                  </a:lnTo>
                  <a:lnTo>
                    <a:pt x="404" y="296"/>
                  </a:lnTo>
                  <a:lnTo>
                    <a:pt x="400" y="286"/>
                  </a:lnTo>
                  <a:lnTo>
                    <a:pt x="392" y="264"/>
                  </a:lnTo>
                  <a:lnTo>
                    <a:pt x="388" y="238"/>
                  </a:lnTo>
                  <a:lnTo>
                    <a:pt x="386" y="208"/>
                  </a:lnTo>
                  <a:lnTo>
                    <a:pt x="386" y="208"/>
                  </a:lnTo>
                  <a:lnTo>
                    <a:pt x="388" y="178"/>
                  </a:lnTo>
                  <a:lnTo>
                    <a:pt x="392" y="152"/>
                  </a:lnTo>
                  <a:lnTo>
                    <a:pt x="400" y="130"/>
                  </a:lnTo>
                  <a:lnTo>
                    <a:pt x="404" y="120"/>
                  </a:lnTo>
                  <a:lnTo>
                    <a:pt x="410" y="110"/>
                  </a:lnTo>
                  <a:lnTo>
                    <a:pt x="418" y="102"/>
                  </a:lnTo>
                  <a:lnTo>
                    <a:pt x="426" y="96"/>
                  </a:lnTo>
                  <a:lnTo>
                    <a:pt x="434" y="90"/>
                  </a:lnTo>
                  <a:lnTo>
                    <a:pt x="444" y="86"/>
                  </a:lnTo>
                  <a:lnTo>
                    <a:pt x="456" y="82"/>
                  </a:lnTo>
                  <a:lnTo>
                    <a:pt x="468" y="78"/>
                  </a:lnTo>
                  <a:lnTo>
                    <a:pt x="482" y="76"/>
                  </a:lnTo>
                  <a:lnTo>
                    <a:pt x="496" y="76"/>
                  </a:lnTo>
                  <a:lnTo>
                    <a:pt x="496" y="76"/>
                  </a:lnTo>
                  <a:lnTo>
                    <a:pt x="514" y="78"/>
                  </a:lnTo>
                  <a:lnTo>
                    <a:pt x="528" y="80"/>
                  </a:lnTo>
                  <a:lnTo>
                    <a:pt x="542" y="82"/>
                  </a:lnTo>
                  <a:lnTo>
                    <a:pt x="554" y="88"/>
                  </a:lnTo>
                  <a:lnTo>
                    <a:pt x="564" y="94"/>
                  </a:lnTo>
                  <a:lnTo>
                    <a:pt x="574" y="100"/>
                  </a:lnTo>
                  <a:lnTo>
                    <a:pt x="584" y="110"/>
                  </a:lnTo>
                  <a:lnTo>
                    <a:pt x="592" y="118"/>
                  </a:lnTo>
                  <a:lnTo>
                    <a:pt x="650" y="66"/>
                  </a:lnTo>
                  <a:lnTo>
                    <a:pt x="650" y="66"/>
                  </a:lnTo>
                  <a:lnTo>
                    <a:pt x="636" y="48"/>
                  </a:lnTo>
                  <a:lnTo>
                    <a:pt x="618" y="34"/>
                  </a:lnTo>
                  <a:lnTo>
                    <a:pt x="600" y="22"/>
                  </a:lnTo>
                  <a:lnTo>
                    <a:pt x="580" y="14"/>
                  </a:lnTo>
                  <a:lnTo>
                    <a:pt x="560" y="8"/>
                  </a:lnTo>
                  <a:lnTo>
                    <a:pt x="538" y="4"/>
                  </a:lnTo>
                  <a:lnTo>
                    <a:pt x="516" y="0"/>
                  </a:lnTo>
                  <a:lnTo>
                    <a:pt x="494" y="0"/>
                  </a:lnTo>
                  <a:lnTo>
                    <a:pt x="494" y="0"/>
                  </a:lnTo>
                  <a:lnTo>
                    <a:pt x="472" y="0"/>
                  </a:lnTo>
                  <a:lnTo>
                    <a:pt x="448" y="4"/>
                  </a:lnTo>
                  <a:lnTo>
                    <a:pt x="428" y="8"/>
                  </a:lnTo>
                  <a:lnTo>
                    <a:pt x="408" y="14"/>
                  </a:lnTo>
                  <a:lnTo>
                    <a:pt x="392" y="20"/>
                  </a:lnTo>
                  <a:lnTo>
                    <a:pt x="374" y="30"/>
                  </a:lnTo>
                  <a:lnTo>
                    <a:pt x="360" y="40"/>
                  </a:lnTo>
                  <a:lnTo>
                    <a:pt x="346" y="52"/>
                  </a:lnTo>
                  <a:lnTo>
                    <a:pt x="336" y="66"/>
                  </a:lnTo>
                  <a:lnTo>
                    <a:pt x="324" y="82"/>
                  </a:lnTo>
                  <a:lnTo>
                    <a:pt x="316" y="98"/>
                  </a:lnTo>
                  <a:lnTo>
                    <a:pt x="310" y="118"/>
                  </a:lnTo>
                  <a:lnTo>
                    <a:pt x="304" y="138"/>
                  </a:lnTo>
                  <a:lnTo>
                    <a:pt x="300" y="158"/>
                  </a:lnTo>
                  <a:lnTo>
                    <a:pt x="298" y="182"/>
                  </a:lnTo>
                  <a:lnTo>
                    <a:pt x="296" y="206"/>
                  </a:lnTo>
                  <a:lnTo>
                    <a:pt x="296" y="206"/>
                  </a:lnTo>
                  <a:lnTo>
                    <a:pt x="298" y="230"/>
                  </a:lnTo>
                  <a:lnTo>
                    <a:pt x="300" y="254"/>
                  </a:lnTo>
                  <a:lnTo>
                    <a:pt x="302" y="276"/>
                  </a:lnTo>
                  <a:lnTo>
                    <a:pt x="308" y="296"/>
                  </a:lnTo>
                  <a:lnTo>
                    <a:pt x="314" y="314"/>
                  </a:lnTo>
                  <a:lnTo>
                    <a:pt x="324" y="332"/>
                  </a:lnTo>
                  <a:lnTo>
                    <a:pt x="332" y="346"/>
                  </a:lnTo>
                  <a:lnTo>
                    <a:pt x="344" y="360"/>
                  </a:lnTo>
                  <a:lnTo>
                    <a:pt x="358" y="374"/>
                  </a:lnTo>
                  <a:lnTo>
                    <a:pt x="372" y="384"/>
                  </a:lnTo>
                  <a:lnTo>
                    <a:pt x="388" y="394"/>
                  </a:lnTo>
                  <a:lnTo>
                    <a:pt x="406" y="400"/>
                  </a:lnTo>
                  <a:lnTo>
                    <a:pt x="426" y="406"/>
                  </a:lnTo>
                  <a:lnTo>
                    <a:pt x="446" y="410"/>
                  </a:lnTo>
                  <a:lnTo>
                    <a:pt x="470" y="414"/>
                  </a:lnTo>
                  <a:lnTo>
                    <a:pt x="494" y="414"/>
                  </a:lnTo>
                  <a:lnTo>
                    <a:pt x="494" y="414"/>
                  </a:lnTo>
                  <a:lnTo>
                    <a:pt x="518" y="414"/>
                  </a:lnTo>
                  <a:lnTo>
                    <a:pt x="540" y="412"/>
                  </a:lnTo>
                  <a:lnTo>
                    <a:pt x="562" y="408"/>
                  </a:lnTo>
                  <a:lnTo>
                    <a:pt x="584" y="404"/>
                  </a:lnTo>
                  <a:lnTo>
                    <a:pt x="604" y="398"/>
                  </a:lnTo>
                  <a:lnTo>
                    <a:pt x="622" y="390"/>
                  </a:lnTo>
                  <a:lnTo>
                    <a:pt x="638" y="384"/>
                  </a:lnTo>
                  <a:lnTo>
                    <a:pt x="650" y="376"/>
                  </a:lnTo>
                  <a:lnTo>
                    <a:pt x="650" y="180"/>
                  </a:lnTo>
                  <a:lnTo>
                    <a:pt x="490" y="180"/>
                  </a:lnTo>
                  <a:lnTo>
                    <a:pt x="490" y="254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FB755B7F-BF13-E576-22D2-7FF8B1DD71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5788" y="7037388"/>
              <a:ext cx="542925" cy="641350"/>
            </a:xfrm>
            <a:custGeom>
              <a:avLst/>
              <a:gdLst>
                <a:gd name="T0" fmla="*/ 84 w 342"/>
                <a:gd name="T1" fmla="*/ 144 h 404"/>
                <a:gd name="T2" fmla="*/ 98 w 342"/>
                <a:gd name="T3" fmla="*/ 144 h 404"/>
                <a:gd name="T4" fmla="*/ 110 w 342"/>
                <a:gd name="T5" fmla="*/ 142 h 404"/>
                <a:gd name="T6" fmla="*/ 134 w 342"/>
                <a:gd name="T7" fmla="*/ 136 h 404"/>
                <a:gd name="T8" fmla="*/ 118 w 342"/>
                <a:gd name="T9" fmla="*/ 154 h 404"/>
                <a:gd name="T10" fmla="*/ 106 w 342"/>
                <a:gd name="T11" fmla="*/ 164 h 404"/>
                <a:gd name="T12" fmla="*/ 90 w 342"/>
                <a:gd name="T13" fmla="*/ 172 h 404"/>
                <a:gd name="T14" fmla="*/ 52 w 342"/>
                <a:gd name="T15" fmla="*/ 192 h 404"/>
                <a:gd name="T16" fmla="*/ 22 w 342"/>
                <a:gd name="T17" fmla="*/ 256 h 404"/>
                <a:gd name="T18" fmla="*/ 86 w 342"/>
                <a:gd name="T19" fmla="*/ 228 h 404"/>
                <a:gd name="T20" fmla="*/ 112 w 342"/>
                <a:gd name="T21" fmla="*/ 216 h 404"/>
                <a:gd name="T22" fmla="*/ 136 w 342"/>
                <a:gd name="T23" fmla="*/ 202 h 404"/>
                <a:gd name="T24" fmla="*/ 174 w 342"/>
                <a:gd name="T25" fmla="*/ 172 h 404"/>
                <a:gd name="T26" fmla="*/ 186 w 342"/>
                <a:gd name="T27" fmla="*/ 154 h 404"/>
                <a:gd name="T28" fmla="*/ 268 w 342"/>
                <a:gd name="T29" fmla="*/ 136 h 404"/>
                <a:gd name="T30" fmla="*/ 320 w 342"/>
                <a:gd name="T31" fmla="*/ 284 h 404"/>
                <a:gd name="T32" fmla="*/ 322 w 342"/>
                <a:gd name="T33" fmla="*/ 268 h 404"/>
                <a:gd name="T34" fmla="*/ 324 w 342"/>
                <a:gd name="T35" fmla="*/ 248 h 404"/>
                <a:gd name="T36" fmla="*/ 326 w 342"/>
                <a:gd name="T37" fmla="*/ 228 h 404"/>
                <a:gd name="T38" fmla="*/ 328 w 342"/>
                <a:gd name="T39" fmla="*/ 212 h 404"/>
                <a:gd name="T40" fmla="*/ 268 w 342"/>
                <a:gd name="T41" fmla="*/ 0 h 404"/>
                <a:gd name="T42" fmla="*/ 202 w 342"/>
                <a:gd name="T43" fmla="*/ 86 h 404"/>
                <a:gd name="T44" fmla="*/ 20 w 342"/>
                <a:gd name="T45" fmla="*/ 16 h 404"/>
                <a:gd name="T46" fmla="*/ 142 w 342"/>
                <a:gd name="T47" fmla="*/ 64 h 404"/>
                <a:gd name="T48" fmla="*/ 16 w 342"/>
                <a:gd name="T49" fmla="*/ 94 h 404"/>
                <a:gd name="T50" fmla="*/ 16 w 342"/>
                <a:gd name="T51" fmla="*/ 144 h 404"/>
                <a:gd name="T52" fmla="*/ 92 w 342"/>
                <a:gd name="T53" fmla="*/ 372 h 404"/>
                <a:gd name="T54" fmla="*/ 94 w 342"/>
                <a:gd name="T55" fmla="*/ 388 h 404"/>
                <a:gd name="T56" fmla="*/ 102 w 342"/>
                <a:gd name="T57" fmla="*/ 398 h 404"/>
                <a:gd name="T58" fmla="*/ 106 w 342"/>
                <a:gd name="T59" fmla="*/ 400 h 404"/>
                <a:gd name="T60" fmla="*/ 124 w 342"/>
                <a:gd name="T61" fmla="*/ 404 h 404"/>
                <a:gd name="T62" fmla="*/ 342 w 342"/>
                <a:gd name="T63" fmla="*/ 356 h 404"/>
                <a:gd name="T64" fmla="*/ 158 w 342"/>
                <a:gd name="T65" fmla="*/ 356 h 404"/>
                <a:gd name="T66" fmla="*/ 154 w 342"/>
                <a:gd name="T67" fmla="*/ 354 h 404"/>
                <a:gd name="T68" fmla="*/ 152 w 342"/>
                <a:gd name="T69" fmla="*/ 262 h 404"/>
                <a:gd name="T70" fmla="*/ 92 w 342"/>
                <a:gd name="T71" fmla="*/ 372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2" h="404">
                  <a:moveTo>
                    <a:pt x="16" y="144"/>
                  </a:moveTo>
                  <a:lnTo>
                    <a:pt x="84" y="144"/>
                  </a:lnTo>
                  <a:lnTo>
                    <a:pt x="84" y="144"/>
                  </a:lnTo>
                  <a:lnTo>
                    <a:pt x="98" y="144"/>
                  </a:lnTo>
                  <a:lnTo>
                    <a:pt x="110" y="142"/>
                  </a:lnTo>
                  <a:lnTo>
                    <a:pt x="110" y="142"/>
                  </a:lnTo>
                  <a:lnTo>
                    <a:pt x="134" y="136"/>
                  </a:lnTo>
                  <a:lnTo>
                    <a:pt x="134" y="136"/>
                  </a:lnTo>
                  <a:lnTo>
                    <a:pt x="126" y="144"/>
                  </a:lnTo>
                  <a:lnTo>
                    <a:pt x="118" y="154"/>
                  </a:lnTo>
                  <a:lnTo>
                    <a:pt x="118" y="154"/>
                  </a:lnTo>
                  <a:lnTo>
                    <a:pt x="106" y="164"/>
                  </a:lnTo>
                  <a:lnTo>
                    <a:pt x="90" y="172"/>
                  </a:lnTo>
                  <a:lnTo>
                    <a:pt x="90" y="172"/>
                  </a:lnTo>
                  <a:lnTo>
                    <a:pt x="52" y="192"/>
                  </a:lnTo>
                  <a:lnTo>
                    <a:pt x="52" y="192"/>
                  </a:lnTo>
                  <a:lnTo>
                    <a:pt x="0" y="214"/>
                  </a:lnTo>
                  <a:lnTo>
                    <a:pt x="22" y="256"/>
                  </a:lnTo>
                  <a:lnTo>
                    <a:pt x="22" y="256"/>
                  </a:lnTo>
                  <a:lnTo>
                    <a:pt x="86" y="228"/>
                  </a:lnTo>
                  <a:lnTo>
                    <a:pt x="86" y="228"/>
                  </a:lnTo>
                  <a:lnTo>
                    <a:pt x="112" y="216"/>
                  </a:lnTo>
                  <a:lnTo>
                    <a:pt x="136" y="202"/>
                  </a:lnTo>
                  <a:lnTo>
                    <a:pt x="136" y="202"/>
                  </a:lnTo>
                  <a:lnTo>
                    <a:pt x="156" y="188"/>
                  </a:lnTo>
                  <a:lnTo>
                    <a:pt x="174" y="172"/>
                  </a:lnTo>
                  <a:lnTo>
                    <a:pt x="174" y="172"/>
                  </a:lnTo>
                  <a:lnTo>
                    <a:pt x="186" y="154"/>
                  </a:lnTo>
                  <a:lnTo>
                    <a:pt x="196" y="136"/>
                  </a:lnTo>
                  <a:lnTo>
                    <a:pt x="268" y="136"/>
                  </a:lnTo>
                  <a:lnTo>
                    <a:pt x="268" y="284"/>
                  </a:lnTo>
                  <a:lnTo>
                    <a:pt x="320" y="284"/>
                  </a:lnTo>
                  <a:lnTo>
                    <a:pt x="320" y="284"/>
                  </a:lnTo>
                  <a:lnTo>
                    <a:pt x="322" y="268"/>
                  </a:lnTo>
                  <a:lnTo>
                    <a:pt x="322" y="268"/>
                  </a:lnTo>
                  <a:lnTo>
                    <a:pt x="324" y="248"/>
                  </a:lnTo>
                  <a:lnTo>
                    <a:pt x="324" y="248"/>
                  </a:lnTo>
                  <a:lnTo>
                    <a:pt x="326" y="228"/>
                  </a:lnTo>
                  <a:lnTo>
                    <a:pt x="326" y="228"/>
                  </a:lnTo>
                  <a:lnTo>
                    <a:pt x="328" y="212"/>
                  </a:lnTo>
                  <a:lnTo>
                    <a:pt x="328" y="0"/>
                  </a:lnTo>
                  <a:lnTo>
                    <a:pt x="268" y="0"/>
                  </a:lnTo>
                  <a:lnTo>
                    <a:pt x="268" y="86"/>
                  </a:lnTo>
                  <a:lnTo>
                    <a:pt x="202" y="86"/>
                  </a:lnTo>
                  <a:lnTo>
                    <a:pt x="202" y="16"/>
                  </a:lnTo>
                  <a:lnTo>
                    <a:pt x="20" y="16"/>
                  </a:lnTo>
                  <a:lnTo>
                    <a:pt x="20" y="64"/>
                  </a:lnTo>
                  <a:lnTo>
                    <a:pt x="142" y="64"/>
                  </a:lnTo>
                  <a:lnTo>
                    <a:pt x="142" y="94"/>
                  </a:lnTo>
                  <a:lnTo>
                    <a:pt x="16" y="94"/>
                  </a:lnTo>
                  <a:lnTo>
                    <a:pt x="16" y="144"/>
                  </a:lnTo>
                  <a:lnTo>
                    <a:pt x="16" y="144"/>
                  </a:lnTo>
                  <a:close/>
                  <a:moveTo>
                    <a:pt x="92" y="372"/>
                  </a:moveTo>
                  <a:lnTo>
                    <a:pt x="92" y="372"/>
                  </a:lnTo>
                  <a:lnTo>
                    <a:pt x="94" y="380"/>
                  </a:lnTo>
                  <a:lnTo>
                    <a:pt x="94" y="388"/>
                  </a:lnTo>
                  <a:lnTo>
                    <a:pt x="98" y="392"/>
                  </a:lnTo>
                  <a:lnTo>
                    <a:pt x="102" y="398"/>
                  </a:lnTo>
                  <a:lnTo>
                    <a:pt x="102" y="398"/>
                  </a:lnTo>
                  <a:lnTo>
                    <a:pt x="106" y="400"/>
                  </a:lnTo>
                  <a:lnTo>
                    <a:pt x="112" y="402"/>
                  </a:lnTo>
                  <a:lnTo>
                    <a:pt x="124" y="404"/>
                  </a:lnTo>
                  <a:lnTo>
                    <a:pt x="342" y="404"/>
                  </a:lnTo>
                  <a:lnTo>
                    <a:pt x="342" y="356"/>
                  </a:lnTo>
                  <a:lnTo>
                    <a:pt x="158" y="356"/>
                  </a:lnTo>
                  <a:lnTo>
                    <a:pt x="158" y="356"/>
                  </a:lnTo>
                  <a:lnTo>
                    <a:pt x="154" y="354"/>
                  </a:lnTo>
                  <a:lnTo>
                    <a:pt x="154" y="354"/>
                  </a:lnTo>
                  <a:lnTo>
                    <a:pt x="152" y="350"/>
                  </a:lnTo>
                  <a:lnTo>
                    <a:pt x="152" y="262"/>
                  </a:lnTo>
                  <a:lnTo>
                    <a:pt x="92" y="262"/>
                  </a:lnTo>
                  <a:lnTo>
                    <a:pt x="92" y="372"/>
                  </a:lnTo>
                  <a:lnTo>
                    <a:pt x="92" y="37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FC52E58-5881-6E10-72C4-8B132DFE25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08563" y="7050088"/>
              <a:ext cx="565150" cy="508000"/>
            </a:xfrm>
            <a:custGeom>
              <a:avLst/>
              <a:gdLst>
                <a:gd name="T0" fmla="*/ 0 w 356"/>
                <a:gd name="T1" fmla="*/ 320 h 320"/>
                <a:gd name="T2" fmla="*/ 356 w 356"/>
                <a:gd name="T3" fmla="*/ 320 h 320"/>
                <a:gd name="T4" fmla="*/ 356 w 356"/>
                <a:gd name="T5" fmla="*/ 272 h 320"/>
                <a:gd name="T6" fmla="*/ 208 w 356"/>
                <a:gd name="T7" fmla="*/ 272 h 320"/>
                <a:gd name="T8" fmla="*/ 208 w 356"/>
                <a:gd name="T9" fmla="*/ 188 h 320"/>
                <a:gd name="T10" fmla="*/ 148 w 356"/>
                <a:gd name="T11" fmla="*/ 188 h 320"/>
                <a:gd name="T12" fmla="*/ 148 w 356"/>
                <a:gd name="T13" fmla="*/ 272 h 320"/>
                <a:gd name="T14" fmla="*/ 0 w 356"/>
                <a:gd name="T15" fmla="*/ 272 h 320"/>
                <a:gd name="T16" fmla="*/ 0 w 356"/>
                <a:gd name="T17" fmla="*/ 320 h 320"/>
                <a:gd name="T18" fmla="*/ 0 w 356"/>
                <a:gd name="T19" fmla="*/ 320 h 320"/>
                <a:gd name="T20" fmla="*/ 146 w 356"/>
                <a:gd name="T21" fmla="*/ 42 h 320"/>
                <a:gd name="T22" fmla="*/ 146 w 356"/>
                <a:gd name="T23" fmla="*/ 42 h 320"/>
                <a:gd name="T24" fmla="*/ 144 w 356"/>
                <a:gd name="T25" fmla="*/ 64 h 320"/>
                <a:gd name="T26" fmla="*/ 140 w 356"/>
                <a:gd name="T27" fmla="*/ 84 h 320"/>
                <a:gd name="T28" fmla="*/ 140 w 356"/>
                <a:gd name="T29" fmla="*/ 84 h 320"/>
                <a:gd name="T30" fmla="*/ 132 w 356"/>
                <a:gd name="T31" fmla="*/ 102 h 320"/>
                <a:gd name="T32" fmla="*/ 120 w 356"/>
                <a:gd name="T33" fmla="*/ 116 h 320"/>
                <a:gd name="T34" fmla="*/ 120 w 356"/>
                <a:gd name="T35" fmla="*/ 116 h 320"/>
                <a:gd name="T36" fmla="*/ 106 w 356"/>
                <a:gd name="T37" fmla="*/ 130 h 320"/>
                <a:gd name="T38" fmla="*/ 86 w 356"/>
                <a:gd name="T39" fmla="*/ 142 h 320"/>
                <a:gd name="T40" fmla="*/ 86 w 356"/>
                <a:gd name="T41" fmla="*/ 142 h 320"/>
                <a:gd name="T42" fmla="*/ 62 w 356"/>
                <a:gd name="T43" fmla="*/ 150 h 320"/>
                <a:gd name="T44" fmla="*/ 34 w 356"/>
                <a:gd name="T45" fmla="*/ 158 h 320"/>
                <a:gd name="T46" fmla="*/ 52 w 356"/>
                <a:gd name="T47" fmla="*/ 202 h 320"/>
                <a:gd name="T48" fmla="*/ 52 w 356"/>
                <a:gd name="T49" fmla="*/ 202 h 320"/>
                <a:gd name="T50" fmla="*/ 74 w 356"/>
                <a:gd name="T51" fmla="*/ 196 h 320"/>
                <a:gd name="T52" fmla="*/ 94 w 356"/>
                <a:gd name="T53" fmla="*/ 190 h 320"/>
                <a:gd name="T54" fmla="*/ 114 w 356"/>
                <a:gd name="T55" fmla="*/ 182 h 320"/>
                <a:gd name="T56" fmla="*/ 130 w 356"/>
                <a:gd name="T57" fmla="*/ 174 h 320"/>
                <a:gd name="T58" fmla="*/ 130 w 356"/>
                <a:gd name="T59" fmla="*/ 174 h 320"/>
                <a:gd name="T60" fmla="*/ 146 w 356"/>
                <a:gd name="T61" fmla="*/ 162 h 320"/>
                <a:gd name="T62" fmla="*/ 160 w 356"/>
                <a:gd name="T63" fmla="*/ 152 h 320"/>
                <a:gd name="T64" fmla="*/ 170 w 356"/>
                <a:gd name="T65" fmla="*/ 140 h 320"/>
                <a:gd name="T66" fmla="*/ 180 w 356"/>
                <a:gd name="T67" fmla="*/ 126 h 320"/>
                <a:gd name="T68" fmla="*/ 180 w 356"/>
                <a:gd name="T69" fmla="*/ 126 h 320"/>
                <a:gd name="T70" fmla="*/ 190 w 356"/>
                <a:gd name="T71" fmla="*/ 142 h 320"/>
                <a:gd name="T72" fmla="*/ 204 w 356"/>
                <a:gd name="T73" fmla="*/ 154 h 320"/>
                <a:gd name="T74" fmla="*/ 204 w 356"/>
                <a:gd name="T75" fmla="*/ 154 h 320"/>
                <a:gd name="T76" fmla="*/ 218 w 356"/>
                <a:gd name="T77" fmla="*/ 166 h 320"/>
                <a:gd name="T78" fmla="*/ 234 w 356"/>
                <a:gd name="T79" fmla="*/ 176 h 320"/>
                <a:gd name="T80" fmla="*/ 234 w 356"/>
                <a:gd name="T81" fmla="*/ 176 h 320"/>
                <a:gd name="T82" fmla="*/ 252 w 356"/>
                <a:gd name="T83" fmla="*/ 186 h 320"/>
                <a:gd name="T84" fmla="*/ 270 w 356"/>
                <a:gd name="T85" fmla="*/ 192 h 320"/>
                <a:gd name="T86" fmla="*/ 270 w 356"/>
                <a:gd name="T87" fmla="*/ 192 h 320"/>
                <a:gd name="T88" fmla="*/ 290 w 356"/>
                <a:gd name="T89" fmla="*/ 198 h 320"/>
                <a:gd name="T90" fmla="*/ 308 w 356"/>
                <a:gd name="T91" fmla="*/ 202 h 320"/>
                <a:gd name="T92" fmla="*/ 330 w 356"/>
                <a:gd name="T93" fmla="*/ 150 h 320"/>
                <a:gd name="T94" fmla="*/ 330 w 356"/>
                <a:gd name="T95" fmla="*/ 150 h 320"/>
                <a:gd name="T96" fmla="*/ 302 w 356"/>
                <a:gd name="T97" fmla="*/ 144 h 320"/>
                <a:gd name="T98" fmla="*/ 276 w 356"/>
                <a:gd name="T99" fmla="*/ 136 h 320"/>
                <a:gd name="T100" fmla="*/ 256 w 356"/>
                <a:gd name="T101" fmla="*/ 126 h 320"/>
                <a:gd name="T102" fmla="*/ 238 w 356"/>
                <a:gd name="T103" fmla="*/ 114 h 320"/>
                <a:gd name="T104" fmla="*/ 238 w 356"/>
                <a:gd name="T105" fmla="*/ 114 h 320"/>
                <a:gd name="T106" fmla="*/ 224 w 356"/>
                <a:gd name="T107" fmla="*/ 100 h 320"/>
                <a:gd name="T108" fmla="*/ 214 w 356"/>
                <a:gd name="T109" fmla="*/ 82 h 320"/>
                <a:gd name="T110" fmla="*/ 208 w 356"/>
                <a:gd name="T111" fmla="*/ 64 h 320"/>
                <a:gd name="T112" fmla="*/ 206 w 356"/>
                <a:gd name="T113" fmla="*/ 42 h 320"/>
                <a:gd name="T114" fmla="*/ 206 w 356"/>
                <a:gd name="T115" fmla="*/ 0 h 320"/>
                <a:gd name="T116" fmla="*/ 146 w 356"/>
                <a:gd name="T117" fmla="*/ 0 h 320"/>
                <a:gd name="T118" fmla="*/ 146 w 356"/>
                <a:gd name="T119" fmla="*/ 42 h 320"/>
                <a:gd name="T120" fmla="*/ 146 w 356"/>
                <a:gd name="T121" fmla="*/ 42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6" h="320">
                  <a:moveTo>
                    <a:pt x="0" y="320"/>
                  </a:moveTo>
                  <a:lnTo>
                    <a:pt x="356" y="320"/>
                  </a:lnTo>
                  <a:lnTo>
                    <a:pt x="356" y="272"/>
                  </a:lnTo>
                  <a:lnTo>
                    <a:pt x="208" y="272"/>
                  </a:lnTo>
                  <a:lnTo>
                    <a:pt x="208" y="188"/>
                  </a:lnTo>
                  <a:lnTo>
                    <a:pt x="148" y="188"/>
                  </a:lnTo>
                  <a:lnTo>
                    <a:pt x="148" y="272"/>
                  </a:lnTo>
                  <a:lnTo>
                    <a:pt x="0" y="272"/>
                  </a:lnTo>
                  <a:lnTo>
                    <a:pt x="0" y="320"/>
                  </a:lnTo>
                  <a:lnTo>
                    <a:pt x="0" y="320"/>
                  </a:lnTo>
                  <a:close/>
                  <a:moveTo>
                    <a:pt x="146" y="42"/>
                  </a:moveTo>
                  <a:lnTo>
                    <a:pt x="146" y="42"/>
                  </a:lnTo>
                  <a:lnTo>
                    <a:pt x="144" y="64"/>
                  </a:lnTo>
                  <a:lnTo>
                    <a:pt x="140" y="84"/>
                  </a:lnTo>
                  <a:lnTo>
                    <a:pt x="140" y="84"/>
                  </a:lnTo>
                  <a:lnTo>
                    <a:pt x="132" y="102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06" y="130"/>
                  </a:lnTo>
                  <a:lnTo>
                    <a:pt x="86" y="142"/>
                  </a:lnTo>
                  <a:lnTo>
                    <a:pt x="86" y="142"/>
                  </a:lnTo>
                  <a:lnTo>
                    <a:pt x="62" y="150"/>
                  </a:lnTo>
                  <a:lnTo>
                    <a:pt x="34" y="158"/>
                  </a:lnTo>
                  <a:lnTo>
                    <a:pt x="52" y="202"/>
                  </a:lnTo>
                  <a:lnTo>
                    <a:pt x="52" y="202"/>
                  </a:lnTo>
                  <a:lnTo>
                    <a:pt x="74" y="196"/>
                  </a:lnTo>
                  <a:lnTo>
                    <a:pt x="94" y="190"/>
                  </a:lnTo>
                  <a:lnTo>
                    <a:pt x="114" y="182"/>
                  </a:lnTo>
                  <a:lnTo>
                    <a:pt x="130" y="174"/>
                  </a:lnTo>
                  <a:lnTo>
                    <a:pt x="130" y="174"/>
                  </a:lnTo>
                  <a:lnTo>
                    <a:pt x="146" y="162"/>
                  </a:lnTo>
                  <a:lnTo>
                    <a:pt x="160" y="152"/>
                  </a:lnTo>
                  <a:lnTo>
                    <a:pt x="170" y="140"/>
                  </a:lnTo>
                  <a:lnTo>
                    <a:pt x="180" y="126"/>
                  </a:lnTo>
                  <a:lnTo>
                    <a:pt x="180" y="126"/>
                  </a:lnTo>
                  <a:lnTo>
                    <a:pt x="190" y="142"/>
                  </a:lnTo>
                  <a:lnTo>
                    <a:pt x="204" y="154"/>
                  </a:lnTo>
                  <a:lnTo>
                    <a:pt x="204" y="154"/>
                  </a:lnTo>
                  <a:lnTo>
                    <a:pt x="218" y="166"/>
                  </a:lnTo>
                  <a:lnTo>
                    <a:pt x="234" y="176"/>
                  </a:lnTo>
                  <a:lnTo>
                    <a:pt x="234" y="176"/>
                  </a:lnTo>
                  <a:lnTo>
                    <a:pt x="252" y="186"/>
                  </a:lnTo>
                  <a:lnTo>
                    <a:pt x="270" y="192"/>
                  </a:lnTo>
                  <a:lnTo>
                    <a:pt x="270" y="192"/>
                  </a:lnTo>
                  <a:lnTo>
                    <a:pt x="290" y="198"/>
                  </a:lnTo>
                  <a:lnTo>
                    <a:pt x="308" y="202"/>
                  </a:lnTo>
                  <a:lnTo>
                    <a:pt x="330" y="150"/>
                  </a:lnTo>
                  <a:lnTo>
                    <a:pt x="330" y="150"/>
                  </a:lnTo>
                  <a:lnTo>
                    <a:pt x="302" y="144"/>
                  </a:lnTo>
                  <a:lnTo>
                    <a:pt x="276" y="136"/>
                  </a:lnTo>
                  <a:lnTo>
                    <a:pt x="256" y="126"/>
                  </a:lnTo>
                  <a:lnTo>
                    <a:pt x="238" y="114"/>
                  </a:lnTo>
                  <a:lnTo>
                    <a:pt x="238" y="114"/>
                  </a:lnTo>
                  <a:lnTo>
                    <a:pt x="224" y="100"/>
                  </a:lnTo>
                  <a:lnTo>
                    <a:pt x="214" y="82"/>
                  </a:lnTo>
                  <a:lnTo>
                    <a:pt x="208" y="64"/>
                  </a:lnTo>
                  <a:lnTo>
                    <a:pt x="206" y="42"/>
                  </a:lnTo>
                  <a:lnTo>
                    <a:pt x="206" y="0"/>
                  </a:lnTo>
                  <a:lnTo>
                    <a:pt x="146" y="0"/>
                  </a:lnTo>
                  <a:lnTo>
                    <a:pt x="146" y="42"/>
                  </a:lnTo>
                  <a:lnTo>
                    <a:pt x="146" y="4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C0B95913-4A0C-9DDF-9752-9591EB28BC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4513" y="7037388"/>
              <a:ext cx="527050" cy="628650"/>
            </a:xfrm>
            <a:custGeom>
              <a:avLst/>
              <a:gdLst>
                <a:gd name="T0" fmla="*/ 272 w 332"/>
                <a:gd name="T1" fmla="*/ 396 h 396"/>
                <a:gd name="T2" fmla="*/ 324 w 332"/>
                <a:gd name="T3" fmla="*/ 396 h 396"/>
                <a:gd name="T4" fmla="*/ 324 w 332"/>
                <a:gd name="T5" fmla="*/ 396 h 396"/>
                <a:gd name="T6" fmla="*/ 330 w 332"/>
                <a:gd name="T7" fmla="*/ 356 h 396"/>
                <a:gd name="T8" fmla="*/ 330 w 332"/>
                <a:gd name="T9" fmla="*/ 356 h 396"/>
                <a:gd name="T10" fmla="*/ 332 w 332"/>
                <a:gd name="T11" fmla="*/ 312 h 396"/>
                <a:gd name="T12" fmla="*/ 332 w 332"/>
                <a:gd name="T13" fmla="*/ 0 h 396"/>
                <a:gd name="T14" fmla="*/ 272 w 332"/>
                <a:gd name="T15" fmla="*/ 0 h 396"/>
                <a:gd name="T16" fmla="*/ 272 w 332"/>
                <a:gd name="T17" fmla="*/ 396 h 396"/>
                <a:gd name="T18" fmla="*/ 272 w 332"/>
                <a:gd name="T19" fmla="*/ 396 h 396"/>
                <a:gd name="T20" fmla="*/ 92 w 332"/>
                <a:gd name="T21" fmla="*/ 92 h 396"/>
                <a:gd name="T22" fmla="*/ 92 w 332"/>
                <a:gd name="T23" fmla="*/ 92 h 396"/>
                <a:gd name="T24" fmla="*/ 92 w 332"/>
                <a:gd name="T25" fmla="*/ 118 h 396"/>
                <a:gd name="T26" fmla="*/ 88 w 332"/>
                <a:gd name="T27" fmla="*/ 140 h 396"/>
                <a:gd name="T28" fmla="*/ 88 w 332"/>
                <a:gd name="T29" fmla="*/ 140 h 396"/>
                <a:gd name="T30" fmla="*/ 82 w 332"/>
                <a:gd name="T31" fmla="*/ 162 h 396"/>
                <a:gd name="T32" fmla="*/ 72 w 332"/>
                <a:gd name="T33" fmla="*/ 180 h 396"/>
                <a:gd name="T34" fmla="*/ 72 w 332"/>
                <a:gd name="T35" fmla="*/ 180 h 396"/>
                <a:gd name="T36" fmla="*/ 60 w 332"/>
                <a:gd name="T37" fmla="*/ 198 h 396"/>
                <a:gd name="T38" fmla="*/ 44 w 332"/>
                <a:gd name="T39" fmla="*/ 212 h 396"/>
                <a:gd name="T40" fmla="*/ 44 w 332"/>
                <a:gd name="T41" fmla="*/ 212 h 396"/>
                <a:gd name="T42" fmla="*/ 24 w 332"/>
                <a:gd name="T43" fmla="*/ 226 h 396"/>
                <a:gd name="T44" fmla="*/ 0 w 332"/>
                <a:gd name="T45" fmla="*/ 240 h 396"/>
                <a:gd name="T46" fmla="*/ 24 w 332"/>
                <a:gd name="T47" fmla="*/ 280 h 396"/>
                <a:gd name="T48" fmla="*/ 24 w 332"/>
                <a:gd name="T49" fmla="*/ 280 h 396"/>
                <a:gd name="T50" fmla="*/ 42 w 332"/>
                <a:gd name="T51" fmla="*/ 272 h 396"/>
                <a:gd name="T52" fmla="*/ 58 w 332"/>
                <a:gd name="T53" fmla="*/ 264 h 396"/>
                <a:gd name="T54" fmla="*/ 72 w 332"/>
                <a:gd name="T55" fmla="*/ 254 h 396"/>
                <a:gd name="T56" fmla="*/ 86 w 332"/>
                <a:gd name="T57" fmla="*/ 242 h 396"/>
                <a:gd name="T58" fmla="*/ 86 w 332"/>
                <a:gd name="T59" fmla="*/ 242 h 396"/>
                <a:gd name="T60" fmla="*/ 100 w 332"/>
                <a:gd name="T61" fmla="*/ 232 h 396"/>
                <a:gd name="T62" fmla="*/ 112 w 332"/>
                <a:gd name="T63" fmla="*/ 218 h 396"/>
                <a:gd name="T64" fmla="*/ 122 w 332"/>
                <a:gd name="T65" fmla="*/ 206 h 396"/>
                <a:gd name="T66" fmla="*/ 128 w 332"/>
                <a:gd name="T67" fmla="*/ 192 h 396"/>
                <a:gd name="T68" fmla="*/ 128 w 332"/>
                <a:gd name="T69" fmla="*/ 192 h 396"/>
                <a:gd name="T70" fmla="*/ 136 w 332"/>
                <a:gd name="T71" fmla="*/ 206 h 396"/>
                <a:gd name="T72" fmla="*/ 146 w 332"/>
                <a:gd name="T73" fmla="*/ 220 h 396"/>
                <a:gd name="T74" fmla="*/ 146 w 332"/>
                <a:gd name="T75" fmla="*/ 220 h 396"/>
                <a:gd name="T76" fmla="*/ 156 w 332"/>
                <a:gd name="T77" fmla="*/ 232 h 396"/>
                <a:gd name="T78" fmla="*/ 168 w 332"/>
                <a:gd name="T79" fmla="*/ 242 h 396"/>
                <a:gd name="T80" fmla="*/ 168 w 332"/>
                <a:gd name="T81" fmla="*/ 242 h 396"/>
                <a:gd name="T82" fmla="*/ 182 w 332"/>
                <a:gd name="T83" fmla="*/ 252 h 396"/>
                <a:gd name="T84" fmla="*/ 194 w 332"/>
                <a:gd name="T85" fmla="*/ 262 h 396"/>
                <a:gd name="T86" fmla="*/ 194 w 332"/>
                <a:gd name="T87" fmla="*/ 262 h 396"/>
                <a:gd name="T88" fmla="*/ 208 w 332"/>
                <a:gd name="T89" fmla="*/ 268 h 396"/>
                <a:gd name="T90" fmla="*/ 222 w 332"/>
                <a:gd name="T91" fmla="*/ 274 h 396"/>
                <a:gd name="T92" fmla="*/ 252 w 332"/>
                <a:gd name="T93" fmla="*/ 226 h 396"/>
                <a:gd name="T94" fmla="*/ 252 w 332"/>
                <a:gd name="T95" fmla="*/ 226 h 396"/>
                <a:gd name="T96" fmla="*/ 228 w 332"/>
                <a:gd name="T97" fmla="*/ 216 h 396"/>
                <a:gd name="T98" fmla="*/ 206 w 332"/>
                <a:gd name="T99" fmla="*/ 204 h 396"/>
                <a:gd name="T100" fmla="*/ 206 w 332"/>
                <a:gd name="T101" fmla="*/ 204 h 396"/>
                <a:gd name="T102" fmla="*/ 190 w 332"/>
                <a:gd name="T103" fmla="*/ 190 h 396"/>
                <a:gd name="T104" fmla="*/ 176 w 332"/>
                <a:gd name="T105" fmla="*/ 174 h 396"/>
                <a:gd name="T106" fmla="*/ 176 w 332"/>
                <a:gd name="T107" fmla="*/ 174 h 396"/>
                <a:gd name="T108" fmla="*/ 166 w 332"/>
                <a:gd name="T109" fmla="*/ 156 h 396"/>
                <a:gd name="T110" fmla="*/ 158 w 332"/>
                <a:gd name="T111" fmla="*/ 138 h 396"/>
                <a:gd name="T112" fmla="*/ 158 w 332"/>
                <a:gd name="T113" fmla="*/ 138 h 396"/>
                <a:gd name="T114" fmla="*/ 154 w 332"/>
                <a:gd name="T115" fmla="*/ 116 h 396"/>
                <a:gd name="T116" fmla="*/ 154 w 332"/>
                <a:gd name="T117" fmla="*/ 90 h 396"/>
                <a:gd name="T118" fmla="*/ 154 w 332"/>
                <a:gd name="T119" fmla="*/ 16 h 396"/>
                <a:gd name="T120" fmla="*/ 92 w 332"/>
                <a:gd name="T121" fmla="*/ 16 h 396"/>
                <a:gd name="T122" fmla="*/ 92 w 332"/>
                <a:gd name="T123" fmla="*/ 92 h 396"/>
                <a:gd name="T124" fmla="*/ 92 w 332"/>
                <a:gd name="T125" fmla="*/ 92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2" h="396">
                  <a:moveTo>
                    <a:pt x="272" y="396"/>
                  </a:moveTo>
                  <a:lnTo>
                    <a:pt x="324" y="396"/>
                  </a:lnTo>
                  <a:lnTo>
                    <a:pt x="324" y="396"/>
                  </a:lnTo>
                  <a:lnTo>
                    <a:pt x="330" y="356"/>
                  </a:lnTo>
                  <a:lnTo>
                    <a:pt x="330" y="356"/>
                  </a:lnTo>
                  <a:lnTo>
                    <a:pt x="332" y="312"/>
                  </a:lnTo>
                  <a:lnTo>
                    <a:pt x="332" y="0"/>
                  </a:lnTo>
                  <a:lnTo>
                    <a:pt x="272" y="0"/>
                  </a:lnTo>
                  <a:lnTo>
                    <a:pt x="272" y="396"/>
                  </a:lnTo>
                  <a:lnTo>
                    <a:pt x="272" y="396"/>
                  </a:lnTo>
                  <a:close/>
                  <a:moveTo>
                    <a:pt x="92" y="92"/>
                  </a:moveTo>
                  <a:lnTo>
                    <a:pt x="92" y="92"/>
                  </a:lnTo>
                  <a:lnTo>
                    <a:pt x="92" y="118"/>
                  </a:lnTo>
                  <a:lnTo>
                    <a:pt x="88" y="140"/>
                  </a:lnTo>
                  <a:lnTo>
                    <a:pt x="88" y="140"/>
                  </a:lnTo>
                  <a:lnTo>
                    <a:pt x="82" y="162"/>
                  </a:lnTo>
                  <a:lnTo>
                    <a:pt x="72" y="180"/>
                  </a:lnTo>
                  <a:lnTo>
                    <a:pt x="72" y="180"/>
                  </a:lnTo>
                  <a:lnTo>
                    <a:pt x="60" y="198"/>
                  </a:lnTo>
                  <a:lnTo>
                    <a:pt x="44" y="212"/>
                  </a:lnTo>
                  <a:lnTo>
                    <a:pt x="44" y="212"/>
                  </a:lnTo>
                  <a:lnTo>
                    <a:pt x="24" y="226"/>
                  </a:lnTo>
                  <a:lnTo>
                    <a:pt x="0" y="240"/>
                  </a:lnTo>
                  <a:lnTo>
                    <a:pt x="24" y="280"/>
                  </a:lnTo>
                  <a:lnTo>
                    <a:pt x="24" y="280"/>
                  </a:lnTo>
                  <a:lnTo>
                    <a:pt x="42" y="272"/>
                  </a:lnTo>
                  <a:lnTo>
                    <a:pt x="58" y="264"/>
                  </a:lnTo>
                  <a:lnTo>
                    <a:pt x="72" y="254"/>
                  </a:lnTo>
                  <a:lnTo>
                    <a:pt x="86" y="242"/>
                  </a:lnTo>
                  <a:lnTo>
                    <a:pt x="86" y="242"/>
                  </a:lnTo>
                  <a:lnTo>
                    <a:pt x="100" y="232"/>
                  </a:lnTo>
                  <a:lnTo>
                    <a:pt x="112" y="218"/>
                  </a:lnTo>
                  <a:lnTo>
                    <a:pt x="122" y="206"/>
                  </a:lnTo>
                  <a:lnTo>
                    <a:pt x="128" y="192"/>
                  </a:lnTo>
                  <a:lnTo>
                    <a:pt x="128" y="192"/>
                  </a:lnTo>
                  <a:lnTo>
                    <a:pt x="136" y="206"/>
                  </a:lnTo>
                  <a:lnTo>
                    <a:pt x="146" y="220"/>
                  </a:lnTo>
                  <a:lnTo>
                    <a:pt x="146" y="220"/>
                  </a:lnTo>
                  <a:lnTo>
                    <a:pt x="156" y="232"/>
                  </a:lnTo>
                  <a:lnTo>
                    <a:pt x="168" y="242"/>
                  </a:lnTo>
                  <a:lnTo>
                    <a:pt x="168" y="242"/>
                  </a:lnTo>
                  <a:lnTo>
                    <a:pt x="182" y="252"/>
                  </a:lnTo>
                  <a:lnTo>
                    <a:pt x="194" y="262"/>
                  </a:lnTo>
                  <a:lnTo>
                    <a:pt x="194" y="262"/>
                  </a:lnTo>
                  <a:lnTo>
                    <a:pt x="208" y="268"/>
                  </a:lnTo>
                  <a:lnTo>
                    <a:pt x="222" y="274"/>
                  </a:lnTo>
                  <a:lnTo>
                    <a:pt x="252" y="226"/>
                  </a:lnTo>
                  <a:lnTo>
                    <a:pt x="252" y="226"/>
                  </a:lnTo>
                  <a:lnTo>
                    <a:pt x="228" y="216"/>
                  </a:lnTo>
                  <a:lnTo>
                    <a:pt x="206" y="204"/>
                  </a:lnTo>
                  <a:lnTo>
                    <a:pt x="206" y="204"/>
                  </a:lnTo>
                  <a:lnTo>
                    <a:pt x="190" y="190"/>
                  </a:lnTo>
                  <a:lnTo>
                    <a:pt x="176" y="174"/>
                  </a:lnTo>
                  <a:lnTo>
                    <a:pt x="176" y="174"/>
                  </a:lnTo>
                  <a:lnTo>
                    <a:pt x="166" y="156"/>
                  </a:lnTo>
                  <a:lnTo>
                    <a:pt x="158" y="138"/>
                  </a:lnTo>
                  <a:lnTo>
                    <a:pt x="158" y="138"/>
                  </a:lnTo>
                  <a:lnTo>
                    <a:pt x="154" y="116"/>
                  </a:lnTo>
                  <a:lnTo>
                    <a:pt x="154" y="90"/>
                  </a:lnTo>
                  <a:lnTo>
                    <a:pt x="154" y="16"/>
                  </a:lnTo>
                  <a:lnTo>
                    <a:pt x="92" y="16"/>
                  </a:lnTo>
                  <a:lnTo>
                    <a:pt x="92" y="92"/>
                  </a:lnTo>
                  <a:lnTo>
                    <a:pt x="92" y="92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9D8658B5-09C9-52A3-8B7F-347D72E6B0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2688" y="7037388"/>
              <a:ext cx="514350" cy="660400"/>
            </a:xfrm>
            <a:custGeom>
              <a:avLst/>
              <a:gdLst>
                <a:gd name="T0" fmla="*/ 6 w 324"/>
                <a:gd name="T1" fmla="*/ 152 h 416"/>
                <a:gd name="T2" fmla="*/ 24 w 324"/>
                <a:gd name="T3" fmla="*/ 184 h 416"/>
                <a:gd name="T4" fmla="*/ 38 w 324"/>
                <a:gd name="T5" fmla="*/ 194 h 416"/>
                <a:gd name="T6" fmla="*/ 56 w 324"/>
                <a:gd name="T7" fmla="*/ 204 h 416"/>
                <a:gd name="T8" fmla="*/ 78 w 324"/>
                <a:gd name="T9" fmla="*/ 210 h 416"/>
                <a:gd name="T10" fmla="*/ 106 w 324"/>
                <a:gd name="T11" fmla="*/ 212 h 416"/>
                <a:gd name="T12" fmla="*/ 152 w 324"/>
                <a:gd name="T13" fmla="*/ 206 h 416"/>
                <a:gd name="T14" fmla="*/ 170 w 324"/>
                <a:gd name="T15" fmla="*/ 198 h 416"/>
                <a:gd name="T16" fmla="*/ 184 w 324"/>
                <a:gd name="T17" fmla="*/ 188 h 416"/>
                <a:gd name="T18" fmla="*/ 204 w 324"/>
                <a:gd name="T19" fmla="*/ 162 h 416"/>
                <a:gd name="T20" fmla="*/ 210 w 324"/>
                <a:gd name="T21" fmla="*/ 146 h 416"/>
                <a:gd name="T22" fmla="*/ 264 w 324"/>
                <a:gd name="T23" fmla="*/ 130 h 416"/>
                <a:gd name="T24" fmla="*/ 324 w 324"/>
                <a:gd name="T25" fmla="*/ 226 h 416"/>
                <a:gd name="T26" fmla="*/ 264 w 324"/>
                <a:gd name="T27" fmla="*/ 0 h 416"/>
                <a:gd name="T28" fmla="*/ 210 w 324"/>
                <a:gd name="T29" fmla="*/ 80 h 416"/>
                <a:gd name="T30" fmla="*/ 204 w 324"/>
                <a:gd name="T31" fmla="*/ 68 h 416"/>
                <a:gd name="T32" fmla="*/ 198 w 324"/>
                <a:gd name="T33" fmla="*/ 54 h 416"/>
                <a:gd name="T34" fmla="*/ 178 w 324"/>
                <a:gd name="T35" fmla="*/ 34 h 416"/>
                <a:gd name="T36" fmla="*/ 164 w 324"/>
                <a:gd name="T37" fmla="*/ 28 h 416"/>
                <a:gd name="T38" fmla="*/ 148 w 324"/>
                <a:gd name="T39" fmla="*/ 22 h 416"/>
                <a:gd name="T40" fmla="*/ 106 w 324"/>
                <a:gd name="T41" fmla="*/ 16 h 416"/>
                <a:gd name="T42" fmla="*/ 78 w 324"/>
                <a:gd name="T43" fmla="*/ 18 h 416"/>
                <a:gd name="T44" fmla="*/ 56 w 324"/>
                <a:gd name="T45" fmla="*/ 24 h 416"/>
                <a:gd name="T46" fmla="*/ 38 w 324"/>
                <a:gd name="T47" fmla="*/ 34 h 416"/>
                <a:gd name="T48" fmla="*/ 24 w 324"/>
                <a:gd name="T49" fmla="*/ 46 h 416"/>
                <a:gd name="T50" fmla="*/ 6 w 324"/>
                <a:gd name="T51" fmla="*/ 76 h 416"/>
                <a:gd name="T52" fmla="*/ 2 w 324"/>
                <a:gd name="T53" fmla="*/ 94 h 416"/>
                <a:gd name="T54" fmla="*/ 0 w 324"/>
                <a:gd name="T55" fmla="*/ 114 h 416"/>
                <a:gd name="T56" fmla="*/ 6 w 324"/>
                <a:gd name="T57" fmla="*/ 152 h 416"/>
                <a:gd name="T58" fmla="*/ 84 w 324"/>
                <a:gd name="T59" fmla="*/ 250 h 416"/>
                <a:gd name="T60" fmla="*/ 84 w 324"/>
                <a:gd name="T61" fmla="*/ 384 h 416"/>
                <a:gd name="T62" fmla="*/ 86 w 324"/>
                <a:gd name="T63" fmla="*/ 400 h 416"/>
                <a:gd name="T64" fmla="*/ 94 w 324"/>
                <a:gd name="T65" fmla="*/ 410 h 416"/>
                <a:gd name="T66" fmla="*/ 98 w 324"/>
                <a:gd name="T67" fmla="*/ 412 h 416"/>
                <a:gd name="T68" fmla="*/ 118 w 324"/>
                <a:gd name="T69" fmla="*/ 416 h 416"/>
                <a:gd name="T70" fmla="*/ 324 w 324"/>
                <a:gd name="T71" fmla="*/ 250 h 416"/>
                <a:gd name="T72" fmla="*/ 84 w 324"/>
                <a:gd name="T73" fmla="*/ 250 h 416"/>
                <a:gd name="T74" fmla="*/ 264 w 324"/>
                <a:gd name="T75" fmla="*/ 298 h 416"/>
                <a:gd name="T76" fmla="*/ 152 w 324"/>
                <a:gd name="T77" fmla="*/ 368 h 416"/>
                <a:gd name="T78" fmla="*/ 146 w 324"/>
                <a:gd name="T79" fmla="*/ 368 h 416"/>
                <a:gd name="T80" fmla="*/ 144 w 324"/>
                <a:gd name="T81" fmla="*/ 298 h 416"/>
                <a:gd name="T82" fmla="*/ 142 w 324"/>
                <a:gd name="T83" fmla="*/ 76 h 416"/>
                <a:gd name="T84" fmla="*/ 148 w 324"/>
                <a:gd name="T85" fmla="*/ 84 h 416"/>
                <a:gd name="T86" fmla="*/ 154 w 324"/>
                <a:gd name="T87" fmla="*/ 102 h 416"/>
                <a:gd name="T88" fmla="*/ 154 w 324"/>
                <a:gd name="T89" fmla="*/ 114 h 416"/>
                <a:gd name="T90" fmla="*/ 152 w 324"/>
                <a:gd name="T91" fmla="*/ 136 h 416"/>
                <a:gd name="T92" fmla="*/ 142 w 324"/>
                <a:gd name="T93" fmla="*/ 154 h 416"/>
                <a:gd name="T94" fmla="*/ 136 w 324"/>
                <a:gd name="T95" fmla="*/ 158 h 416"/>
                <a:gd name="T96" fmla="*/ 118 w 324"/>
                <a:gd name="T97" fmla="*/ 166 h 416"/>
                <a:gd name="T98" fmla="*/ 106 w 324"/>
                <a:gd name="T99" fmla="*/ 166 h 416"/>
                <a:gd name="T100" fmla="*/ 86 w 324"/>
                <a:gd name="T101" fmla="*/ 162 h 416"/>
                <a:gd name="T102" fmla="*/ 70 w 324"/>
                <a:gd name="T103" fmla="*/ 152 h 416"/>
                <a:gd name="T104" fmla="*/ 62 w 324"/>
                <a:gd name="T105" fmla="*/ 136 h 416"/>
                <a:gd name="T106" fmla="*/ 60 w 324"/>
                <a:gd name="T107" fmla="*/ 114 h 416"/>
                <a:gd name="T108" fmla="*/ 60 w 324"/>
                <a:gd name="T109" fmla="*/ 102 h 416"/>
                <a:gd name="T110" fmla="*/ 66 w 324"/>
                <a:gd name="T111" fmla="*/ 84 h 416"/>
                <a:gd name="T112" fmla="*/ 70 w 324"/>
                <a:gd name="T113" fmla="*/ 76 h 416"/>
                <a:gd name="T114" fmla="*/ 86 w 324"/>
                <a:gd name="T115" fmla="*/ 66 h 416"/>
                <a:gd name="T116" fmla="*/ 106 w 324"/>
                <a:gd name="T117" fmla="*/ 62 h 416"/>
                <a:gd name="T118" fmla="*/ 118 w 324"/>
                <a:gd name="T119" fmla="*/ 64 h 416"/>
                <a:gd name="T120" fmla="*/ 136 w 324"/>
                <a:gd name="T121" fmla="*/ 70 h 416"/>
                <a:gd name="T122" fmla="*/ 142 w 324"/>
                <a:gd name="T123" fmla="*/ 76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4" h="416">
                  <a:moveTo>
                    <a:pt x="6" y="152"/>
                  </a:moveTo>
                  <a:lnTo>
                    <a:pt x="6" y="152"/>
                  </a:lnTo>
                  <a:lnTo>
                    <a:pt x="12" y="168"/>
                  </a:lnTo>
                  <a:lnTo>
                    <a:pt x="24" y="184"/>
                  </a:lnTo>
                  <a:lnTo>
                    <a:pt x="24" y="184"/>
                  </a:lnTo>
                  <a:lnTo>
                    <a:pt x="38" y="194"/>
                  </a:lnTo>
                  <a:lnTo>
                    <a:pt x="56" y="204"/>
                  </a:lnTo>
                  <a:lnTo>
                    <a:pt x="56" y="204"/>
                  </a:lnTo>
                  <a:lnTo>
                    <a:pt x="66" y="208"/>
                  </a:lnTo>
                  <a:lnTo>
                    <a:pt x="78" y="210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132" y="210"/>
                  </a:lnTo>
                  <a:lnTo>
                    <a:pt x="152" y="206"/>
                  </a:lnTo>
                  <a:lnTo>
                    <a:pt x="152" y="206"/>
                  </a:lnTo>
                  <a:lnTo>
                    <a:pt x="170" y="198"/>
                  </a:lnTo>
                  <a:lnTo>
                    <a:pt x="184" y="188"/>
                  </a:lnTo>
                  <a:lnTo>
                    <a:pt x="184" y="188"/>
                  </a:lnTo>
                  <a:lnTo>
                    <a:pt x="196" y="176"/>
                  </a:lnTo>
                  <a:lnTo>
                    <a:pt x="204" y="162"/>
                  </a:lnTo>
                  <a:lnTo>
                    <a:pt x="204" y="162"/>
                  </a:lnTo>
                  <a:lnTo>
                    <a:pt x="210" y="146"/>
                  </a:lnTo>
                  <a:lnTo>
                    <a:pt x="212" y="130"/>
                  </a:lnTo>
                  <a:lnTo>
                    <a:pt x="264" y="130"/>
                  </a:lnTo>
                  <a:lnTo>
                    <a:pt x="264" y="226"/>
                  </a:lnTo>
                  <a:lnTo>
                    <a:pt x="324" y="226"/>
                  </a:lnTo>
                  <a:lnTo>
                    <a:pt x="324" y="0"/>
                  </a:lnTo>
                  <a:lnTo>
                    <a:pt x="264" y="0"/>
                  </a:lnTo>
                  <a:lnTo>
                    <a:pt x="264" y="80"/>
                  </a:lnTo>
                  <a:lnTo>
                    <a:pt x="210" y="80"/>
                  </a:lnTo>
                  <a:lnTo>
                    <a:pt x="210" y="80"/>
                  </a:lnTo>
                  <a:lnTo>
                    <a:pt x="204" y="68"/>
                  </a:lnTo>
                  <a:lnTo>
                    <a:pt x="198" y="54"/>
                  </a:lnTo>
                  <a:lnTo>
                    <a:pt x="198" y="54"/>
                  </a:lnTo>
                  <a:lnTo>
                    <a:pt x="188" y="44"/>
                  </a:lnTo>
                  <a:lnTo>
                    <a:pt x="178" y="34"/>
                  </a:lnTo>
                  <a:lnTo>
                    <a:pt x="178" y="34"/>
                  </a:lnTo>
                  <a:lnTo>
                    <a:pt x="164" y="28"/>
                  </a:lnTo>
                  <a:lnTo>
                    <a:pt x="148" y="22"/>
                  </a:lnTo>
                  <a:lnTo>
                    <a:pt x="148" y="22"/>
                  </a:lnTo>
                  <a:lnTo>
                    <a:pt x="128" y="18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78" y="18"/>
                  </a:lnTo>
                  <a:lnTo>
                    <a:pt x="66" y="22"/>
                  </a:lnTo>
                  <a:lnTo>
                    <a:pt x="56" y="24"/>
                  </a:lnTo>
                  <a:lnTo>
                    <a:pt x="56" y="24"/>
                  </a:lnTo>
                  <a:lnTo>
                    <a:pt x="38" y="34"/>
                  </a:lnTo>
                  <a:lnTo>
                    <a:pt x="24" y="46"/>
                  </a:lnTo>
                  <a:lnTo>
                    <a:pt x="24" y="46"/>
                  </a:lnTo>
                  <a:lnTo>
                    <a:pt x="12" y="60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2" y="94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2" y="134"/>
                  </a:lnTo>
                  <a:lnTo>
                    <a:pt x="6" y="152"/>
                  </a:lnTo>
                  <a:lnTo>
                    <a:pt x="6" y="152"/>
                  </a:lnTo>
                  <a:close/>
                  <a:moveTo>
                    <a:pt x="84" y="250"/>
                  </a:moveTo>
                  <a:lnTo>
                    <a:pt x="84" y="384"/>
                  </a:lnTo>
                  <a:lnTo>
                    <a:pt x="84" y="384"/>
                  </a:lnTo>
                  <a:lnTo>
                    <a:pt x="86" y="392"/>
                  </a:lnTo>
                  <a:lnTo>
                    <a:pt x="86" y="400"/>
                  </a:lnTo>
                  <a:lnTo>
                    <a:pt x="90" y="406"/>
                  </a:lnTo>
                  <a:lnTo>
                    <a:pt x="94" y="410"/>
                  </a:lnTo>
                  <a:lnTo>
                    <a:pt x="94" y="410"/>
                  </a:lnTo>
                  <a:lnTo>
                    <a:pt x="98" y="412"/>
                  </a:lnTo>
                  <a:lnTo>
                    <a:pt x="104" y="414"/>
                  </a:lnTo>
                  <a:lnTo>
                    <a:pt x="118" y="416"/>
                  </a:lnTo>
                  <a:lnTo>
                    <a:pt x="324" y="416"/>
                  </a:lnTo>
                  <a:lnTo>
                    <a:pt x="324" y="250"/>
                  </a:lnTo>
                  <a:lnTo>
                    <a:pt x="84" y="250"/>
                  </a:lnTo>
                  <a:lnTo>
                    <a:pt x="84" y="250"/>
                  </a:lnTo>
                  <a:close/>
                  <a:moveTo>
                    <a:pt x="144" y="298"/>
                  </a:moveTo>
                  <a:lnTo>
                    <a:pt x="264" y="298"/>
                  </a:lnTo>
                  <a:lnTo>
                    <a:pt x="264" y="368"/>
                  </a:lnTo>
                  <a:lnTo>
                    <a:pt x="152" y="368"/>
                  </a:lnTo>
                  <a:lnTo>
                    <a:pt x="152" y="368"/>
                  </a:lnTo>
                  <a:lnTo>
                    <a:pt x="146" y="368"/>
                  </a:lnTo>
                  <a:lnTo>
                    <a:pt x="144" y="362"/>
                  </a:lnTo>
                  <a:lnTo>
                    <a:pt x="144" y="298"/>
                  </a:lnTo>
                  <a:lnTo>
                    <a:pt x="144" y="298"/>
                  </a:lnTo>
                  <a:close/>
                  <a:moveTo>
                    <a:pt x="142" y="76"/>
                  </a:moveTo>
                  <a:lnTo>
                    <a:pt x="142" y="76"/>
                  </a:lnTo>
                  <a:lnTo>
                    <a:pt x="148" y="84"/>
                  </a:lnTo>
                  <a:lnTo>
                    <a:pt x="152" y="92"/>
                  </a:lnTo>
                  <a:lnTo>
                    <a:pt x="154" y="102"/>
                  </a:lnTo>
                  <a:lnTo>
                    <a:pt x="154" y="114"/>
                  </a:lnTo>
                  <a:lnTo>
                    <a:pt x="154" y="114"/>
                  </a:lnTo>
                  <a:lnTo>
                    <a:pt x="154" y="126"/>
                  </a:lnTo>
                  <a:lnTo>
                    <a:pt x="152" y="136"/>
                  </a:lnTo>
                  <a:lnTo>
                    <a:pt x="148" y="146"/>
                  </a:lnTo>
                  <a:lnTo>
                    <a:pt x="142" y="154"/>
                  </a:lnTo>
                  <a:lnTo>
                    <a:pt x="142" y="154"/>
                  </a:lnTo>
                  <a:lnTo>
                    <a:pt x="136" y="158"/>
                  </a:lnTo>
                  <a:lnTo>
                    <a:pt x="128" y="162"/>
                  </a:lnTo>
                  <a:lnTo>
                    <a:pt x="118" y="166"/>
                  </a:lnTo>
                  <a:lnTo>
                    <a:pt x="106" y="166"/>
                  </a:lnTo>
                  <a:lnTo>
                    <a:pt x="106" y="166"/>
                  </a:lnTo>
                  <a:lnTo>
                    <a:pt x="96" y="166"/>
                  </a:lnTo>
                  <a:lnTo>
                    <a:pt x="86" y="162"/>
                  </a:lnTo>
                  <a:lnTo>
                    <a:pt x="78" y="158"/>
                  </a:lnTo>
                  <a:lnTo>
                    <a:pt x="70" y="152"/>
                  </a:lnTo>
                  <a:lnTo>
                    <a:pt x="66" y="146"/>
                  </a:lnTo>
                  <a:lnTo>
                    <a:pt x="62" y="136"/>
                  </a:lnTo>
                  <a:lnTo>
                    <a:pt x="60" y="126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02"/>
                  </a:lnTo>
                  <a:lnTo>
                    <a:pt x="62" y="92"/>
                  </a:lnTo>
                  <a:lnTo>
                    <a:pt x="66" y="84"/>
                  </a:lnTo>
                  <a:lnTo>
                    <a:pt x="70" y="76"/>
                  </a:lnTo>
                  <a:lnTo>
                    <a:pt x="70" y="76"/>
                  </a:lnTo>
                  <a:lnTo>
                    <a:pt x="78" y="70"/>
                  </a:lnTo>
                  <a:lnTo>
                    <a:pt x="86" y="66"/>
                  </a:lnTo>
                  <a:lnTo>
                    <a:pt x="96" y="64"/>
                  </a:lnTo>
                  <a:lnTo>
                    <a:pt x="106" y="62"/>
                  </a:lnTo>
                  <a:lnTo>
                    <a:pt x="106" y="62"/>
                  </a:lnTo>
                  <a:lnTo>
                    <a:pt x="118" y="64"/>
                  </a:lnTo>
                  <a:lnTo>
                    <a:pt x="128" y="66"/>
                  </a:lnTo>
                  <a:lnTo>
                    <a:pt x="136" y="70"/>
                  </a:lnTo>
                  <a:lnTo>
                    <a:pt x="142" y="76"/>
                  </a:lnTo>
                  <a:lnTo>
                    <a:pt x="142" y="76"/>
                  </a:lnTo>
                  <a:close/>
                </a:path>
              </a:pathLst>
            </a:custGeom>
            <a:solidFill>
              <a:srgbClr val="6D6F71"/>
            </a:solidFill>
            <a:ln>
              <a:noFill/>
            </a:ln>
          </p:spPr>
          <p:txBody>
            <a:bodyPr vert="horz" wrap="square" lIns="89533" tIns="44767" rIns="89533" bIns="4476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919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346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7C3F0-746A-93AE-CA38-62DF69DEE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9E3061C-2F95-809C-474E-97CCBCF334B7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5FD91D2-2645-7EBF-A95E-D61DC0E6F193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28" name="그래픽 50">
              <a:extLst>
                <a:ext uri="{FF2B5EF4-FFF2-40B4-BE49-F238E27FC236}">
                  <a16:creationId xmlns:a16="http://schemas.microsoft.com/office/drawing/2014/main" id="{194783E3-7C5B-7B3F-5A24-DB696E041838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251D9DD7-9E37-A2B7-44CF-DA44A1FC5450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19867376-ACF8-481D-6314-1C454C9E982C}"/>
              </a:ext>
            </a:extLst>
          </p:cNvPr>
          <p:cNvGrpSpPr/>
          <p:nvPr/>
        </p:nvGrpSpPr>
        <p:grpSpPr>
          <a:xfrm>
            <a:off x="769220" y="1106837"/>
            <a:ext cx="3146997" cy="369332"/>
            <a:chOff x="769220" y="1106837"/>
            <a:chExt cx="3146997" cy="3693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11136E-FF02-B334-2A3A-43E3FC904CBD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2.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CD96B03-9839-8A7A-39BB-7A6FF3FAF3C7}"/>
                </a:ext>
              </a:extLst>
            </p:cNvPr>
            <p:cNvSpPr txBox="1"/>
            <p:nvPr/>
          </p:nvSpPr>
          <p:spPr>
            <a:xfrm>
              <a:off x="1040682" y="1106837"/>
              <a:ext cx="287553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알림서비스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1DD3202-9447-9FD7-35CB-A4EFEF8D3622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766C3F05-09D2-A5D9-ADB2-1E937CA1C705}"/>
              </a:ext>
            </a:extLst>
          </p:cNvPr>
          <p:cNvGrpSpPr/>
          <p:nvPr/>
        </p:nvGrpSpPr>
        <p:grpSpPr>
          <a:xfrm>
            <a:off x="743026" y="1963317"/>
            <a:ext cx="7506818" cy="974442"/>
            <a:chOff x="828751" y="2325267"/>
            <a:chExt cx="7506818" cy="974442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D52CD627-7257-F1AD-4486-9EBFEFC68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8751" y="2325267"/>
              <a:ext cx="7506817" cy="974442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사각형: 둥근 모서리 42">
              <a:extLst>
                <a:ext uri="{FF2B5EF4-FFF2-40B4-BE49-F238E27FC236}">
                  <a16:creationId xmlns:a16="http://schemas.microsoft.com/office/drawing/2014/main" id="{EF59B2D8-5D21-BFEB-2016-0D5A1577DEF4}"/>
                </a:ext>
              </a:extLst>
            </p:cNvPr>
            <p:cNvSpPr/>
            <p:nvPr/>
          </p:nvSpPr>
          <p:spPr>
            <a:xfrm>
              <a:off x="7946231" y="2775919"/>
              <a:ext cx="389338" cy="523220"/>
            </a:xfrm>
            <a:prstGeom prst="roundRect">
              <a:avLst>
                <a:gd name="adj" fmla="val 10999"/>
              </a:avLst>
            </a:prstGeom>
            <a:noFill/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7" name="가로 글상자 10">
              <a:extLst>
                <a:ext uri="{FF2B5EF4-FFF2-40B4-BE49-F238E27FC236}">
                  <a16:creationId xmlns:a16="http://schemas.microsoft.com/office/drawing/2014/main" id="{B853C58E-9122-D28D-2D58-392656EDA170}"/>
                </a:ext>
              </a:extLst>
            </p:cNvPr>
            <p:cNvSpPr txBox="1"/>
            <p:nvPr/>
          </p:nvSpPr>
          <p:spPr>
            <a:xfrm>
              <a:off x="7646696" y="2601149"/>
              <a:ext cx="335348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300">
                  <a:latin typeface="+mn-ea"/>
                </a:rPr>
                <a:t>①</a:t>
              </a: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2E5F707-47D4-A37D-0E13-48EB38A58593}"/>
              </a:ext>
            </a:extLst>
          </p:cNvPr>
          <p:cNvGrpSpPr/>
          <p:nvPr/>
        </p:nvGrpSpPr>
        <p:grpSpPr>
          <a:xfrm>
            <a:off x="722160" y="3235306"/>
            <a:ext cx="7506817" cy="3202037"/>
            <a:chOff x="807885" y="3235306"/>
            <a:chExt cx="7506817" cy="3202037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0F6D09BF-C6B5-AC86-B36C-43DC0EB23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7885" y="3235306"/>
              <a:ext cx="7506817" cy="3202037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사각형: 둥근 모서리 42">
              <a:extLst>
                <a:ext uri="{FF2B5EF4-FFF2-40B4-BE49-F238E27FC236}">
                  <a16:creationId xmlns:a16="http://schemas.microsoft.com/office/drawing/2014/main" id="{5DF994F8-44D9-859D-0E74-CA6170DD8F4D}"/>
                </a:ext>
              </a:extLst>
            </p:cNvPr>
            <p:cNvSpPr/>
            <p:nvPr/>
          </p:nvSpPr>
          <p:spPr>
            <a:xfrm>
              <a:off x="3384900" y="3832413"/>
              <a:ext cx="2506001" cy="522473"/>
            </a:xfrm>
            <a:prstGeom prst="roundRect">
              <a:avLst>
                <a:gd name="adj" fmla="val 10999"/>
              </a:avLst>
            </a:prstGeom>
            <a:noFill/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9" name="가로 글상자 10">
              <a:extLst>
                <a:ext uri="{FF2B5EF4-FFF2-40B4-BE49-F238E27FC236}">
                  <a16:creationId xmlns:a16="http://schemas.microsoft.com/office/drawing/2014/main" id="{3520E445-4195-9A07-23A4-E0E7954E35DC}"/>
                </a:ext>
              </a:extLst>
            </p:cNvPr>
            <p:cNvSpPr txBox="1"/>
            <p:nvPr/>
          </p:nvSpPr>
          <p:spPr>
            <a:xfrm>
              <a:off x="3049552" y="3686219"/>
              <a:ext cx="335348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300">
                  <a:latin typeface="+mn-ea"/>
                </a:rPr>
                <a:t>②</a:t>
              </a: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4AE38A0-A3BE-59F4-17DB-5997314750FF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F3619564-A8C7-1390-EC30-65079B23E2E3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46" name="사각형: 둥근 모서리 45">
                <a:extLst>
                  <a:ext uri="{FF2B5EF4-FFF2-40B4-BE49-F238E27FC236}">
                    <a16:creationId xmlns:a16="http://schemas.microsoft.com/office/drawing/2014/main" id="{E68434ED-DC8C-76FD-3867-0951CCA61D64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47" name="그래픽 46">
                <a:extLst>
                  <a:ext uri="{FF2B5EF4-FFF2-40B4-BE49-F238E27FC236}">
                    <a16:creationId xmlns:a16="http://schemas.microsoft.com/office/drawing/2014/main" id="{68B6418C-9C41-385F-D173-1A0A2B62E5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A6DDD94-9B7A-3EDF-CCBE-D7F00474394D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2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-2.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알림톡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D967CB3C-5524-B276-C763-AC46136F8864}"/>
              </a:ext>
            </a:extLst>
          </p:cNvPr>
          <p:cNvGrpSpPr/>
          <p:nvPr/>
        </p:nvGrpSpPr>
        <p:grpSpPr>
          <a:xfrm>
            <a:off x="8445883" y="2049042"/>
            <a:ext cx="3187101" cy="2954142"/>
            <a:chOff x="8445883" y="2049042"/>
            <a:chExt cx="3187101" cy="2954142"/>
          </a:xfrm>
        </p:grpSpPr>
        <p:sp>
          <p:nvSpPr>
            <p:cNvPr id="16" name="가로 글상자 6">
              <a:extLst>
                <a:ext uri="{FF2B5EF4-FFF2-40B4-BE49-F238E27FC236}">
                  <a16:creationId xmlns:a16="http://schemas.microsoft.com/office/drawing/2014/main" id="{97E39E09-CABF-CFBD-2A0B-7F85A7D649B0}"/>
                </a:ext>
              </a:extLst>
            </p:cNvPr>
            <p:cNvSpPr txBox="1"/>
            <p:nvPr/>
          </p:nvSpPr>
          <p:spPr>
            <a:xfrm>
              <a:off x="8445883" y="2049042"/>
              <a:ext cx="3187101" cy="2954142"/>
            </a:xfrm>
            <a:prstGeom prst="rect">
              <a:avLst/>
            </a:prstGeom>
          </p:spPr>
          <p:txBody>
            <a:bodyPr vert="horz" wrap="square" lIns="91440" tIns="45720" rIns="36000" bIns="45720" anchor="t">
              <a:spAutoFit/>
            </a:bodyPr>
            <a:lstStyle/>
            <a:p>
              <a:pPr marL="182563" indent="-182563">
                <a:lnSpc>
                  <a:spcPct val="130000"/>
                </a:lnSpc>
                <a:defRPr/>
              </a:pPr>
              <a:r>
                <a:rPr lang="en-US" altLang="ko-KR" sz="1600" dirty="0">
                  <a:latin typeface="+mn-ea"/>
                </a:rPr>
                <a:t>-</a:t>
              </a:r>
              <a:r>
                <a:rPr lang="ko-KR" altLang="en-US" sz="1600" dirty="0">
                  <a:latin typeface="+mn-ea"/>
                </a:rPr>
                <a:t>  상단 메뉴에서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마이페이지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 →</a:t>
              </a:r>
              <a:r>
                <a:rPr lang="en-US" altLang="ko-KR" sz="1600" dirty="0">
                  <a:latin typeface="+mn-ea"/>
                </a:rPr>
                <a:t> ‘</a:t>
              </a:r>
              <a:r>
                <a:rPr lang="ko-KR" altLang="en-US" sz="1600" dirty="0">
                  <a:latin typeface="+mn-ea"/>
                </a:rPr>
                <a:t>농업</a:t>
              </a:r>
              <a:r>
                <a:rPr lang="en-US" altLang="ko-KR" sz="1600" dirty="0">
                  <a:latin typeface="+mn-ea"/>
                </a:rPr>
                <a:t>e</a:t>
              </a:r>
              <a:r>
                <a:rPr lang="ko-KR" altLang="en-US" sz="1600" dirty="0">
                  <a:latin typeface="+mn-ea"/>
                </a:rPr>
                <a:t>지 </a:t>
              </a:r>
              <a:r>
                <a:rPr lang="ko-KR" altLang="en-US" sz="1600" dirty="0" err="1">
                  <a:latin typeface="+mn-ea"/>
                </a:rPr>
                <a:t>원패스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 메뉴를 클릭합니다</a:t>
              </a:r>
              <a:r>
                <a:rPr lang="en-US" altLang="ko-KR" sz="1600" dirty="0">
                  <a:latin typeface="+mn-ea"/>
                </a:rPr>
                <a:t>.</a:t>
              </a: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① </a:t>
              </a:r>
              <a:r>
                <a:rPr lang="ko-KR" altLang="en-US" sz="1600" dirty="0">
                  <a:latin typeface="+mn-ea"/>
                </a:rPr>
                <a:t>마이페이지의 농업</a:t>
              </a:r>
              <a:r>
                <a:rPr lang="en-US" altLang="ko-KR" sz="1600" dirty="0">
                  <a:latin typeface="+mn-ea"/>
                </a:rPr>
                <a:t>e</a:t>
              </a:r>
              <a:r>
                <a:rPr lang="ko-KR" altLang="en-US" sz="1600" dirty="0">
                  <a:latin typeface="+mn-ea"/>
                </a:rPr>
                <a:t>지 </a:t>
              </a:r>
              <a:r>
                <a:rPr lang="ko-KR" altLang="en-US" sz="1600" dirty="0" err="1">
                  <a:latin typeface="+mn-ea"/>
                </a:rPr>
                <a:t>원패스</a:t>
              </a:r>
              <a:r>
                <a:rPr lang="ko-KR" altLang="en-US" sz="1600" dirty="0">
                  <a:latin typeface="+mn-ea"/>
                </a:rPr>
                <a:t> </a:t>
              </a:r>
              <a:br>
                <a:rPr lang="en-US" altLang="ko-KR" sz="1600" dirty="0">
                  <a:latin typeface="+mn-ea"/>
                </a:rPr>
              </a:br>
              <a:r>
                <a:rPr lang="en-US" altLang="ko-KR" sz="1600" dirty="0">
                  <a:latin typeface="+mn-ea"/>
                </a:rPr>
                <a:t> </a:t>
              </a:r>
              <a:r>
                <a:rPr lang="ko-KR" altLang="en-US" sz="1600" dirty="0">
                  <a:latin typeface="+mn-ea"/>
                </a:rPr>
                <a:t>페이지에서 우측 상단의 알림</a:t>
              </a:r>
              <a:br>
                <a:rPr lang="en-US" altLang="ko-KR" sz="1600" dirty="0">
                  <a:latin typeface="+mn-ea"/>
                </a:rPr>
              </a:br>
              <a:r>
                <a:rPr lang="ko-KR" altLang="en-US" sz="1600" dirty="0">
                  <a:latin typeface="+mn-ea"/>
                </a:rPr>
                <a:t> 아이콘 </a:t>
              </a:r>
              <a:r>
                <a:rPr lang="en-US" altLang="ko-KR" sz="1600" dirty="0">
                  <a:latin typeface="+mn-ea"/>
                </a:rPr>
                <a:t>(       )</a:t>
              </a:r>
              <a:r>
                <a:rPr lang="ko-KR" altLang="en-US" sz="1600" dirty="0">
                  <a:latin typeface="+mn-ea"/>
                </a:rPr>
                <a:t>을 클릭합니다</a:t>
              </a:r>
              <a:r>
                <a:rPr lang="en-US" altLang="ko-KR" sz="1600" dirty="0">
                  <a:latin typeface="+mn-ea"/>
                </a:rPr>
                <a:t>.</a:t>
              </a: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latin typeface="+mn-ea"/>
                </a:rPr>
                <a:t>②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 err="1">
                  <a:latin typeface="+mn-ea"/>
                </a:rPr>
                <a:t>알림톡</a:t>
              </a:r>
              <a:r>
                <a:rPr lang="en-US" altLang="ko-KR" sz="1600" dirty="0">
                  <a:latin typeface="+mn-ea"/>
                </a:rPr>
                <a:t>’ </a:t>
              </a:r>
              <a:r>
                <a:rPr lang="ko-KR" altLang="en-US" sz="1600" dirty="0">
                  <a:latin typeface="+mn-ea"/>
                </a:rPr>
                <a:t>탭을 클릭하여 </a:t>
              </a:r>
              <a:r>
                <a:rPr lang="ko-KR" altLang="en-US" sz="1600" dirty="0" err="1">
                  <a:latin typeface="+mn-ea"/>
                </a:rPr>
                <a:t>알림톡</a:t>
              </a:r>
              <a:r>
                <a:rPr lang="ko-KR" altLang="en-US" sz="1600" dirty="0">
                  <a:latin typeface="+mn-ea"/>
                </a:rPr>
                <a:t> </a:t>
              </a:r>
              <a:br>
                <a:rPr lang="en-US" altLang="ko-KR" sz="1600" dirty="0">
                  <a:latin typeface="+mn-ea"/>
                </a:rPr>
              </a:br>
              <a:r>
                <a:rPr lang="en-US" altLang="ko-KR" sz="1600" dirty="0">
                  <a:latin typeface="+mn-ea"/>
                </a:rPr>
                <a:t> </a:t>
              </a:r>
              <a:r>
                <a:rPr lang="ko-KR" altLang="en-US" sz="1600" dirty="0">
                  <a:latin typeface="+mn-ea"/>
                </a:rPr>
                <a:t>내용을 확인할 수 있습니다</a:t>
              </a:r>
              <a:r>
                <a:rPr lang="en-US" altLang="ko-KR" sz="1600" dirty="0">
                  <a:latin typeface="+mn-ea"/>
                </a:rPr>
                <a:t>.</a:t>
              </a:r>
              <a:endParaRPr lang="ko-KR" altLang="en-US" sz="1600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8DC1E0D6-E14F-407F-442D-A91E9CF68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58354" y="3663097"/>
              <a:ext cx="266737" cy="3334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9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8581-3E99-E392-EF3F-E4F16579D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51A97666-2542-8C62-578E-657229E8B145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CB3E623-3803-7E4D-7D86-D102A8964D55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28" name="그래픽 50">
              <a:extLst>
                <a:ext uri="{FF2B5EF4-FFF2-40B4-BE49-F238E27FC236}">
                  <a16:creationId xmlns:a16="http://schemas.microsoft.com/office/drawing/2014/main" id="{6E5512A2-ACF0-8AF6-D6DD-6B7B94C05F31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95D94F45-5B26-7CF5-92DB-FE6EA3BF45B6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F8495D55-9846-2B7C-B452-E68C6A6ADCA9}"/>
              </a:ext>
            </a:extLst>
          </p:cNvPr>
          <p:cNvGrpSpPr/>
          <p:nvPr/>
        </p:nvGrpSpPr>
        <p:grpSpPr>
          <a:xfrm>
            <a:off x="769220" y="1106837"/>
            <a:ext cx="3146997" cy="369332"/>
            <a:chOff x="769220" y="1106837"/>
            <a:chExt cx="3146997" cy="3693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9A4D296-5C6C-5551-9377-84239A7CC5F4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2.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DFEEE23-1664-4212-7587-08BB201FD426}"/>
                </a:ext>
              </a:extLst>
            </p:cNvPr>
            <p:cNvSpPr txBox="1"/>
            <p:nvPr/>
          </p:nvSpPr>
          <p:spPr>
            <a:xfrm>
              <a:off x="1040682" y="1106837"/>
              <a:ext cx="287553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알림서비스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C71E514-FD8F-BDE1-524D-5031C5ACA7AC}"/>
              </a:ext>
            </a:extLst>
          </p:cNvPr>
          <p:cNvSpPr txBox="1"/>
          <p:nvPr/>
        </p:nvSpPr>
        <p:spPr>
          <a:xfrm>
            <a:off x="104412" y="392212"/>
            <a:ext cx="50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7DD8FFB7-D8A0-B4AC-52E7-70A10CBBD170}"/>
              </a:ext>
            </a:extLst>
          </p:cNvPr>
          <p:cNvGrpSpPr/>
          <p:nvPr/>
        </p:nvGrpSpPr>
        <p:grpSpPr>
          <a:xfrm>
            <a:off x="828751" y="1963317"/>
            <a:ext cx="7506818" cy="974442"/>
            <a:chOff x="828751" y="2325267"/>
            <a:chExt cx="7506818" cy="974442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F858CE46-B131-3966-B9C8-3DE8F8047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8751" y="2325267"/>
              <a:ext cx="7506817" cy="974442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사각형: 둥근 모서리 42">
              <a:extLst>
                <a:ext uri="{FF2B5EF4-FFF2-40B4-BE49-F238E27FC236}">
                  <a16:creationId xmlns:a16="http://schemas.microsoft.com/office/drawing/2014/main" id="{DD12EFCF-19EB-C85C-CBB4-60650C83AD4E}"/>
                </a:ext>
              </a:extLst>
            </p:cNvPr>
            <p:cNvSpPr/>
            <p:nvPr/>
          </p:nvSpPr>
          <p:spPr>
            <a:xfrm>
              <a:off x="7946231" y="2775919"/>
              <a:ext cx="389338" cy="523220"/>
            </a:xfrm>
            <a:prstGeom prst="roundRect">
              <a:avLst>
                <a:gd name="adj" fmla="val 10999"/>
              </a:avLst>
            </a:prstGeom>
            <a:noFill/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7" name="가로 글상자 10">
              <a:extLst>
                <a:ext uri="{FF2B5EF4-FFF2-40B4-BE49-F238E27FC236}">
                  <a16:creationId xmlns:a16="http://schemas.microsoft.com/office/drawing/2014/main" id="{74543183-45E9-1EB2-5668-C2DF66F4604E}"/>
                </a:ext>
              </a:extLst>
            </p:cNvPr>
            <p:cNvSpPr txBox="1"/>
            <p:nvPr/>
          </p:nvSpPr>
          <p:spPr>
            <a:xfrm>
              <a:off x="7646696" y="2601149"/>
              <a:ext cx="335348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300">
                  <a:latin typeface="+mn-ea"/>
                </a:rPr>
                <a:t>①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EBD8D931-A3DA-043D-8938-C436BF6509C2}"/>
              </a:ext>
            </a:extLst>
          </p:cNvPr>
          <p:cNvGrpSpPr/>
          <p:nvPr/>
        </p:nvGrpSpPr>
        <p:grpSpPr>
          <a:xfrm>
            <a:off x="836108" y="3283409"/>
            <a:ext cx="7506817" cy="3140689"/>
            <a:chOff x="836108" y="3283409"/>
            <a:chExt cx="7506817" cy="3140689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02000D9F-1F79-4FFE-EF51-28B85D708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6108" y="3283409"/>
              <a:ext cx="7506817" cy="3140689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사각형: 둥근 모서리 42">
              <a:extLst>
                <a:ext uri="{FF2B5EF4-FFF2-40B4-BE49-F238E27FC236}">
                  <a16:creationId xmlns:a16="http://schemas.microsoft.com/office/drawing/2014/main" id="{312750BA-A5BA-2524-FFF6-7F753FBC7102}"/>
                </a:ext>
              </a:extLst>
            </p:cNvPr>
            <p:cNvSpPr/>
            <p:nvPr/>
          </p:nvSpPr>
          <p:spPr>
            <a:xfrm>
              <a:off x="5775675" y="3781684"/>
              <a:ext cx="2506001" cy="522473"/>
            </a:xfrm>
            <a:prstGeom prst="roundRect">
              <a:avLst>
                <a:gd name="adj" fmla="val 10999"/>
              </a:avLst>
            </a:prstGeom>
            <a:noFill/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9" name="가로 글상자 10">
              <a:extLst>
                <a:ext uri="{FF2B5EF4-FFF2-40B4-BE49-F238E27FC236}">
                  <a16:creationId xmlns:a16="http://schemas.microsoft.com/office/drawing/2014/main" id="{A43C01BF-5D24-66E3-33A4-1A82F345E225}"/>
                </a:ext>
              </a:extLst>
            </p:cNvPr>
            <p:cNvSpPr txBox="1"/>
            <p:nvPr/>
          </p:nvSpPr>
          <p:spPr>
            <a:xfrm>
              <a:off x="5448112" y="3577766"/>
              <a:ext cx="335348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300">
                  <a:latin typeface="+mn-ea"/>
                </a:rPr>
                <a:t>②</a:t>
              </a: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9B6990E2-E843-CC27-5C34-3E1E525EB019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91D3FAC7-6238-647D-BD90-58FE4C86586B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46" name="사각형: 둥근 모서리 45">
                <a:extLst>
                  <a:ext uri="{FF2B5EF4-FFF2-40B4-BE49-F238E27FC236}">
                    <a16:creationId xmlns:a16="http://schemas.microsoft.com/office/drawing/2014/main" id="{3F72942F-47B0-3A6F-0536-82AD9BA15986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47" name="그래픽 46">
                <a:extLst>
                  <a:ext uri="{FF2B5EF4-FFF2-40B4-BE49-F238E27FC236}">
                    <a16:creationId xmlns:a16="http://schemas.microsoft.com/office/drawing/2014/main" id="{B921F3A4-490D-FA67-8CC8-BFC71C5F01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17C6BB9-C6CC-7663-DD0C-8883A1368A1B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2</a:t>
              </a:r>
              <a:r>
                <a:rPr kumimoji="0" lang="en-US" altLang="ko-KR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-3.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문자</a:t>
              </a:r>
              <a:r>
                <a:rPr kumimoji="0" lang="ko-KR" altLang="en-US" sz="1600" b="1" i="0" u="none" strike="noStrike" kern="1200" cap="none" spc="-30" normalizeH="0" baseline="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넥슨Lv2고딕 Medium"/>
                  <a:ea typeface="넥슨Lv2고딕 Medium"/>
                  <a:cs typeface="+mn-cs"/>
                </a:rPr>
                <a:t> 정보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AF706307-A608-44FC-6E9C-C37667832245}"/>
              </a:ext>
            </a:extLst>
          </p:cNvPr>
          <p:cNvGrpSpPr/>
          <p:nvPr/>
        </p:nvGrpSpPr>
        <p:grpSpPr>
          <a:xfrm>
            <a:off x="8531608" y="2049042"/>
            <a:ext cx="3222242" cy="2954142"/>
            <a:chOff x="8531608" y="2049042"/>
            <a:chExt cx="3222242" cy="2954142"/>
          </a:xfrm>
        </p:grpSpPr>
        <p:sp>
          <p:nvSpPr>
            <p:cNvPr id="16" name="가로 글상자 6">
              <a:extLst>
                <a:ext uri="{FF2B5EF4-FFF2-40B4-BE49-F238E27FC236}">
                  <a16:creationId xmlns:a16="http://schemas.microsoft.com/office/drawing/2014/main" id="{D297F7F9-5A11-40DE-7C06-2D4AF29CF790}"/>
                </a:ext>
              </a:extLst>
            </p:cNvPr>
            <p:cNvSpPr txBox="1"/>
            <p:nvPr/>
          </p:nvSpPr>
          <p:spPr>
            <a:xfrm>
              <a:off x="8531608" y="2049042"/>
              <a:ext cx="3222242" cy="2954142"/>
            </a:xfrm>
            <a:prstGeom prst="rect">
              <a:avLst/>
            </a:prstGeom>
          </p:spPr>
          <p:txBody>
            <a:bodyPr vert="horz" wrap="square" lIns="91440" tIns="45720" rIns="36000" bIns="45720" anchor="t">
              <a:spAutoFit/>
            </a:bodyPr>
            <a:lstStyle/>
            <a:p>
              <a:pPr marL="182563" indent="-182563">
                <a:lnSpc>
                  <a:spcPct val="130000"/>
                </a:lnSpc>
                <a:defRPr/>
              </a:pPr>
              <a:r>
                <a:rPr lang="en-US" altLang="ko-KR" sz="1600" dirty="0">
                  <a:latin typeface="+mn-ea"/>
                </a:rPr>
                <a:t>-</a:t>
              </a:r>
              <a:r>
                <a:rPr lang="ko-KR" altLang="en-US" sz="1600" dirty="0">
                  <a:latin typeface="+mn-ea"/>
                </a:rPr>
                <a:t>  상단 메뉴에서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마이페이지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 </a:t>
              </a:r>
              <a:r>
                <a:rPr lang="en-US" altLang="ko-KR" sz="1600" dirty="0">
                  <a:latin typeface="+mn-ea"/>
                </a:rPr>
                <a:t>→ ‘</a:t>
              </a:r>
              <a:r>
                <a:rPr lang="ko-KR" altLang="en-US" sz="1600" dirty="0">
                  <a:latin typeface="+mn-ea"/>
                </a:rPr>
                <a:t>농업</a:t>
              </a:r>
              <a:r>
                <a:rPr lang="en-US" altLang="ko-KR" sz="1600" dirty="0">
                  <a:latin typeface="+mn-ea"/>
                </a:rPr>
                <a:t>e</a:t>
              </a:r>
              <a:r>
                <a:rPr lang="ko-KR" altLang="en-US" sz="1600" dirty="0">
                  <a:latin typeface="+mn-ea"/>
                </a:rPr>
                <a:t>지 </a:t>
              </a:r>
              <a:r>
                <a:rPr lang="ko-KR" altLang="en-US" sz="1600" dirty="0" err="1">
                  <a:latin typeface="+mn-ea"/>
                </a:rPr>
                <a:t>원패스</a:t>
              </a:r>
              <a:r>
                <a:rPr lang="en-US" altLang="ko-KR" sz="1600" dirty="0">
                  <a:latin typeface="+mn-ea"/>
                </a:rPr>
                <a:t>’</a:t>
              </a:r>
              <a:r>
                <a:rPr lang="ko-KR" altLang="en-US" sz="1600" dirty="0">
                  <a:latin typeface="+mn-ea"/>
                </a:rPr>
                <a:t> 메뉴를 클릭합니다</a:t>
              </a:r>
              <a:r>
                <a:rPr lang="en-US" altLang="ko-KR" sz="1600" dirty="0">
                  <a:latin typeface="+mn-ea"/>
                </a:rPr>
                <a:t>.</a:t>
              </a: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① </a:t>
              </a:r>
              <a:r>
                <a:rPr lang="ko-KR" altLang="en-US" sz="1600" dirty="0">
                  <a:latin typeface="+mn-ea"/>
                </a:rPr>
                <a:t>마이페이지의 농업</a:t>
              </a:r>
              <a:r>
                <a:rPr lang="en-US" altLang="ko-KR" sz="1600" dirty="0">
                  <a:latin typeface="+mn-ea"/>
                </a:rPr>
                <a:t>e</a:t>
              </a:r>
              <a:r>
                <a:rPr lang="ko-KR" altLang="en-US" sz="1600" dirty="0">
                  <a:latin typeface="+mn-ea"/>
                </a:rPr>
                <a:t>지 </a:t>
              </a:r>
              <a:r>
                <a:rPr lang="ko-KR" altLang="en-US" sz="1600" dirty="0" err="1">
                  <a:latin typeface="+mn-ea"/>
                </a:rPr>
                <a:t>원패스</a:t>
              </a:r>
              <a:r>
                <a:rPr lang="ko-KR" altLang="en-US" sz="1600" dirty="0">
                  <a:latin typeface="+mn-ea"/>
                </a:rPr>
                <a:t> </a:t>
              </a:r>
              <a:br>
                <a:rPr lang="en-US" altLang="ko-KR" sz="1600" dirty="0">
                  <a:latin typeface="+mn-ea"/>
                </a:rPr>
              </a:br>
              <a:r>
                <a:rPr lang="en-US" altLang="ko-KR" sz="1600" dirty="0">
                  <a:latin typeface="+mn-ea"/>
                </a:rPr>
                <a:t> </a:t>
              </a:r>
              <a:r>
                <a:rPr lang="ko-KR" altLang="en-US" sz="1600" dirty="0">
                  <a:latin typeface="+mn-ea"/>
                </a:rPr>
                <a:t>페이지에서 우측 상단의 알림 </a:t>
              </a:r>
              <a:br>
                <a:rPr lang="en-US" altLang="ko-KR" sz="1600" dirty="0">
                  <a:latin typeface="+mn-ea"/>
                </a:rPr>
              </a:br>
              <a:r>
                <a:rPr lang="en-US" altLang="ko-KR" sz="1600" dirty="0">
                  <a:latin typeface="+mn-ea"/>
                </a:rPr>
                <a:t> </a:t>
              </a:r>
              <a:r>
                <a:rPr lang="ko-KR" altLang="en-US" sz="1600" dirty="0">
                  <a:latin typeface="+mn-ea"/>
                </a:rPr>
                <a:t>아이콘 </a:t>
              </a:r>
              <a:r>
                <a:rPr lang="en-US" altLang="ko-KR" sz="1600" dirty="0">
                  <a:latin typeface="+mn-ea"/>
                </a:rPr>
                <a:t>(</a:t>
              </a:r>
              <a:r>
                <a:rPr lang="ko-KR" altLang="en-US" sz="1600" dirty="0">
                  <a:latin typeface="+mn-ea"/>
                </a:rPr>
                <a:t>       </a:t>
              </a:r>
              <a:r>
                <a:rPr lang="en-US" altLang="ko-KR" sz="1600" dirty="0">
                  <a:latin typeface="+mn-ea"/>
                </a:rPr>
                <a:t>)</a:t>
              </a:r>
              <a:r>
                <a:rPr lang="ko-KR" altLang="en-US" sz="1600" dirty="0">
                  <a:latin typeface="+mn-ea"/>
                </a:rPr>
                <a:t>을 클릭합니다</a:t>
              </a:r>
              <a:r>
                <a:rPr lang="en-US" altLang="ko-KR" sz="1600" dirty="0">
                  <a:latin typeface="+mn-ea"/>
                </a:rPr>
                <a:t>.</a:t>
              </a: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182563" lvl="0" indent="-182563">
                <a:lnSpc>
                  <a:spcPct val="130000"/>
                </a:lnSpc>
                <a:buFont typeface="Wingdings"/>
                <a:buNone/>
                <a:defRPr/>
              </a:pPr>
              <a:r>
                <a:rPr lang="ko-KR" altLang="en-US" sz="1600" dirty="0">
                  <a:latin typeface="+mn-ea"/>
                </a:rPr>
                <a:t>② </a:t>
              </a:r>
              <a:r>
                <a:rPr lang="en-US" altLang="ko-KR" sz="1600" dirty="0">
                  <a:latin typeface="+mn-ea"/>
                </a:rPr>
                <a:t>‘</a:t>
              </a:r>
              <a:r>
                <a:rPr lang="ko-KR" altLang="en-US" sz="1600" dirty="0">
                  <a:latin typeface="+mn-ea"/>
                </a:rPr>
                <a:t>문자</a:t>
              </a:r>
              <a:r>
                <a:rPr lang="en-US" altLang="ko-KR" sz="1600" dirty="0">
                  <a:latin typeface="+mn-ea"/>
                </a:rPr>
                <a:t>’ </a:t>
              </a:r>
              <a:r>
                <a:rPr lang="ko-KR" altLang="en-US" sz="1600" dirty="0">
                  <a:latin typeface="+mn-ea"/>
                </a:rPr>
                <a:t>탭을 클릭하여 문자 정보를 </a:t>
              </a:r>
              <a:br>
                <a:rPr lang="en-US" altLang="ko-KR" sz="1600" dirty="0">
                  <a:latin typeface="+mn-ea"/>
                </a:rPr>
              </a:br>
              <a:r>
                <a:rPr lang="en-US" altLang="ko-KR" sz="1600" dirty="0">
                  <a:latin typeface="+mn-ea"/>
                </a:rPr>
                <a:t> </a:t>
              </a:r>
              <a:r>
                <a:rPr lang="ko-KR" altLang="en-US" sz="1600" dirty="0">
                  <a:latin typeface="+mn-ea"/>
                </a:rPr>
                <a:t>확인할 수 있습니다</a:t>
              </a:r>
              <a:r>
                <a:rPr lang="en-US" altLang="ko-KR" sz="1600" dirty="0">
                  <a:latin typeface="+mn-ea"/>
                </a:rPr>
                <a:t>.</a:t>
              </a:r>
              <a:endParaRPr lang="ko-KR" altLang="en-US" sz="1600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278655C3-BF42-7E14-ECA5-00446689B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558113" y="3654283"/>
              <a:ext cx="266737" cy="3334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5812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>
            <a:extLst>
              <a:ext uri="{FF2B5EF4-FFF2-40B4-BE49-F238E27FC236}">
                <a16:creationId xmlns:a16="http://schemas.microsoft.com/office/drawing/2014/main" id="{655EFB27-0C7F-2772-C8F1-40CED3689596}"/>
              </a:ext>
            </a:extLst>
          </p:cNvPr>
          <p:cNvGrpSpPr/>
          <p:nvPr/>
        </p:nvGrpSpPr>
        <p:grpSpPr>
          <a:xfrm>
            <a:off x="1102903" y="1897653"/>
            <a:ext cx="5839640" cy="2155817"/>
            <a:chOff x="1102903" y="1897653"/>
            <a:chExt cx="5839640" cy="2155817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98C87AA3-809A-CA78-A8D0-A6B3179DE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50154"/>
            <a:stretch/>
          </p:blipFill>
          <p:spPr>
            <a:xfrm>
              <a:off x="1102903" y="1897653"/>
              <a:ext cx="5839640" cy="215581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6BE56D93-8E25-BD24-6334-CCE94A811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96347" y="1989571"/>
              <a:ext cx="276264" cy="238158"/>
            </a:xfrm>
            <a:prstGeom prst="rect">
              <a:avLst/>
            </a:prstGeom>
          </p:spPr>
        </p:pic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id="{660E3D21-7C5D-81DC-9B1B-D2E96BC74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850" y="4202241"/>
            <a:ext cx="5858693" cy="199100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가로 글상자 6"/>
          <p:cNvSpPr txBox="1"/>
          <p:nvPr/>
        </p:nvSpPr>
        <p:spPr>
          <a:xfrm>
            <a:off x="7266141" y="1941946"/>
            <a:ext cx="4366843" cy="1372683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indent="-182563">
              <a:lnSpc>
                <a:spcPct val="130000"/>
              </a:lnSpc>
              <a:defRPr/>
            </a:pPr>
            <a:r>
              <a:rPr lang="ko-KR" altLang="en-US" sz="1600" dirty="0">
                <a:latin typeface="+mn-ea"/>
              </a:rPr>
              <a:t>① 상단 메뉴에서 농업</a:t>
            </a:r>
            <a:r>
              <a:rPr lang="en-US" altLang="ko-KR" sz="1600" dirty="0">
                <a:latin typeface="+mn-ea"/>
              </a:rPr>
              <a:t>e</a:t>
            </a:r>
            <a:r>
              <a:rPr lang="ko-KR" altLang="en-US" sz="1600" dirty="0">
                <a:latin typeface="+mn-ea"/>
              </a:rPr>
              <a:t>지 </a:t>
            </a:r>
            <a:r>
              <a:rPr lang="ko-KR" altLang="en-US" sz="1600" dirty="0" err="1">
                <a:latin typeface="+mn-ea"/>
              </a:rPr>
              <a:t>원패스에서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‘</a:t>
            </a:r>
            <a:r>
              <a:rPr lang="ko-KR" altLang="en-US" sz="1600" dirty="0" err="1">
                <a:latin typeface="+mn-ea"/>
              </a:rPr>
              <a:t>농업경영체</a:t>
            </a:r>
            <a:r>
              <a:rPr lang="ko-KR" altLang="en-US" sz="1600" dirty="0">
                <a:latin typeface="+mn-ea"/>
              </a:rPr>
              <a:t> </a:t>
            </a:r>
            <a:br>
              <a:rPr lang="en-US" altLang="ko-KR" sz="1600" dirty="0">
                <a:latin typeface="+mn-ea"/>
              </a:rPr>
            </a:b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정보 자세히 보기</a:t>
            </a:r>
            <a:r>
              <a:rPr lang="en-US" altLang="ko-KR" sz="1600" dirty="0">
                <a:latin typeface="+mn-ea"/>
              </a:rPr>
              <a:t>’ </a:t>
            </a:r>
            <a:r>
              <a:rPr lang="ko-KR" altLang="en-US" sz="1600" dirty="0">
                <a:latin typeface="+mn-ea"/>
              </a:rPr>
              <a:t>버튼 클릭 또는 </a:t>
            </a:r>
            <a:br>
              <a:rPr lang="en-US" altLang="ko-KR" sz="1600" dirty="0">
                <a:latin typeface="+mn-ea"/>
              </a:rPr>
            </a:br>
            <a:r>
              <a:rPr lang="en-US" altLang="ko-KR" sz="1600" dirty="0">
                <a:latin typeface="+mn-ea"/>
              </a:rPr>
              <a:t> ‘</a:t>
            </a:r>
            <a:r>
              <a:rPr lang="ko-KR" altLang="en-US" sz="1600" dirty="0" err="1">
                <a:latin typeface="+mn-ea"/>
              </a:rPr>
              <a:t>마이페이지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→ ‘</a:t>
            </a:r>
            <a:r>
              <a:rPr lang="ko-KR" altLang="en-US" sz="1600" dirty="0" err="1">
                <a:latin typeface="+mn-ea"/>
              </a:rPr>
              <a:t>농업경영체</a:t>
            </a:r>
            <a:r>
              <a:rPr lang="ko-KR" altLang="en-US" sz="1600" dirty="0">
                <a:latin typeface="+mn-ea"/>
              </a:rPr>
              <a:t> 정보</a:t>
            </a:r>
            <a:r>
              <a:rPr lang="en-US" altLang="ko-KR" sz="1600" dirty="0">
                <a:latin typeface="+mn-ea"/>
              </a:rPr>
              <a:t>’</a:t>
            </a:r>
            <a:r>
              <a:rPr lang="ko-KR" altLang="en-US" sz="1600" dirty="0">
                <a:latin typeface="+mn-ea"/>
              </a:rPr>
              <a:t> 메뉴를  </a:t>
            </a:r>
            <a:br>
              <a:rPr lang="en-US" altLang="ko-KR" sz="1600" dirty="0">
                <a:latin typeface="+mn-ea"/>
              </a:rPr>
            </a:b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클릭합니다</a:t>
            </a:r>
            <a:r>
              <a:rPr lang="en-US" altLang="ko-KR" sz="1600" dirty="0">
                <a:latin typeface="+mn-ea"/>
              </a:rPr>
              <a:t>.</a:t>
            </a:r>
          </a:p>
        </p:txBody>
      </p:sp>
      <p:sp>
        <p:nvSpPr>
          <p:cNvPr id="31" name="가로 글상자 10">
            <a:extLst>
              <a:ext uri="{FF2B5EF4-FFF2-40B4-BE49-F238E27FC236}">
                <a16:creationId xmlns:a16="http://schemas.microsoft.com/office/drawing/2014/main" id="{823E1392-81AE-31D9-2571-3CC789641F7F}"/>
              </a:ext>
            </a:extLst>
          </p:cNvPr>
          <p:cNvSpPr txBox="1"/>
          <p:nvPr/>
        </p:nvSpPr>
        <p:spPr>
          <a:xfrm>
            <a:off x="780989" y="4476740"/>
            <a:ext cx="33534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300">
                <a:latin typeface="+mn-ea"/>
              </a:rPr>
              <a:t>②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BFE30C-7BF1-4DF3-B463-A3019C26AB32}"/>
              </a:ext>
            </a:extLst>
          </p:cNvPr>
          <p:cNvSpPr txBox="1"/>
          <p:nvPr/>
        </p:nvSpPr>
        <p:spPr>
          <a:xfrm>
            <a:off x="698977" y="376804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10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기능설명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2200531-D850-43E9-9D03-0B6808483F2E}"/>
              </a:ext>
            </a:extLst>
          </p:cNvPr>
          <p:cNvGrpSpPr/>
          <p:nvPr/>
        </p:nvGrpSpPr>
        <p:grpSpPr>
          <a:xfrm>
            <a:off x="559688" y="1177612"/>
            <a:ext cx="248197" cy="227782"/>
            <a:chOff x="536828" y="1263872"/>
            <a:chExt cx="248197" cy="227782"/>
          </a:xfrm>
        </p:grpSpPr>
        <p:sp>
          <p:nvSpPr>
            <p:cNvPr id="34" name="그래픽 50">
              <a:extLst>
                <a:ext uri="{FF2B5EF4-FFF2-40B4-BE49-F238E27FC236}">
                  <a16:creationId xmlns:a16="http://schemas.microsoft.com/office/drawing/2014/main" id="{34D707DF-EC96-4C74-A3CF-22836F7C3B9D}"/>
                </a:ext>
              </a:extLst>
            </p:cNvPr>
            <p:cNvSpPr/>
            <p:nvPr/>
          </p:nvSpPr>
          <p:spPr>
            <a:xfrm>
              <a:off x="536828" y="1263872"/>
              <a:ext cx="227483" cy="227782"/>
            </a:xfrm>
            <a:custGeom>
              <a:avLst/>
              <a:gdLst>
                <a:gd name="connsiteX0" fmla="*/ 406539 w 513479"/>
                <a:gd name="connsiteY0" fmla="*/ 466233 h 514156"/>
                <a:gd name="connsiteX1" fmla="*/ 47923 w 513479"/>
                <a:gd name="connsiteY1" fmla="*/ 406797 h 514156"/>
                <a:gd name="connsiteX2" fmla="*/ 107359 w 513479"/>
                <a:gd name="connsiteY2" fmla="*/ 48181 h 514156"/>
                <a:gd name="connsiteX3" fmla="*/ 355104 w 513479"/>
                <a:gd name="connsiteY3" fmla="*/ 19606 h 514156"/>
                <a:gd name="connsiteX4" fmla="*/ 386156 w 513479"/>
                <a:gd name="connsiteY4" fmla="*/ 94187 h 514156"/>
                <a:gd name="connsiteX5" fmla="*/ 311575 w 513479"/>
                <a:gd name="connsiteY5" fmla="*/ 125238 h 514156"/>
                <a:gd name="connsiteX6" fmla="*/ 173939 w 513479"/>
                <a:gd name="connsiteY6" fmla="*/ 141050 h 514156"/>
                <a:gd name="connsiteX7" fmla="*/ 140887 w 513479"/>
                <a:gd name="connsiteY7" fmla="*/ 340218 h 514156"/>
                <a:gd name="connsiteX8" fmla="*/ 340055 w 513479"/>
                <a:gd name="connsiteY8" fmla="*/ 373269 h 514156"/>
                <a:gd name="connsiteX9" fmla="*/ 399396 w 513479"/>
                <a:gd name="connsiteY9" fmla="*/ 267542 h 514156"/>
                <a:gd name="connsiteX10" fmla="*/ 460546 w 513479"/>
                <a:gd name="connsiteY10" fmla="*/ 214773 h 514156"/>
                <a:gd name="connsiteX11" fmla="*/ 513315 w 513479"/>
                <a:gd name="connsiteY11" fmla="*/ 275924 h 514156"/>
                <a:gd name="connsiteX12" fmla="*/ 406539 w 513479"/>
                <a:gd name="connsiteY12" fmla="*/ 466233 h 51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479" h="514156">
                  <a:moveTo>
                    <a:pt x="406539" y="466233"/>
                  </a:moveTo>
                  <a:cubicBezTo>
                    <a:pt x="291287" y="548720"/>
                    <a:pt x="130410" y="522050"/>
                    <a:pt x="47923" y="406797"/>
                  </a:cubicBezTo>
                  <a:cubicBezTo>
                    <a:pt x="-34563" y="291545"/>
                    <a:pt x="-7893" y="130668"/>
                    <a:pt x="107359" y="48181"/>
                  </a:cubicBezTo>
                  <a:cubicBezTo>
                    <a:pt x="179940" y="-3730"/>
                    <a:pt x="272523" y="-14398"/>
                    <a:pt x="355104" y="19606"/>
                  </a:cubicBezTo>
                  <a:cubicBezTo>
                    <a:pt x="384251" y="31608"/>
                    <a:pt x="398157" y="65040"/>
                    <a:pt x="386156" y="94187"/>
                  </a:cubicBezTo>
                  <a:cubicBezTo>
                    <a:pt x="374154" y="123333"/>
                    <a:pt x="340722" y="137240"/>
                    <a:pt x="311575" y="125238"/>
                  </a:cubicBezTo>
                  <a:cubicBezTo>
                    <a:pt x="265665" y="106284"/>
                    <a:pt x="214230" y="112284"/>
                    <a:pt x="173939" y="141050"/>
                  </a:cubicBezTo>
                  <a:cubicBezTo>
                    <a:pt x="109931" y="186865"/>
                    <a:pt x="95072" y="276210"/>
                    <a:pt x="140887" y="340218"/>
                  </a:cubicBezTo>
                  <a:cubicBezTo>
                    <a:pt x="186702" y="404226"/>
                    <a:pt x="276047" y="419085"/>
                    <a:pt x="340055" y="373269"/>
                  </a:cubicBezTo>
                  <a:cubicBezTo>
                    <a:pt x="374631" y="348504"/>
                    <a:pt x="396252" y="310023"/>
                    <a:pt x="399396" y="267542"/>
                  </a:cubicBezTo>
                  <a:cubicBezTo>
                    <a:pt x="401682" y="236014"/>
                    <a:pt x="429114" y="212392"/>
                    <a:pt x="460546" y="214773"/>
                  </a:cubicBezTo>
                  <a:cubicBezTo>
                    <a:pt x="491979" y="217155"/>
                    <a:pt x="515696" y="244491"/>
                    <a:pt x="513315" y="275924"/>
                  </a:cubicBezTo>
                  <a:cubicBezTo>
                    <a:pt x="507695" y="352314"/>
                    <a:pt x="468738" y="421752"/>
                    <a:pt x="406539" y="466233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rgbClr val="F55F0B"/>
                </a:gs>
                <a:gs pos="100000">
                  <a:srgbClr val="EEB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넥슨Lv2고딕"/>
                <a:ea typeface="넥슨Lv2고딕"/>
              </a:endParaRPr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4AB8E326-3E1B-4DC2-A65D-DCC7D73051CC}"/>
                </a:ext>
              </a:extLst>
            </p:cNvPr>
            <p:cNvSpPr/>
            <p:nvPr/>
          </p:nvSpPr>
          <p:spPr>
            <a:xfrm>
              <a:off x="725494" y="1284361"/>
              <a:ext cx="59531" cy="59531"/>
            </a:xfrm>
            <a:prstGeom prst="ellipse">
              <a:avLst/>
            </a:prstGeom>
            <a:solidFill>
              <a:srgbClr val="F07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넥슨Lv2고딕"/>
                <a:ea typeface="넥슨Lv2고딕"/>
                <a:cs typeface="+mn-cs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52355714-6609-4042-BE9D-514C1DB2008E}"/>
              </a:ext>
            </a:extLst>
          </p:cNvPr>
          <p:cNvSpPr txBox="1"/>
          <p:nvPr/>
        </p:nvSpPr>
        <p:spPr>
          <a:xfrm>
            <a:off x="104412" y="392212"/>
            <a:ext cx="509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altLang="ko-KR" sz="2400" b="1" i="0" u="none" strike="noStrike" kern="1200" cap="none" spc="-100" normalizeH="0" baseline="0" noProof="0">
                <a:ln w="3175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rPr>
              <a:t>Ⅲ</a:t>
            </a: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1" i="0" u="none" strike="noStrike" kern="1200" cap="none" spc="-100" normalizeH="0" baseline="0" noProof="0">
              <a:ln w="3175"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넥슨Lv2고딕 Medium"/>
              <a:ea typeface="넥슨Lv2고딕 Medium"/>
              <a:cs typeface="Pretendard" panose="0200050300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910143A1-A182-0AA0-803A-4AAC2B9BE6F3}"/>
              </a:ext>
            </a:extLst>
          </p:cNvPr>
          <p:cNvGrpSpPr/>
          <p:nvPr/>
        </p:nvGrpSpPr>
        <p:grpSpPr>
          <a:xfrm>
            <a:off x="769220" y="1106837"/>
            <a:ext cx="5739267" cy="369332"/>
            <a:chOff x="769220" y="1106837"/>
            <a:chExt cx="5739267" cy="36933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823CE73-2C54-EFD7-87AC-5BB71FD94419}"/>
                </a:ext>
              </a:extLst>
            </p:cNvPr>
            <p:cNvSpPr txBox="1"/>
            <p:nvPr/>
          </p:nvSpPr>
          <p:spPr>
            <a:xfrm>
              <a:off x="769220" y="1106837"/>
              <a:ext cx="38375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914400" latinLnBrk="1">
                <a:defRPr/>
              </a:pP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3.</a:t>
              </a:r>
              <a:endParaRPr lang="ko-KR" altLang="en-US" b="1" spc="-3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BD29ECE-FB48-F376-D651-07571A99706D}"/>
                </a:ext>
              </a:extLst>
            </p:cNvPr>
            <p:cNvSpPr txBox="1"/>
            <p:nvPr/>
          </p:nvSpPr>
          <p:spPr>
            <a:xfrm>
              <a:off x="1040682" y="1106837"/>
              <a:ext cx="546780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defTabSz="914400" latinLnBrk="1">
                <a:defRPr/>
              </a:pP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마이페이지 </a:t>
              </a:r>
              <a:r>
                <a:rPr lang="en-US" altLang="ko-KR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-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 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농업경영체 정보 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(</a:t>
              </a:r>
              <a:r>
                <a:rPr lang="ko-KR" altLang="en-US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개인</a:t>
              </a:r>
              <a:r>
                <a:rPr lang="en-US" altLang="ko-KR" b="1" spc="-30" noProof="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  <a:cs typeface="Pretendard" panose="02000503000000020004" pitchFamily="50" charset="-127"/>
                </a:rPr>
                <a:t>)</a:t>
              </a:r>
              <a:endParaRPr kumimoji="0" lang="ko-KR" altLang="en-US" sz="18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Pretendard" panose="02000503000000020004" pitchFamily="50" charset="-127"/>
              </a:endParaRPr>
            </a:p>
          </p:txBody>
        </p:sp>
      </p:grpSp>
      <p:sp>
        <p:nvSpPr>
          <p:cNvPr id="12" name="사각형: 둥근 모서리 42">
            <a:extLst>
              <a:ext uri="{FF2B5EF4-FFF2-40B4-BE49-F238E27FC236}">
                <a16:creationId xmlns:a16="http://schemas.microsoft.com/office/drawing/2014/main" id="{7197DB35-1ACC-7C0A-7C69-E4351752F152}"/>
              </a:ext>
            </a:extLst>
          </p:cNvPr>
          <p:cNvSpPr/>
          <p:nvPr/>
        </p:nvSpPr>
        <p:spPr>
          <a:xfrm>
            <a:off x="1205572" y="4651488"/>
            <a:ext cx="5661953" cy="1358787"/>
          </a:xfrm>
          <a:prstGeom prst="roundRect">
            <a:avLst>
              <a:gd name="adj" fmla="val 9449"/>
            </a:avLst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3BC70997-39D2-DD78-28CF-0DFBD5A96040}"/>
              </a:ext>
            </a:extLst>
          </p:cNvPr>
          <p:cNvGrpSpPr/>
          <p:nvPr/>
        </p:nvGrpSpPr>
        <p:grpSpPr>
          <a:xfrm>
            <a:off x="836108" y="1479817"/>
            <a:ext cx="8012339" cy="393441"/>
            <a:chOff x="836108" y="1479817"/>
            <a:chExt cx="8012339" cy="393441"/>
          </a:xfrm>
        </p:grpSpPr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D4B192D9-DBA8-EBBC-B812-20F6B8D87522}"/>
                </a:ext>
              </a:extLst>
            </p:cNvPr>
            <p:cNvGrpSpPr/>
            <p:nvPr/>
          </p:nvGrpSpPr>
          <p:grpSpPr>
            <a:xfrm>
              <a:off x="836108" y="1609573"/>
              <a:ext cx="184404" cy="184404"/>
              <a:chOff x="584073" y="3336798"/>
              <a:chExt cx="184404" cy="184404"/>
            </a:xfrm>
          </p:grpSpPr>
          <p:sp>
            <p:nvSpPr>
              <p:cNvPr id="22" name="사각형: 둥근 모서리 21">
                <a:extLst>
                  <a:ext uri="{FF2B5EF4-FFF2-40B4-BE49-F238E27FC236}">
                    <a16:creationId xmlns:a16="http://schemas.microsoft.com/office/drawing/2014/main" id="{63DE913E-059E-9C08-65E8-A05F71B66B7D}"/>
                  </a:ext>
                </a:extLst>
              </p:cNvPr>
              <p:cNvSpPr/>
              <p:nvPr/>
            </p:nvSpPr>
            <p:spPr>
              <a:xfrm>
                <a:off x="584073" y="3336798"/>
                <a:ext cx="184404" cy="184404"/>
              </a:xfrm>
              <a:prstGeom prst="roundRect">
                <a:avLst/>
              </a:prstGeom>
              <a:solidFill>
                <a:srgbClr val="064A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넥슨Lv2고딕"/>
                  <a:ea typeface="넥슨Lv2고딕"/>
                  <a:cs typeface="+mn-cs"/>
                </a:endParaRPr>
              </a:p>
            </p:txBody>
          </p:sp>
          <p:pic>
            <p:nvPicPr>
              <p:cNvPr id="23" name="그래픽 22">
                <a:extLst>
                  <a:ext uri="{FF2B5EF4-FFF2-40B4-BE49-F238E27FC236}">
                    <a16:creationId xmlns:a16="http://schemas.microsoft.com/office/drawing/2014/main" id="{7FBF83A2-D0C1-6533-DA25-3BA5261788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38505" y="3373457"/>
                <a:ext cx="75541" cy="111086"/>
              </a:xfrm>
              <a:prstGeom prst="rect">
                <a:avLst/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D2BB78-065D-BFDA-C76D-0663E91C5B6B}"/>
                </a:ext>
              </a:extLst>
            </p:cNvPr>
            <p:cNvSpPr txBox="1"/>
            <p:nvPr/>
          </p:nvSpPr>
          <p:spPr>
            <a:xfrm>
              <a:off x="1020512" y="1479817"/>
              <a:ext cx="7827935" cy="393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3-1. </a:t>
              </a:r>
              <a:r>
                <a:rPr lang="ko-KR" altLang="en-US" sz="1600" b="1" spc="-30">
                  <a:ln w="3175">
                    <a:solidFill>
                      <a:prstClr val="black">
                        <a:lumMod val="85000"/>
                        <a:lumOff val="1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넥슨Lv2고딕 Medium"/>
                  <a:ea typeface="넥슨Lv2고딕 Medium"/>
                </a:rPr>
                <a:t>농업경영체 정보</a:t>
              </a:r>
              <a:endParaRPr kumimoji="0" lang="ko-KR" altLang="en-US" sz="1200" b="1" i="0" u="none" strike="noStrike" kern="1200" cap="none" spc="-30" normalizeH="0" baseline="0" noProof="0">
                <a:ln w="3175">
                  <a:solidFill>
                    <a:prstClr val="black">
                      <a:lumMod val="85000"/>
                      <a:lumOff val="1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sp>
        <p:nvSpPr>
          <p:cNvPr id="40" name="가로 글상자 6">
            <a:extLst>
              <a:ext uri="{FF2B5EF4-FFF2-40B4-BE49-F238E27FC236}">
                <a16:creationId xmlns:a16="http://schemas.microsoft.com/office/drawing/2014/main" id="{EF9BF92A-0B20-2CC2-D5D8-2A6FC313D4E2}"/>
              </a:ext>
            </a:extLst>
          </p:cNvPr>
          <p:cNvSpPr txBox="1"/>
          <p:nvPr/>
        </p:nvSpPr>
        <p:spPr>
          <a:xfrm>
            <a:off x="7361192" y="4202241"/>
            <a:ext cx="3449683" cy="713529"/>
          </a:xfrm>
          <a:prstGeom prst="rect">
            <a:avLst/>
          </a:prstGeom>
        </p:spPr>
        <p:txBody>
          <a:bodyPr vert="horz" wrap="square" lIns="91440" tIns="45720" rIns="36000" bIns="45720" anchor="t">
            <a:spAutoFit/>
          </a:bodyPr>
          <a:lstStyle/>
          <a:p>
            <a:pPr marL="182563" lvl="0" indent="-182563">
              <a:lnSpc>
                <a:spcPct val="130000"/>
              </a:lnSpc>
              <a:buFont typeface="Wingdings"/>
              <a:buNone/>
              <a:defRPr/>
            </a:pPr>
            <a:r>
              <a:rPr lang="ko-KR" altLang="en-US" sz="1600" dirty="0">
                <a:latin typeface="+mn-ea"/>
              </a:rPr>
              <a:t>② 농업경영체 기본 정보와 신청 내역을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조회할 수 있습니다</a:t>
            </a:r>
            <a:r>
              <a:rPr lang="en-US" altLang="ko-KR" sz="1600" dirty="0">
                <a:solidFill>
                  <a:schemeClr val="tx1"/>
                </a:solidFill>
                <a:latin typeface="+mn-ea"/>
              </a:rPr>
              <a:t>.</a:t>
            </a:r>
          </a:p>
        </p:txBody>
      </p:sp>
      <p:sp>
        <p:nvSpPr>
          <p:cNvPr id="14" name="가로 글상자 10">
            <a:extLst>
              <a:ext uri="{FF2B5EF4-FFF2-40B4-BE49-F238E27FC236}">
                <a16:creationId xmlns:a16="http://schemas.microsoft.com/office/drawing/2014/main" id="{F1D6768A-D711-AF10-AD89-24F65A851B5B}"/>
              </a:ext>
            </a:extLst>
          </p:cNvPr>
          <p:cNvSpPr txBox="1"/>
          <p:nvPr/>
        </p:nvSpPr>
        <p:spPr>
          <a:xfrm>
            <a:off x="3620536" y="3330580"/>
            <a:ext cx="30809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3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n-ea"/>
              </a:rPr>
              <a:t>①</a:t>
            </a:r>
          </a:p>
        </p:txBody>
      </p:sp>
      <p:sp>
        <p:nvSpPr>
          <p:cNvPr id="15" name="사각형: 둥근 모서리 42">
            <a:extLst>
              <a:ext uri="{FF2B5EF4-FFF2-40B4-BE49-F238E27FC236}">
                <a16:creationId xmlns:a16="http://schemas.microsoft.com/office/drawing/2014/main" id="{FF4FD112-4A8F-3A36-572D-B8DE68B87F91}"/>
              </a:ext>
            </a:extLst>
          </p:cNvPr>
          <p:cNvSpPr/>
          <p:nvPr/>
        </p:nvSpPr>
        <p:spPr>
          <a:xfrm>
            <a:off x="3874320" y="3622968"/>
            <a:ext cx="869130" cy="210844"/>
          </a:xfrm>
          <a:prstGeom prst="roundRect">
            <a:avLst>
              <a:gd name="adj" fmla="val 10999"/>
            </a:avLst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highlight>
                <a:srgbClr val="FFFF00"/>
              </a:highligh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48796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테마">
  <a:themeElements>
    <a:clrScheme name="Office 2013 - 2022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넥슨고딕2">
      <a:majorFont>
        <a:latin typeface="넥슨Lv2고딕 Medium"/>
        <a:ea typeface="넥슨Lv2고딕 Medium"/>
        <a:cs typeface=""/>
      </a:majorFont>
      <a:minorFont>
        <a:latin typeface="넥슨Lv2고딕"/>
        <a:ea typeface="넥슨Lv2고딕"/>
        <a:cs typeface=""/>
      </a:minorFont>
    </a:fontScheme>
    <a:fmtScheme name="Office 2013 - 2022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9E29F4A-17A4-44CC-9FDE-39092699366A}">
  <we:reference id="c3b3159f-c9fe-4860-a4cb-a5d5f254c545" version="6.0.0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459aca2-0af2-40c2-a87a-927fa0e584c4">
      <Terms xmlns="http://schemas.microsoft.com/office/infopath/2007/PartnerControls"/>
    </lcf76f155ced4ddcb4097134ff3c332f>
    <TaxCatchAll xmlns="7417c23d-374d-456a-b9b7-c57191b8b4a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9DB746E743E1E64AAABA5DDA9A58A882" ma:contentTypeVersion="11" ma:contentTypeDescription="새 문서를 만듭니다." ma:contentTypeScope="" ma:versionID="0000fdd4362a0ceca000b0ab9166716c">
  <xsd:schema xmlns:xsd="http://www.w3.org/2001/XMLSchema" xmlns:xs="http://www.w3.org/2001/XMLSchema" xmlns:p="http://schemas.microsoft.com/office/2006/metadata/properties" xmlns:ns2="4459aca2-0af2-40c2-a87a-927fa0e584c4" xmlns:ns3="7417c23d-374d-456a-b9b7-c57191b8b4a8" targetNamespace="http://schemas.microsoft.com/office/2006/metadata/properties" ma:root="true" ma:fieldsID="dca8dd82a5be0e7f4c222cfaad10d87e" ns2:_="" ns3:_="">
    <xsd:import namespace="4459aca2-0af2-40c2-a87a-927fa0e584c4"/>
    <xsd:import namespace="7417c23d-374d-456a-b9b7-c57191b8b4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59aca2-0af2-40c2-a87a-927fa0e584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이미지 태그" ma:readOnly="false" ma:fieldId="{5cf76f15-5ced-4ddc-b409-7134ff3c332f}" ma:taxonomyMulti="true" ma:sspId="33ef62f9-2e07-484b-bd79-00aec90129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17c23d-374d-456a-b9b7-c57191b8b4a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7b2f438-cbb7-40fd-997e-72c169b39777}" ma:internalName="TaxCatchAll" ma:showField="CatchAllData" ma:web="7417c23d-374d-456a-b9b7-c57191b8b4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C38F78-1117-4FB7-89CC-7145E8D147FE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7417c23d-374d-456a-b9b7-c57191b8b4a8"/>
    <ds:schemaRef ds:uri="http://purl.org/dc/elements/1.1/"/>
    <ds:schemaRef ds:uri="http://purl.org/dc/dcmitype/"/>
    <ds:schemaRef ds:uri="4459aca2-0af2-40c2-a87a-927fa0e584c4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E2CD23E-0C9A-4322-81C1-9352AF0AC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D12C0D-7AA9-49B0-AF54-032683747382}">
  <ds:schemaRefs>
    <ds:schemaRef ds:uri="4459aca2-0af2-40c2-a87a-927fa0e584c4"/>
    <ds:schemaRef ds:uri="7417c23d-374d-456a-b9b7-c57191b8b4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8657</TotalTime>
  <Words>3633</Words>
  <Application>Microsoft Office PowerPoint</Application>
  <PresentationFormat>와이드스크린</PresentationFormat>
  <Paragraphs>852</Paragraphs>
  <Slides>68</Slides>
  <Notes>67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68</vt:i4>
      </vt:variant>
    </vt:vector>
  </HeadingPairs>
  <TitlesOfParts>
    <vt:vector size="80" baseType="lpstr">
      <vt:lpstr>넥슨Lv2고딕</vt:lpstr>
      <vt:lpstr>평창체 Bold</vt:lpstr>
      <vt:lpstr>Arial</vt:lpstr>
      <vt:lpstr>HY헤드라인M</vt:lpstr>
      <vt:lpstr>맑은 고딕</vt:lpstr>
      <vt:lpstr>KoPub돋움체 Medium</vt:lpstr>
      <vt:lpstr>넥슨Lv2고딕 Medium</vt:lpstr>
      <vt:lpstr>나눔스퀘어</vt:lpstr>
      <vt:lpstr>나눔고딕</vt:lpstr>
      <vt:lpstr>Wingdings</vt:lpstr>
      <vt:lpstr>Pretendard</vt:lpstr>
      <vt:lpstr>Office 2013 - 2022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(주)피티링크</dc:creator>
  <cp:lastModifiedBy>mafra</cp:lastModifiedBy>
  <cp:revision>1612</cp:revision>
  <cp:lastPrinted>2024-11-26T06:55:12Z</cp:lastPrinted>
  <dcterms:created xsi:type="dcterms:W3CDTF">2021-02-25T02:14:04Z</dcterms:created>
  <dcterms:modified xsi:type="dcterms:W3CDTF">2024-11-27T09:17:49Z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0x0101009DB746E743E1E64AAABA5DDA9A58A882</vt:lpwstr>
  </property>
  <property fmtid="{D5CDD505-2E9C-101B-9397-08002B2CF9AE}" pid="3" name="MediaServiceImageTags">
    <vt:lpwstr/>
  </property>
</Properties>
</file>