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84" r:id="rId1"/>
    <p:sldMasterId id="2147483720" r:id="rId2"/>
    <p:sldMasterId id="2147483779" r:id="rId3"/>
    <p:sldMasterId id="2147483848" r:id="rId4"/>
    <p:sldMasterId id="2147483803" r:id="rId5"/>
    <p:sldMasterId id="2147483805" r:id="rId6"/>
  </p:sldMasterIdLst>
  <p:notesMasterIdLst>
    <p:notesMasterId r:id="rId29"/>
  </p:notesMasterIdLst>
  <p:handoutMasterIdLst>
    <p:handoutMasterId r:id="rId30"/>
  </p:handoutMasterIdLst>
  <p:sldIdLst>
    <p:sldId id="256" r:id="rId7"/>
    <p:sldId id="320" r:id="rId8"/>
    <p:sldId id="384" r:id="rId9"/>
    <p:sldId id="459" r:id="rId10"/>
    <p:sldId id="475" r:id="rId11"/>
    <p:sldId id="326" r:id="rId12"/>
    <p:sldId id="362" r:id="rId13"/>
    <p:sldId id="409" r:id="rId14"/>
    <p:sldId id="461" r:id="rId15"/>
    <p:sldId id="462" r:id="rId16"/>
    <p:sldId id="463" r:id="rId17"/>
    <p:sldId id="464" r:id="rId18"/>
    <p:sldId id="465" r:id="rId19"/>
    <p:sldId id="466" r:id="rId20"/>
    <p:sldId id="467" r:id="rId21"/>
    <p:sldId id="468" r:id="rId22"/>
    <p:sldId id="469" r:id="rId23"/>
    <p:sldId id="470" r:id="rId24"/>
    <p:sldId id="471" r:id="rId25"/>
    <p:sldId id="472" r:id="rId26"/>
    <p:sldId id="473" r:id="rId27"/>
    <p:sldId id="474" r:id="rId28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79156CEA-564F-4004-87CF-40299EB4025F}">
          <p14:sldIdLst>
            <p14:sldId id="256"/>
          </p14:sldIdLst>
        </p14:section>
        <p14:section name="목차" id="{538F6E2D-8BC3-4ECD-BFFC-4E3FA664050F}">
          <p14:sldIdLst>
            <p14:sldId id="320"/>
            <p14:sldId id="384"/>
          </p14:sldIdLst>
        </p14:section>
        <p14:section name="권한" id="{3FC674D1-C005-4436-BD76-4B7D0DFDF2CD}">
          <p14:sldIdLst>
            <p14:sldId id="459"/>
          </p14:sldIdLst>
        </p14:section>
        <p14:section name="메뉴 경로 비교" id="{3B44D4F9-0157-4CCC-A00D-B398EACE1170}">
          <p14:sldIdLst>
            <p14:sldId id="475"/>
          </p14:sldIdLst>
        </p14:section>
        <p14:section name="치료제관리" id="{594BD710-0D62-4F37-A65F-F475C9FDA5F3}">
          <p14:sldIdLst>
            <p14:sldId id="326"/>
            <p14:sldId id="362"/>
            <p14:sldId id="409"/>
            <p14:sldId id="461"/>
            <p14:sldId id="462"/>
            <p14:sldId id="463"/>
            <p14:sldId id="464"/>
            <p14:sldId id="465"/>
            <p14:sldId id="466"/>
            <p14:sldId id="467"/>
            <p14:sldId id="468"/>
            <p14:sldId id="469"/>
            <p14:sldId id="470"/>
            <p14:sldId id="471"/>
            <p14:sldId id="472"/>
            <p14:sldId id="473"/>
            <p14:sldId id="47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="" xmlns:c="http://schemas.openxmlformats.org/drawingml/2006/chart" xmlns:dgm="http://schemas.openxmlformats.org/drawingml/2006/diagram" xmlns:dsp="http://schemas.microsoft.com/office/drawing/2008/diagram"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06" autoAdjust="0"/>
    <p:restoredTop sz="94660"/>
  </p:normalViewPr>
  <p:slideViewPr>
    <p:cSldViewPr snapToGrid="0">
      <p:cViewPr>
        <p:scale>
          <a:sx n="100" d="100"/>
          <a:sy n="100" d="100"/>
        </p:scale>
        <p:origin x="2592" y="7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008"/>
    </p:cViewPr>
  </p:sorterViewPr>
  <p:notesViewPr>
    <p:cSldViewPr snapToGrid="0">
      <p:cViewPr varScale="1">
        <p:scale>
          <a:sx n="81" d="100"/>
          <a:sy n="81" d="100"/>
        </p:scale>
        <p:origin x="292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6"/>
          </a:xfrm>
          <a:prstGeom prst="rect">
            <a:avLst/>
          </a:prstGeom>
        </p:spPr>
        <p:txBody>
          <a:bodyPr vert="horz" lIns="91294" tIns="45647" rIns="91294" bIns="45647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056"/>
          </a:xfrm>
          <a:prstGeom prst="rect">
            <a:avLst/>
          </a:prstGeom>
        </p:spPr>
        <p:txBody>
          <a:bodyPr vert="horz" lIns="91294" tIns="45647" rIns="91294" bIns="45647"/>
          <a:lstStyle>
            <a:lvl1pPr algn="r">
              <a:defRPr sz="1200"/>
            </a:lvl1pPr>
          </a:lstStyle>
          <a:p>
            <a:pPr lvl="0">
              <a:defRPr/>
            </a:pPr>
            <a:fld id="{C158358F-D446-4F08-A159-1EB5064F6E0E}" type="datetime1">
              <a:rPr lang="ko-KR" altLang="en-US"/>
              <a:pPr lvl="0">
                <a:defRPr/>
              </a:pPr>
              <a:t>2024-05-31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294" tIns="45647" rIns="91294" bIns="45647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294" tIns="45647" rIns="91294" bIns="45647" anchor="b"/>
          <a:lstStyle>
            <a:lvl1pPr algn="r">
              <a:defRPr sz="1200"/>
            </a:lvl1pPr>
          </a:lstStyle>
          <a:p>
            <a:pPr lvl="0">
              <a:defRPr/>
            </a:pPr>
            <a:fld id="{DD16A6EF-9E09-405F-ABBC-8035576F7F1B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6"/>
          </a:xfrm>
          <a:prstGeom prst="rect">
            <a:avLst/>
          </a:prstGeom>
        </p:spPr>
        <p:txBody>
          <a:bodyPr vert="horz" lIns="91294" tIns="45647" rIns="91294" bIns="45647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056"/>
          </a:xfrm>
          <a:prstGeom prst="rect">
            <a:avLst/>
          </a:prstGeom>
        </p:spPr>
        <p:txBody>
          <a:bodyPr vert="horz" lIns="91294" tIns="45647" rIns="91294" bIns="45647"/>
          <a:lstStyle>
            <a:lvl1pPr algn="r">
              <a:defRPr sz="1200"/>
            </a:lvl1pPr>
          </a:lstStyle>
          <a:p>
            <a:pPr lvl="0">
              <a:defRPr/>
            </a:pPr>
            <a:fld id="{DFEB8A20-8DC7-444F-8207-7813BE3EC12A}" type="datetime1">
              <a:rPr lang="ko-KR" altLang="en-US"/>
              <a:pPr lvl="0">
                <a:defRPr/>
              </a:pPr>
              <a:t>2024-05-31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7" rIns="91294" bIns="45647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294" tIns="45647" rIns="91294" bIns="45647"/>
          <a:lstStyle/>
          <a:p>
            <a:pPr lvl="0">
              <a:defRPr/>
            </a:pPr>
            <a:r>
              <a:rPr lang="ko-KR" altLang="en-US"/>
              <a:t>마스터 텍스트 스타일을 편집하려면 클릭</a:t>
            </a:r>
          </a:p>
          <a:p>
            <a:pPr lvl="1">
              <a:defRPr/>
            </a:pPr>
            <a:r>
              <a:rPr lang="ko-KR" altLang="en-US"/>
              <a:t>두 번째 수준</a:t>
            </a:r>
          </a:p>
          <a:p>
            <a:pPr lvl="2">
              <a:defRPr/>
            </a:pPr>
            <a:r>
              <a:rPr lang="ko-KR" altLang="en-US"/>
              <a:t>세 번째 수준</a:t>
            </a:r>
          </a:p>
          <a:p>
            <a:pPr lvl="3">
              <a:defRPr/>
            </a:pPr>
            <a:r>
              <a:rPr lang="ko-KR" altLang="en-US"/>
              <a:t>네 번째 수준</a:t>
            </a:r>
          </a:p>
          <a:p>
            <a:pPr lvl="4">
              <a:defRPr/>
            </a:pPr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294" tIns="45647" rIns="91294" bIns="45647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294" tIns="45647" rIns="91294" bIns="45647" anchor="b"/>
          <a:lstStyle>
            <a:lvl1pPr algn="r">
              <a:defRPr sz="1200"/>
            </a:lvl1pPr>
          </a:lstStyle>
          <a:p>
            <a:pPr lvl="0">
              <a:defRPr/>
            </a:pPr>
            <a:fld id="{27E8762F-02E1-4340-BC06-E3A52A375CA1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3760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(CONTEN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54DC5-651E-4DA9-93B9-9D70753997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2560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권한별 메뉴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7911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5D1DACD0-8314-4485-8BD6-89330EA2310E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 rotWithShape="1">
          <a:blip r:embed="rId2"/>
          <a:srcRect l="39139" b="19477"/>
          <a:stretch/>
        </p:blipFill>
        <p:spPr>
          <a:xfrm rot="10800000">
            <a:off x="2086322" y="0"/>
            <a:ext cx="4771678" cy="5540764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595116" y="1036093"/>
            <a:ext cx="5667768" cy="783381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4715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1B2A25-9F89-D812-5C22-22BA688E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583" y="1972278"/>
            <a:ext cx="4473917" cy="514348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77436A4-8BB6-D3B9-5980-37E905F869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2F99413-8A5D-A303-4EAD-0D02A828C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3F264CA-93D3-3081-A629-D090DA040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64950-8D87-432A-8828-8CB2393CC1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6381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(CONTEN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54DC5-651E-4DA9-93B9-9D70753997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5279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/>
          <a:lstStyle/>
          <a:p>
            <a:fld id="{5D1DACD0-8314-4485-8BD6-89330EA2310E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 rotWithShape="1">
          <a:blip r:embed="rId2"/>
          <a:srcRect l="39139" b="19477"/>
          <a:stretch/>
        </p:blipFill>
        <p:spPr>
          <a:xfrm rot="10800000">
            <a:off x="2086322" y="0"/>
            <a:ext cx="4771678" cy="5540764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595116" y="1036093"/>
            <a:ext cx="5667768" cy="783381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9586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치료제관리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3BD1E7F-33AE-FF42-C38E-6340E39D0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96F1-4305-4037-91D8-A8378E8CB7F7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6448567" y="1474241"/>
            <a:ext cx="409433" cy="1487797"/>
          </a:xfrm>
          <a:prstGeom prst="rect">
            <a:avLst/>
          </a:prstGeom>
          <a:solidFill>
            <a:srgbClr val="B3C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4DFF2158-EFA3-00D2-310A-51CDD052C77C}"/>
              </a:ext>
            </a:extLst>
          </p:cNvPr>
          <p:cNvSpPr/>
          <p:nvPr/>
        </p:nvSpPr>
        <p:spPr>
          <a:xfrm>
            <a:off x="6448567" y="2979953"/>
            <a:ext cx="409433" cy="14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6000" tIns="36000" rIns="36000" bIns="36000" rtlCol="0" anchor="ctr"/>
          <a:lstStyle/>
          <a:p>
            <a:pPr algn="ctr"/>
            <a:endParaRPr lang="ko-KR" altLang="en-US" sz="1300" dirty="0">
              <a:solidFill>
                <a:schemeClr val="bg1">
                  <a:lumMod val="50000"/>
                </a:schemeClr>
              </a:solidFill>
              <a:latin typeface="Noto Sans KR SemiBold" panose="020B0200000000000000" pitchFamily="50" charset="-127"/>
              <a:ea typeface="Noto Sans KR SemiBold" panose="020B0200000000000000" pitchFamily="50" charset="-127"/>
            </a:endParaRPr>
          </a:p>
        </p:txBody>
      </p:sp>
      <p:cxnSp>
        <p:nvCxnSpPr>
          <p:cNvPr id="32" name="직선 연결선 31"/>
          <p:cNvCxnSpPr/>
          <p:nvPr/>
        </p:nvCxnSpPr>
        <p:spPr>
          <a:xfrm>
            <a:off x="6448567" y="4455953"/>
            <a:ext cx="40943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4DFF2158-EFA3-00D2-310A-51CDD052C77C}"/>
              </a:ext>
            </a:extLst>
          </p:cNvPr>
          <p:cNvSpPr/>
          <p:nvPr/>
        </p:nvSpPr>
        <p:spPr>
          <a:xfrm>
            <a:off x="6448567" y="4455953"/>
            <a:ext cx="409433" cy="14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ko-KR" altLang="en-US" sz="1300" dirty="0">
              <a:solidFill>
                <a:schemeClr val="bg1">
                  <a:lumMod val="50000"/>
                </a:schemeClr>
              </a:solidFill>
              <a:latin typeface="Noto Sans KR SemiBold" panose="020B0200000000000000" pitchFamily="50" charset="-127"/>
              <a:ea typeface="Noto Sans KR SemiBold" panose="020B0200000000000000" pitchFamily="50" charset="-127"/>
            </a:endParaRPr>
          </a:p>
        </p:txBody>
      </p:sp>
      <p:cxnSp>
        <p:nvCxnSpPr>
          <p:cNvPr id="34" name="직선 연결선 33"/>
          <p:cNvCxnSpPr/>
          <p:nvPr/>
        </p:nvCxnSpPr>
        <p:spPr>
          <a:xfrm>
            <a:off x="6448567" y="5931953"/>
            <a:ext cx="40943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DFF2158-EFA3-00D2-310A-51CDD052C77C}"/>
              </a:ext>
            </a:extLst>
          </p:cNvPr>
          <p:cNvSpPr/>
          <p:nvPr/>
        </p:nvSpPr>
        <p:spPr>
          <a:xfrm>
            <a:off x="6448567" y="5931953"/>
            <a:ext cx="409433" cy="14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ko-KR" altLang="en-US" sz="1300" dirty="0">
              <a:solidFill>
                <a:schemeClr val="bg1">
                  <a:lumMod val="50000"/>
                </a:schemeClr>
              </a:solidFill>
              <a:latin typeface="Noto Sans KR SemiBold" panose="020B0200000000000000" pitchFamily="50" charset="-127"/>
              <a:ea typeface="Noto Sans KR SemiBold" panose="020B0200000000000000" pitchFamily="50" charset="-127"/>
            </a:endParaRPr>
          </a:p>
        </p:txBody>
      </p:sp>
      <p:grpSp>
        <p:nvGrpSpPr>
          <p:cNvPr id="36" name="그룹 35"/>
          <p:cNvGrpSpPr/>
          <p:nvPr/>
        </p:nvGrpSpPr>
        <p:grpSpPr>
          <a:xfrm>
            <a:off x="6437156" y="1474241"/>
            <a:ext cx="420844" cy="1476000"/>
            <a:chOff x="6437156" y="1583140"/>
            <a:chExt cx="420844" cy="1476000"/>
          </a:xfrm>
        </p:grpSpPr>
        <p:sp>
          <p:nvSpPr>
            <p:cNvPr id="38" name="눈물 방울 37"/>
            <p:cNvSpPr/>
            <p:nvPr/>
          </p:nvSpPr>
          <p:spPr>
            <a:xfrm rot="13229567">
              <a:off x="6437156" y="2184206"/>
              <a:ext cx="286203" cy="273868"/>
            </a:xfrm>
            <a:prstGeom prst="teardrop">
              <a:avLst>
                <a:gd name="adj" fmla="val 157906"/>
              </a:avLst>
            </a:prstGeom>
            <a:solidFill>
              <a:srgbClr val="0251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id="{4DFF2158-EFA3-00D2-310A-51CDD052C77C}"/>
                </a:ext>
              </a:extLst>
            </p:cNvPr>
            <p:cNvSpPr/>
            <p:nvPr/>
          </p:nvSpPr>
          <p:spPr>
            <a:xfrm>
              <a:off x="6448567" y="1583140"/>
              <a:ext cx="409433" cy="1476000"/>
            </a:xfrm>
            <a:prstGeom prst="rect">
              <a:avLst/>
            </a:prstGeom>
            <a:solidFill>
              <a:srgbClr val="02519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ko-KR" altLang="en-US" sz="1300" smtClean="0">
                  <a:solidFill>
                    <a:srgbClr val="FFFFFF"/>
                  </a:solidFill>
                  <a:latin typeface="Noto Sans KR ExtraBold" panose="020B0200000000000000" pitchFamily="50" charset="-127"/>
                  <a:ea typeface="Noto Sans KR ExtraBold" panose="020B0200000000000000" pitchFamily="50" charset="-127"/>
                </a:rPr>
                <a:t>치</a:t>
              </a:r>
              <a:endParaRPr lang="en-US" altLang="ko-KR" sz="1300" smtClean="0">
                <a:solidFill>
                  <a:srgbClr val="FFFFFF"/>
                </a:solidFill>
                <a:latin typeface="Noto Sans KR ExtraBold" panose="020B0200000000000000" pitchFamily="50" charset="-127"/>
                <a:ea typeface="Noto Sans KR ExtraBold" panose="020B0200000000000000" pitchFamily="50" charset="-127"/>
              </a:endParaRPr>
            </a:p>
            <a:p>
              <a:pPr algn="ctr"/>
              <a:r>
                <a:rPr lang="ko-KR" altLang="en-US" sz="1300" smtClean="0">
                  <a:solidFill>
                    <a:srgbClr val="FFFFFF"/>
                  </a:solidFill>
                  <a:latin typeface="Noto Sans KR ExtraBold" panose="020B0200000000000000" pitchFamily="50" charset="-127"/>
                  <a:ea typeface="Noto Sans KR ExtraBold" panose="020B0200000000000000" pitchFamily="50" charset="-127"/>
                </a:rPr>
                <a:t>료</a:t>
              </a:r>
              <a:endParaRPr lang="en-US" altLang="ko-KR" sz="1300" smtClean="0">
                <a:solidFill>
                  <a:srgbClr val="FFFFFF"/>
                </a:solidFill>
                <a:latin typeface="Noto Sans KR ExtraBold" panose="020B0200000000000000" pitchFamily="50" charset="-127"/>
                <a:ea typeface="Noto Sans KR ExtraBold" panose="020B0200000000000000" pitchFamily="50" charset="-127"/>
              </a:endParaRPr>
            </a:p>
            <a:p>
              <a:pPr algn="ctr"/>
              <a:r>
                <a:rPr lang="ko-KR" altLang="en-US" sz="1300" smtClean="0">
                  <a:solidFill>
                    <a:srgbClr val="FFFFFF"/>
                  </a:solidFill>
                  <a:latin typeface="Noto Sans KR ExtraBold" panose="020B0200000000000000" pitchFamily="50" charset="-127"/>
                  <a:ea typeface="Noto Sans KR ExtraBold" panose="020B0200000000000000" pitchFamily="50" charset="-127"/>
                </a:rPr>
                <a:t>제</a:t>
              </a:r>
              <a:endParaRPr lang="en-US" altLang="ko-KR" sz="1300" smtClean="0">
                <a:solidFill>
                  <a:srgbClr val="FFFFFF"/>
                </a:solidFill>
                <a:latin typeface="Noto Sans KR ExtraBold" panose="020B0200000000000000" pitchFamily="50" charset="-127"/>
                <a:ea typeface="Noto Sans KR ExtraBold" panose="020B0200000000000000" pitchFamily="50" charset="-127"/>
              </a:endParaRPr>
            </a:p>
            <a:p>
              <a:pPr algn="ctr"/>
              <a:r>
                <a:rPr lang="ko-KR" altLang="en-US" sz="1300" smtClean="0">
                  <a:solidFill>
                    <a:srgbClr val="FFFFFF"/>
                  </a:solidFill>
                  <a:latin typeface="Noto Sans KR ExtraBold" panose="020B0200000000000000" pitchFamily="50" charset="-127"/>
                  <a:ea typeface="Noto Sans KR ExtraBold" panose="020B0200000000000000" pitchFamily="50" charset="-127"/>
                </a:rPr>
                <a:t>관</a:t>
              </a:r>
              <a:endParaRPr lang="en-US" altLang="ko-KR" sz="1300" smtClean="0">
                <a:solidFill>
                  <a:srgbClr val="FFFFFF"/>
                </a:solidFill>
                <a:latin typeface="Noto Sans KR ExtraBold" panose="020B0200000000000000" pitchFamily="50" charset="-127"/>
                <a:ea typeface="Noto Sans KR ExtraBold" panose="020B0200000000000000" pitchFamily="50" charset="-127"/>
              </a:endParaRPr>
            </a:p>
            <a:p>
              <a:pPr algn="ctr"/>
              <a:r>
                <a:rPr lang="ko-KR" altLang="en-US" sz="1300" smtClean="0">
                  <a:solidFill>
                    <a:srgbClr val="FFFFFF"/>
                  </a:solidFill>
                  <a:latin typeface="Noto Sans KR ExtraBold" panose="020B0200000000000000" pitchFamily="50" charset="-127"/>
                  <a:ea typeface="Noto Sans KR ExtraBold" panose="020B0200000000000000" pitchFamily="50" charset="-127"/>
                </a:rPr>
                <a:t>리</a:t>
              </a:r>
              <a:endParaRPr lang="ko-KR" altLang="en-US" sz="1300" dirty="0">
                <a:solidFill>
                  <a:srgbClr val="FFFFFF"/>
                </a:solidFill>
                <a:latin typeface="Noto Sans KR ExtraBold" panose="020B0200000000000000" pitchFamily="50" charset="-127"/>
                <a:ea typeface="Noto Sans KR ExtraBold" panose="020B0200000000000000" pitchFamily="50" charset="-127"/>
              </a:endParaRPr>
            </a:p>
          </p:txBody>
        </p:sp>
      </p:grpSp>
      <p:cxnSp>
        <p:nvCxnSpPr>
          <p:cNvPr id="37" name="직선 연결선 36"/>
          <p:cNvCxnSpPr/>
          <p:nvPr/>
        </p:nvCxnSpPr>
        <p:spPr>
          <a:xfrm>
            <a:off x="6448567" y="2950241"/>
            <a:ext cx="40943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/>
          <p:cNvCxnSpPr/>
          <p:nvPr userDrawn="1"/>
        </p:nvCxnSpPr>
        <p:spPr>
          <a:xfrm>
            <a:off x="6448567" y="7407953"/>
            <a:ext cx="40943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4DFF2158-EFA3-00D2-310A-51CDD052C77C}"/>
              </a:ext>
            </a:extLst>
          </p:cNvPr>
          <p:cNvSpPr/>
          <p:nvPr userDrawn="1"/>
        </p:nvSpPr>
        <p:spPr>
          <a:xfrm>
            <a:off x="6448567" y="7419751"/>
            <a:ext cx="409433" cy="14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ko-KR" altLang="en-US" sz="1300" dirty="0">
              <a:solidFill>
                <a:schemeClr val="bg1">
                  <a:lumMod val="50000"/>
                </a:schemeClr>
              </a:solidFill>
              <a:latin typeface="Noto Sans KR SemiBold" panose="020B0200000000000000" pitchFamily="50" charset="-127"/>
              <a:ea typeface="Noto Sans KR SemiBold" panose="020B0200000000000000" pitchFamily="50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B0613C91-EB7A-61BB-B858-CE811E5C082D}"/>
              </a:ext>
            </a:extLst>
          </p:cNvPr>
          <p:cNvGrpSpPr/>
          <p:nvPr userDrawn="1"/>
        </p:nvGrpSpPr>
        <p:grpSpPr>
          <a:xfrm>
            <a:off x="554708" y="1264919"/>
            <a:ext cx="5306135" cy="1596375"/>
            <a:chOff x="554708" y="1264919"/>
            <a:chExt cx="5306135" cy="1596375"/>
          </a:xfrm>
        </p:grpSpPr>
        <p:sp>
          <p:nvSpPr>
            <p:cNvPr id="3" name="양쪽 모서리가 둥근 사각형 25">
              <a:extLst>
                <a:ext uri="{FF2B5EF4-FFF2-40B4-BE49-F238E27FC236}">
                  <a16:creationId xmlns:a16="http://schemas.microsoft.com/office/drawing/2014/main" id="{6F1035D7-F4F6-1FE2-7E87-1D804D8B7C14}"/>
                </a:ext>
              </a:extLst>
            </p:cNvPr>
            <p:cNvSpPr/>
            <p:nvPr userDrawn="1"/>
          </p:nvSpPr>
          <p:spPr>
            <a:xfrm>
              <a:off x="554708" y="1264919"/>
              <a:ext cx="815880" cy="806861"/>
            </a:xfrm>
            <a:prstGeom prst="round2SameRect">
              <a:avLst>
                <a:gd name="adj1" fmla="val 28432"/>
                <a:gd name="adj2" fmla="val 0"/>
              </a:avLst>
            </a:prstGeom>
            <a:gradFill>
              <a:gsLst>
                <a:gs pos="51000">
                  <a:srgbClr val="025192"/>
                </a:gs>
                <a:gs pos="0">
                  <a:schemeClr val="bg1">
                    <a:lumMod val="95000"/>
                  </a:schemeClr>
                </a:gs>
                <a:gs pos="50000">
                  <a:schemeClr val="accent1">
                    <a:lumMod val="5000"/>
                    <a:lumOff val="9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id="{8B4F2294-982A-651F-F103-84CF83FD3272}"/>
                </a:ext>
              </a:extLst>
            </p:cNvPr>
            <p:cNvGrpSpPr/>
            <p:nvPr userDrawn="1"/>
          </p:nvGrpSpPr>
          <p:grpSpPr>
            <a:xfrm>
              <a:off x="554708" y="1264919"/>
              <a:ext cx="5306135" cy="1596375"/>
              <a:chOff x="554708" y="1264919"/>
              <a:chExt cx="5306135" cy="1596375"/>
            </a:xfrm>
          </p:grpSpPr>
          <p:sp>
            <p:nvSpPr>
              <p:cNvPr id="12" name="직사각형 11">
                <a:extLst>
                  <a:ext uri="{FF2B5EF4-FFF2-40B4-BE49-F238E27FC236}">
                    <a16:creationId xmlns:a16="http://schemas.microsoft.com/office/drawing/2014/main" id="{14BAC14A-C59B-DC58-7585-6444D468D3FE}"/>
                  </a:ext>
                </a:extLst>
              </p:cNvPr>
              <p:cNvSpPr/>
              <p:nvPr userDrawn="1"/>
            </p:nvSpPr>
            <p:spPr>
              <a:xfrm>
                <a:off x="554708" y="2081068"/>
                <a:ext cx="5304564" cy="78022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양쪽 모서리가 둥근 사각형 21">
                <a:extLst>
                  <a:ext uri="{FF2B5EF4-FFF2-40B4-BE49-F238E27FC236}">
                    <a16:creationId xmlns:a16="http://schemas.microsoft.com/office/drawing/2014/main" id="{5DB64035-1515-C5BC-2E50-F4562B4BF99F}"/>
                  </a:ext>
                </a:extLst>
              </p:cNvPr>
              <p:cNvSpPr/>
              <p:nvPr userDrawn="1"/>
            </p:nvSpPr>
            <p:spPr>
              <a:xfrm>
                <a:off x="675618" y="2093495"/>
                <a:ext cx="815879" cy="2485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36000" bIns="0" rtlCol="0" anchor="ctr"/>
              <a:lstStyle/>
              <a:p>
                <a:pPr algn="ctr" defTabSz="914400" latinLnBrk="1">
                  <a:spcBef>
                    <a:spcPct val="0"/>
                  </a:spcBef>
                  <a:defRPr/>
                </a:pPr>
                <a:r>
                  <a:rPr lang="ko-KR" altLang="en-US" sz="1050" dirty="0">
                    <a:solidFill>
                      <a:sysClr val="windowText" lastClr="000000"/>
                    </a:solidFill>
                    <a:latin typeface="Noto Sans KR Medium" panose="020B0200000000000000" pitchFamily="50" charset="-127"/>
                    <a:ea typeface="Noto Sans KR Medium" panose="020B0200000000000000" pitchFamily="50" charset="-127"/>
                    <a:cs typeface="+mj-cs"/>
                  </a:rPr>
                  <a:t>개 요</a:t>
                </a:r>
              </a:p>
            </p:txBody>
          </p:sp>
          <p:cxnSp>
            <p:nvCxnSpPr>
              <p:cNvPr id="14" name="직선 연결선 13">
                <a:extLst>
                  <a:ext uri="{FF2B5EF4-FFF2-40B4-BE49-F238E27FC236}">
                    <a16:creationId xmlns:a16="http://schemas.microsoft.com/office/drawing/2014/main" id="{7060EBD5-9ABC-779A-FEFE-CC3153DAB9EA}"/>
                  </a:ext>
                </a:extLst>
              </p:cNvPr>
              <p:cNvCxnSpPr/>
              <p:nvPr userDrawn="1"/>
            </p:nvCxnSpPr>
            <p:spPr>
              <a:xfrm>
                <a:off x="556279" y="2081068"/>
                <a:ext cx="5304564" cy="0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양쪽 모서리가 둥근 사각형 26">
                <a:extLst>
                  <a:ext uri="{FF2B5EF4-FFF2-40B4-BE49-F238E27FC236}">
                    <a16:creationId xmlns:a16="http://schemas.microsoft.com/office/drawing/2014/main" id="{9D85CCA9-8601-7B32-65A4-F029C2AE0ED0}"/>
                  </a:ext>
                </a:extLst>
              </p:cNvPr>
              <p:cNvSpPr/>
              <p:nvPr userDrawn="1"/>
            </p:nvSpPr>
            <p:spPr>
              <a:xfrm>
                <a:off x="554708" y="1264919"/>
                <a:ext cx="815880" cy="806861"/>
              </a:xfrm>
              <a:prstGeom prst="round2SameRect">
                <a:avLst>
                  <a:gd name="adj1" fmla="val 28432"/>
                  <a:gd name="adj2" fmla="val 0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" name="제목 3">
              <a:extLst>
                <a:ext uri="{FF2B5EF4-FFF2-40B4-BE49-F238E27FC236}">
                  <a16:creationId xmlns:a16="http://schemas.microsoft.com/office/drawing/2014/main" id="{16149C2F-20AD-F0DA-8E42-8FB97571D6E2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33330" y="1369466"/>
              <a:ext cx="658638" cy="21665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2000" kern="1200">
                  <a:solidFill>
                    <a:schemeClr val="tx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900" dirty="0">
                  <a:solidFill>
                    <a:sysClr val="windowText" lastClr="000000"/>
                  </a:solidFill>
                  <a:latin typeface="Noto Sans KR ExtraBold" panose="020B0200000000000000" pitchFamily="50" charset="-127"/>
                  <a:ea typeface="Noto Sans KR ExtraBold" panose="020B0200000000000000" pitchFamily="50" charset="-127"/>
                </a:rPr>
                <a:t>PART</a:t>
              </a:r>
              <a:endPara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Noto Sans KR ExtraBold" panose="020B0200000000000000" pitchFamily="50" charset="-127"/>
                <a:ea typeface="Noto Sans KR ExtraBold" panose="020B0200000000000000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8140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치료제관리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3BD1E7F-33AE-FF42-C38E-6340E39D0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96F1-4305-4037-91D8-A8378E8CB7F7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D1C05AA7-FB86-9AF7-5E8C-4E2D673A5F9E}"/>
              </a:ext>
            </a:extLst>
          </p:cNvPr>
          <p:cNvSpPr/>
          <p:nvPr userDrawn="1"/>
        </p:nvSpPr>
        <p:spPr>
          <a:xfrm>
            <a:off x="6448567" y="2979953"/>
            <a:ext cx="409433" cy="14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6000" tIns="36000" rIns="36000" bIns="36000" rtlCol="0" anchor="ctr"/>
          <a:lstStyle/>
          <a:p>
            <a:pPr algn="ctr"/>
            <a:endParaRPr lang="ko-KR" altLang="en-US" sz="1300" dirty="0">
              <a:solidFill>
                <a:schemeClr val="bg1">
                  <a:lumMod val="50000"/>
                </a:schemeClr>
              </a:solidFill>
              <a:latin typeface="Noto Sans KR SemiBold" panose="020B0200000000000000" pitchFamily="50" charset="-127"/>
              <a:ea typeface="Noto Sans KR SemiBold" panose="020B0200000000000000" pitchFamily="50" charset="-127"/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87F5FDF3-A91E-13E3-07D9-C08E73BDFF66}"/>
              </a:ext>
            </a:extLst>
          </p:cNvPr>
          <p:cNvCxnSpPr/>
          <p:nvPr userDrawn="1"/>
        </p:nvCxnSpPr>
        <p:spPr>
          <a:xfrm>
            <a:off x="6448567" y="4455953"/>
            <a:ext cx="40943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직사각형 5">
            <a:extLst>
              <a:ext uri="{FF2B5EF4-FFF2-40B4-BE49-F238E27FC236}">
                <a16:creationId xmlns:a16="http://schemas.microsoft.com/office/drawing/2014/main" id="{B2DCC0C3-29E3-3A4E-E34F-FC1F10A304FE}"/>
              </a:ext>
            </a:extLst>
          </p:cNvPr>
          <p:cNvSpPr/>
          <p:nvPr userDrawn="1"/>
        </p:nvSpPr>
        <p:spPr>
          <a:xfrm>
            <a:off x="6448567" y="4455953"/>
            <a:ext cx="409433" cy="14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ko-KR" altLang="en-US" sz="1300" dirty="0">
              <a:solidFill>
                <a:schemeClr val="bg1">
                  <a:lumMod val="50000"/>
                </a:schemeClr>
              </a:solidFill>
              <a:latin typeface="Noto Sans KR SemiBold" panose="020B0200000000000000" pitchFamily="50" charset="-127"/>
              <a:ea typeface="Noto Sans KR SemiBold" panose="020B0200000000000000" pitchFamily="50" charset="-127"/>
            </a:endParaRPr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A10AA6A1-3D8F-BB01-68CE-56C13FDB6B68}"/>
              </a:ext>
            </a:extLst>
          </p:cNvPr>
          <p:cNvCxnSpPr/>
          <p:nvPr userDrawn="1"/>
        </p:nvCxnSpPr>
        <p:spPr>
          <a:xfrm>
            <a:off x="6448567" y="5931953"/>
            <a:ext cx="40943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>
            <a:extLst>
              <a:ext uri="{FF2B5EF4-FFF2-40B4-BE49-F238E27FC236}">
                <a16:creationId xmlns:a16="http://schemas.microsoft.com/office/drawing/2014/main" id="{FFF0BE9D-FA57-51A7-0B10-AAE2CF90670F}"/>
              </a:ext>
            </a:extLst>
          </p:cNvPr>
          <p:cNvSpPr/>
          <p:nvPr userDrawn="1"/>
        </p:nvSpPr>
        <p:spPr>
          <a:xfrm>
            <a:off x="6448567" y="5931953"/>
            <a:ext cx="409433" cy="14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ko-KR" altLang="en-US" sz="1300" dirty="0">
              <a:solidFill>
                <a:schemeClr val="bg1">
                  <a:lumMod val="50000"/>
                </a:schemeClr>
              </a:solidFill>
              <a:latin typeface="Noto Sans KR SemiBold" panose="020B0200000000000000" pitchFamily="50" charset="-127"/>
              <a:ea typeface="Noto Sans KR SemiBold" panose="020B0200000000000000" pitchFamily="50" charset="-127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42246E69-D907-6F08-87E9-B1DA238D5F08}"/>
              </a:ext>
            </a:extLst>
          </p:cNvPr>
          <p:cNvGrpSpPr/>
          <p:nvPr userDrawn="1"/>
        </p:nvGrpSpPr>
        <p:grpSpPr>
          <a:xfrm>
            <a:off x="6437156" y="1474241"/>
            <a:ext cx="420844" cy="1476000"/>
            <a:chOff x="6437156" y="1583140"/>
            <a:chExt cx="420844" cy="1476000"/>
          </a:xfrm>
        </p:grpSpPr>
        <p:sp>
          <p:nvSpPr>
            <p:cNvPr id="10" name="눈물 방울 9">
              <a:extLst>
                <a:ext uri="{FF2B5EF4-FFF2-40B4-BE49-F238E27FC236}">
                  <a16:creationId xmlns:a16="http://schemas.microsoft.com/office/drawing/2014/main" id="{5E1B087D-B258-BCF5-90BE-A44B45CB4CBB}"/>
                </a:ext>
              </a:extLst>
            </p:cNvPr>
            <p:cNvSpPr/>
            <p:nvPr/>
          </p:nvSpPr>
          <p:spPr>
            <a:xfrm rot="13229567">
              <a:off x="6437156" y="2184206"/>
              <a:ext cx="286203" cy="273868"/>
            </a:xfrm>
            <a:prstGeom prst="teardrop">
              <a:avLst>
                <a:gd name="adj" fmla="val 157906"/>
              </a:avLst>
            </a:prstGeom>
            <a:solidFill>
              <a:srgbClr val="0251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AAF19008-A331-6BF0-ED50-7FD7B71C5324}"/>
                </a:ext>
              </a:extLst>
            </p:cNvPr>
            <p:cNvSpPr/>
            <p:nvPr/>
          </p:nvSpPr>
          <p:spPr>
            <a:xfrm>
              <a:off x="6448567" y="1583140"/>
              <a:ext cx="409433" cy="1476000"/>
            </a:xfrm>
            <a:prstGeom prst="rect">
              <a:avLst/>
            </a:prstGeom>
            <a:solidFill>
              <a:srgbClr val="02519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ko-KR" altLang="en-US" sz="1300" smtClean="0">
                  <a:solidFill>
                    <a:srgbClr val="FFFFFF"/>
                  </a:solidFill>
                  <a:latin typeface="Noto Sans KR ExtraBold" panose="020B0200000000000000" pitchFamily="50" charset="-127"/>
                  <a:ea typeface="Noto Sans KR ExtraBold" panose="020B0200000000000000" pitchFamily="50" charset="-127"/>
                </a:rPr>
                <a:t>치</a:t>
              </a:r>
              <a:endParaRPr lang="en-US" altLang="ko-KR" sz="1300" smtClean="0">
                <a:solidFill>
                  <a:srgbClr val="FFFFFF"/>
                </a:solidFill>
                <a:latin typeface="Noto Sans KR ExtraBold" panose="020B0200000000000000" pitchFamily="50" charset="-127"/>
                <a:ea typeface="Noto Sans KR ExtraBold" panose="020B0200000000000000" pitchFamily="50" charset="-127"/>
              </a:endParaRPr>
            </a:p>
            <a:p>
              <a:pPr algn="ctr"/>
              <a:r>
                <a:rPr lang="ko-KR" altLang="en-US" sz="1300" smtClean="0">
                  <a:solidFill>
                    <a:srgbClr val="FFFFFF"/>
                  </a:solidFill>
                  <a:latin typeface="Noto Sans KR ExtraBold" panose="020B0200000000000000" pitchFamily="50" charset="-127"/>
                  <a:ea typeface="Noto Sans KR ExtraBold" panose="020B0200000000000000" pitchFamily="50" charset="-127"/>
                </a:rPr>
                <a:t>료</a:t>
              </a:r>
              <a:endParaRPr lang="en-US" altLang="ko-KR" sz="1300" smtClean="0">
                <a:solidFill>
                  <a:srgbClr val="FFFFFF"/>
                </a:solidFill>
                <a:latin typeface="Noto Sans KR ExtraBold" panose="020B0200000000000000" pitchFamily="50" charset="-127"/>
                <a:ea typeface="Noto Sans KR ExtraBold" panose="020B0200000000000000" pitchFamily="50" charset="-127"/>
              </a:endParaRPr>
            </a:p>
            <a:p>
              <a:pPr algn="ctr"/>
              <a:r>
                <a:rPr lang="ko-KR" altLang="en-US" sz="1300" smtClean="0">
                  <a:solidFill>
                    <a:srgbClr val="FFFFFF"/>
                  </a:solidFill>
                  <a:latin typeface="Noto Sans KR ExtraBold" panose="020B0200000000000000" pitchFamily="50" charset="-127"/>
                  <a:ea typeface="Noto Sans KR ExtraBold" panose="020B0200000000000000" pitchFamily="50" charset="-127"/>
                </a:rPr>
                <a:t>제</a:t>
              </a:r>
              <a:endParaRPr lang="en-US" altLang="ko-KR" sz="1300" smtClean="0">
                <a:solidFill>
                  <a:srgbClr val="FFFFFF"/>
                </a:solidFill>
                <a:latin typeface="Noto Sans KR ExtraBold" panose="020B0200000000000000" pitchFamily="50" charset="-127"/>
                <a:ea typeface="Noto Sans KR ExtraBold" panose="020B0200000000000000" pitchFamily="50" charset="-127"/>
              </a:endParaRPr>
            </a:p>
            <a:p>
              <a:pPr algn="ctr"/>
              <a:r>
                <a:rPr lang="ko-KR" altLang="en-US" sz="1300" smtClean="0">
                  <a:solidFill>
                    <a:srgbClr val="FFFFFF"/>
                  </a:solidFill>
                  <a:latin typeface="Noto Sans KR ExtraBold" panose="020B0200000000000000" pitchFamily="50" charset="-127"/>
                  <a:ea typeface="Noto Sans KR ExtraBold" panose="020B0200000000000000" pitchFamily="50" charset="-127"/>
                </a:rPr>
                <a:t>관</a:t>
              </a:r>
              <a:endParaRPr lang="en-US" altLang="ko-KR" sz="1300" smtClean="0">
                <a:solidFill>
                  <a:srgbClr val="FFFFFF"/>
                </a:solidFill>
                <a:latin typeface="Noto Sans KR ExtraBold" panose="020B0200000000000000" pitchFamily="50" charset="-127"/>
                <a:ea typeface="Noto Sans KR ExtraBold" panose="020B0200000000000000" pitchFamily="50" charset="-127"/>
              </a:endParaRPr>
            </a:p>
            <a:p>
              <a:pPr algn="ctr"/>
              <a:r>
                <a:rPr lang="ko-KR" altLang="en-US" sz="1300" smtClean="0">
                  <a:solidFill>
                    <a:srgbClr val="FFFFFF"/>
                  </a:solidFill>
                  <a:latin typeface="Noto Sans KR ExtraBold" panose="020B0200000000000000" pitchFamily="50" charset="-127"/>
                  <a:ea typeface="Noto Sans KR ExtraBold" panose="020B0200000000000000" pitchFamily="50" charset="-127"/>
                </a:rPr>
                <a:t>리</a:t>
              </a:r>
              <a:endParaRPr lang="en-US" altLang="ko-KR" sz="1300" smtClean="0">
                <a:solidFill>
                  <a:srgbClr val="FFFFFF"/>
                </a:solidFill>
                <a:latin typeface="Noto Sans KR ExtraBold" panose="020B0200000000000000" pitchFamily="50" charset="-127"/>
                <a:ea typeface="Noto Sans KR ExtraBold" panose="020B0200000000000000" pitchFamily="50" charset="-127"/>
              </a:endParaRPr>
            </a:p>
          </p:txBody>
        </p:sp>
      </p:grp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C9D7476D-9478-32B3-1506-CEE820403489}"/>
              </a:ext>
            </a:extLst>
          </p:cNvPr>
          <p:cNvCxnSpPr/>
          <p:nvPr userDrawn="1"/>
        </p:nvCxnSpPr>
        <p:spPr>
          <a:xfrm>
            <a:off x="6448567" y="2950241"/>
            <a:ext cx="40943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326781C0-41FE-D04E-C266-1216A514BB23}"/>
              </a:ext>
            </a:extLst>
          </p:cNvPr>
          <p:cNvCxnSpPr/>
          <p:nvPr userDrawn="1"/>
        </p:nvCxnSpPr>
        <p:spPr>
          <a:xfrm>
            <a:off x="6448567" y="7407953"/>
            <a:ext cx="40943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3C2F3031-EEE7-9856-C15A-3BF59FD2B2F6}"/>
              </a:ext>
            </a:extLst>
          </p:cNvPr>
          <p:cNvSpPr/>
          <p:nvPr userDrawn="1"/>
        </p:nvSpPr>
        <p:spPr>
          <a:xfrm>
            <a:off x="6448567" y="7419751"/>
            <a:ext cx="409433" cy="14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ko-KR" altLang="en-US" sz="1300" dirty="0">
              <a:solidFill>
                <a:schemeClr val="bg1">
                  <a:lumMod val="50000"/>
                </a:schemeClr>
              </a:solidFill>
              <a:latin typeface="Noto Sans KR SemiBold" panose="020B0200000000000000" pitchFamily="50" charset="-127"/>
              <a:ea typeface="Noto Sans KR SemiBold" panose="020B0200000000000000" pitchFamily="50" charset="-127"/>
            </a:endParaRPr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6D87C12A-529C-384C-0E22-3B6E20C8D2E4}"/>
              </a:ext>
            </a:extLst>
          </p:cNvPr>
          <p:cNvGrpSpPr/>
          <p:nvPr userDrawn="1"/>
        </p:nvGrpSpPr>
        <p:grpSpPr>
          <a:xfrm>
            <a:off x="547643" y="1178420"/>
            <a:ext cx="5321836" cy="404720"/>
            <a:chOff x="547643" y="1178420"/>
            <a:chExt cx="5321836" cy="404720"/>
          </a:xfrm>
        </p:grpSpPr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611CCF7C-5C8A-4E61-760C-37C089FD675B}"/>
                </a:ext>
              </a:extLst>
            </p:cNvPr>
            <p:cNvSpPr/>
            <p:nvPr userDrawn="1"/>
          </p:nvSpPr>
          <p:spPr>
            <a:xfrm>
              <a:off x="547643" y="1178420"/>
              <a:ext cx="5321836" cy="404720"/>
            </a:xfrm>
            <a:prstGeom prst="rect">
              <a:avLst/>
            </a:prstGeom>
            <a:gradFill>
              <a:gsLst>
                <a:gs pos="38000">
                  <a:schemeClr val="bg1"/>
                </a:gs>
                <a:gs pos="100000">
                  <a:srgbClr val="81A8C9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7193C6E1-CF15-288C-3AC5-A94861033AFD}"/>
                </a:ext>
              </a:extLst>
            </p:cNvPr>
            <p:cNvGrpSpPr/>
            <p:nvPr userDrawn="1"/>
          </p:nvGrpSpPr>
          <p:grpSpPr>
            <a:xfrm>
              <a:off x="638296" y="1267266"/>
              <a:ext cx="344077" cy="256063"/>
              <a:chOff x="638296" y="2150368"/>
              <a:chExt cx="344077" cy="256063"/>
            </a:xfrm>
          </p:grpSpPr>
          <p:sp>
            <p:nvSpPr>
              <p:cNvPr id="20" name="모서리가 둥근 직사각형 26">
                <a:extLst>
                  <a:ext uri="{FF2B5EF4-FFF2-40B4-BE49-F238E27FC236}">
                    <a16:creationId xmlns:a16="http://schemas.microsoft.com/office/drawing/2014/main" id="{EA057A95-9D72-4562-56BE-635AD7E9CC40}"/>
                  </a:ext>
                </a:extLst>
              </p:cNvPr>
              <p:cNvSpPr/>
              <p:nvPr/>
            </p:nvSpPr>
            <p:spPr>
              <a:xfrm>
                <a:off x="638296" y="2150368"/>
                <a:ext cx="261278" cy="256063"/>
              </a:xfrm>
              <a:prstGeom prst="round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달 20">
                <a:extLst>
                  <a:ext uri="{FF2B5EF4-FFF2-40B4-BE49-F238E27FC236}">
                    <a16:creationId xmlns:a16="http://schemas.microsoft.com/office/drawing/2014/main" id="{3091FF90-ABFE-7832-2623-DC5A31F2EEB8}"/>
                  </a:ext>
                </a:extLst>
              </p:cNvPr>
              <p:cNvSpPr/>
              <p:nvPr/>
            </p:nvSpPr>
            <p:spPr>
              <a:xfrm rot="18483670">
                <a:off x="804054" y="2152673"/>
                <a:ext cx="104416" cy="252223"/>
              </a:xfrm>
              <a:prstGeom prst="moon">
                <a:avLst>
                  <a:gd name="adj" fmla="val 54142"/>
                </a:avLst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2792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치료제관리2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3BD1E7F-33AE-FF42-C38E-6340E39D0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96F1-4305-4037-91D8-A8378E8CB7F7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4D74E1F5-02C3-A988-72DA-713AD3B47752}"/>
              </a:ext>
            </a:extLst>
          </p:cNvPr>
          <p:cNvSpPr/>
          <p:nvPr userDrawn="1"/>
        </p:nvSpPr>
        <p:spPr>
          <a:xfrm>
            <a:off x="6448567" y="2979953"/>
            <a:ext cx="409433" cy="14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6000" tIns="36000" rIns="36000" bIns="36000" rtlCol="0" anchor="ctr"/>
          <a:lstStyle/>
          <a:p>
            <a:pPr algn="ctr"/>
            <a:endParaRPr lang="ko-KR" altLang="en-US" sz="1300" dirty="0">
              <a:solidFill>
                <a:schemeClr val="bg1">
                  <a:lumMod val="50000"/>
                </a:schemeClr>
              </a:solidFill>
              <a:latin typeface="Noto Sans KR SemiBold" panose="020B0200000000000000" pitchFamily="50" charset="-127"/>
              <a:ea typeface="Noto Sans KR SemiBold" panose="020B0200000000000000" pitchFamily="50" charset="-127"/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CD43C72B-2A62-B370-7D98-3F32080626A6}"/>
              </a:ext>
            </a:extLst>
          </p:cNvPr>
          <p:cNvCxnSpPr/>
          <p:nvPr userDrawn="1"/>
        </p:nvCxnSpPr>
        <p:spPr>
          <a:xfrm>
            <a:off x="6448567" y="4455953"/>
            <a:ext cx="40943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직사각형 5">
            <a:extLst>
              <a:ext uri="{FF2B5EF4-FFF2-40B4-BE49-F238E27FC236}">
                <a16:creationId xmlns:a16="http://schemas.microsoft.com/office/drawing/2014/main" id="{E1C703E1-07F2-9AA7-AF93-43D7ADBC1798}"/>
              </a:ext>
            </a:extLst>
          </p:cNvPr>
          <p:cNvSpPr/>
          <p:nvPr userDrawn="1"/>
        </p:nvSpPr>
        <p:spPr>
          <a:xfrm>
            <a:off x="6448567" y="4455953"/>
            <a:ext cx="409433" cy="14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ko-KR" altLang="en-US" sz="1300" dirty="0">
              <a:solidFill>
                <a:schemeClr val="bg1">
                  <a:lumMod val="50000"/>
                </a:schemeClr>
              </a:solidFill>
              <a:latin typeface="Noto Sans KR SemiBold" panose="020B0200000000000000" pitchFamily="50" charset="-127"/>
              <a:ea typeface="Noto Sans KR SemiBold" panose="020B0200000000000000" pitchFamily="50" charset="-127"/>
            </a:endParaRPr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FB18B96E-931F-12A7-B738-A75F1B385A54}"/>
              </a:ext>
            </a:extLst>
          </p:cNvPr>
          <p:cNvCxnSpPr/>
          <p:nvPr userDrawn="1"/>
        </p:nvCxnSpPr>
        <p:spPr>
          <a:xfrm>
            <a:off x="6448567" y="5931953"/>
            <a:ext cx="40943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>
            <a:extLst>
              <a:ext uri="{FF2B5EF4-FFF2-40B4-BE49-F238E27FC236}">
                <a16:creationId xmlns:a16="http://schemas.microsoft.com/office/drawing/2014/main" id="{3DC12C74-AC90-F86C-BC4F-7EDD94A63C26}"/>
              </a:ext>
            </a:extLst>
          </p:cNvPr>
          <p:cNvSpPr/>
          <p:nvPr userDrawn="1"/>
        </p:nvSpPr>
        <p:spPr>
          <a:xfrm>
            <a:off x="6448567" y="5931953"/>
            <a:ext cx="409433" cy="14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ko-KR" altLang="en-US" sz="1300" dirty="0">
              <a:solidFill>
                <a:schemeClr val="bg1">
                  <a:lumMod val="50000"/>
                </a:schemeClr>
              </a:solidFill>
              <a:latin typeface="Noto Sans KR SemiBold" panose="020B0200000000000000" pitchFamily="50" charset="-127"/>
              <a:ea typeface="Noto Sans KR SemiBold" panose="020B0200000000000000" pitchFamily="50" charset="-127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31F85C60-D26C-A538-2E57-90ED11F38E2B}"/>
              </a:ext>
            </a:extLst>
          </p:cNvPr>
          <p:cNvGrpSpPr/>
          <p:nvPr userDrawn="1"/>
        </p:nvGrpSpPr>
        <p:grpSpPr>
          <a:xfrm>
            <a:off x="6437156" y="1474241"/>
            <a:ext cx="420844" cy="1476000"/>
            <a:chOff x="6437156" y="1583140"/>
            <a:chExt cx="420844" cy="1476000"/>
          </a:xfrm>
        </p:grpSpPr>
        <p:sp>
          <p:nvSpPr>
            <p:cNvPr id="10" name="눈물 방울 9">
              <a:extLst>
                <a:ext uri="{FF2B5EF4-FFF2-40B4-BE49-F238E27FC236}">
                  <a16:creationId xmlns:a16="http://schemas.microsoft.com/office/drawing/2014/main" id="{6E001F50-FFCE-B2CC-EE2E-B17C7034B9D2}"/>
                </a:ext>
              </a:extLst>
            </p:cNvPr>
            <p:cNvSpPr/>
            <p:nvPr/>
          </p:nvSpPr>
          <p:spPr>
            <a:xfrm rot="13229567">
              <a:off x="6437156" y="2184206"/>
              <a:ext cx="286203" cy="273868"/>
            </a:xfrm>
            <a:prstGeom prst="teardrop">
              <a:avLst>
                <a:gd name="adj" fmla="val 157906"/>
              </a:avLst>
            </a:prstGeom>
            <a:solidFill>
              <a:srgbClr val="0251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311E4D31-5D52-8A85-CF07-6FD39C732123}"/>
                </a:ext>
              </a:extLst>
            </p:cNvPr>
            <p:cNvSpPr/>
            <p:nvPr/>
          </p:nvSpPr>
          <p:spPr>
            <a:xfrm>
              <a:off x="6448567" y="1583140"/>
              <a:ext cx="409433" cy="1476000"/>
            </a:xfrm>
            <a:prstGeom prst="rect">
              <a:avLst/>
            </a:prstGeom>
            <a:solidFill>
              <a:srgbClr val="02519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ko-KR" altLang="en-US" sz="1300" smtClean="0">
                  <a:solidFill>
                    <a:srgbClr val="FFFFFF"/>
                  </a:solidFill>
                  <a:latin typeface="Noto Sans KR ExtraBold" panose="020B0200000000000000" pitchFamily="50" charset="-127"/>
                  <a:ea typeface="Noto Sans KR ExtraBold" panose="020B0200000000000000" pitchFamily="50" charset="-127"/>
                </a:rPr>
                <a:t>치</a:t>
              </a:r>
              <a:endParaRPr lang="en-US" altLang="ko-KR" sz="1300" smtClean="0">
                <a:solidFill>
                  <a:srgbClr val="FFFFFF"/>
                </a:solidFill>
                <a:latin typeface="Noto Sans KR ExtraBold" panose="020B0200000000000000" pitchFamily="50" charset="-127"/>
                <a:ea typeface="Noto Sans KR ExtraBold" panose="020B0200000000000000" pitchFamily="50" charset="-127"/>
              </a:endParaRPr>
            </a:p>
            <a:p>
              <a:pPr algn="ctr"/>
              <a:r>
                <a:rPr lang="ko-KR" altLang="en-US" sz="1300" smtClean="0">
                  <a:solidFill>
                    <a:srgbClr val="FFFFFF"/>
                  </a:solidFill>
                  <a:latin typeface="Noto Sans KR ExtraBold" panose="020B0200000000000000" pitchFamily="50" charset="-127"/>
                  <a:ea typeface="Noto Sans KR ExtraBold" panose="020B0200000000000000" pitchFamily="50" charset="-127"/>
                </a:rPr>
                <a:t>료</a:t>
              </a:r>
              <a:endParaRPr lang="en-US" altLang="ko-KR" sz="1300" smtClean="0">
                <a:solidFill>
                  <a:srgbClr val="FFFFFF"/>
                </a:solidFill>
                <a:latin typeface="Noto Sans KR ExtraBold" panose="020B0200000000000000" pitchFamily="50" charset="-127"/>
                <a:ea typeface="Noto Sans KR ExtraBold" panose="020B0200000000000000" pitchFamily="50" charset="-127"/>
              </a:endParaRPr>
            </a:p>
            <a:p>
              <a:pPr algn="ctr"/>
              <a:r>
                <a:rPr lang="ko-KR" altLang="en-US" sz="1300" smtClean="0">
                  <a:solidFill>
                    <a:srgbClr val="FFFFFF"/>
                  </a:solidFill>
                  <a:latin typeface="Noto Sans KR ExtraBold" panose="020B0200000000000000" pitchFamily="50" charset="-127"/>
                  <a:ea typeface="Noto Sans KR ExtraBold" panose="020B0200000000000000" pitchFamily="50" charset="-127"/>
                </a:rPr>
                <a:t>제</a:t>
              </a:r>
              <a:endParaRPr lang="en-US" altLang="ko-KR" sz="1300" smtClean="0">
                <a:solidFill>
                  <a:srgbClr val="FFFFFF"/>
                </a:solidFill>
                <a:latin typeface="Noto Sans KR ExtraBold" panose="020B0200000000000000" pitchFamily="50" charset="-127"/>
                <a:ea typeface="Noto Sans KR ExtraBold" panose="020B0200000000000000" pitchFamily="50" charset="-127"/>
              </a:endParaRPr>
            </a:p>
            <a:p>
              <a:pPr algn="ctr"/>
              <a:r>
                <a:rPr lang="ko-KR" altLang="en-US" sz="1300" smtClean="0">
                  <a:solidFill>
                    <a:srgbClr val="FFFFFF"/>
                  </a:solidFill>
                  <a:latin typeface="Noto Sans KR ExtraBold" panose="020B0200000000000000" pitchFamily="50" charset="-127"/>
                  <a:ea typeface="Noto Sans KR ExtraBold" panose="020B0200000000000000" pitchFamily="50" charset="-127"/>
                </a:rPr>
                <a:t>관</a:t>
              </a:r>
              <a:endParaRPr lang="en-US" altLang="ko-KR" sz="1300" smtClean="0">
                <a:solidFill>
                  <a:srgbClr val="FFFFFF"/>
                </a:solidFill>
                <a:latin typeface="Noto Sans KR ExtraBold" panose="020B0200000000000000" pitchFamily="50" charset="-127"/>
                <a:ea typeface="Noto Sans KR ExtraBold" panose="020B0200000000000000" pitchFamily="50" charset="-127"/>
              </a:endParaRPr>
            </a:p>
            <a:p>
              <a:pPr algn="ctr"/>
              <a:r>
                <a:rPr lang="ko-KR" altLang="en-US" sz="1300" smtClean="0">
                  <a:solidFill>
                    <a:srgbClr val="FFFFFF"/>
                  </a:solidFill>
                  <a:latin typeface="Noto Sans KR ExtraBold" panose="020B0200000000000000" pitchFamily="50" charset="-127"/>
                  <a:ea typeface="Noto Sans KR ExtraBold" panose="020B0200000000000000" pitchFamily="50" charset="-127"/>
                </a:rPr>
                <a:t>리</a:t>
              </a:r>
              <a:endParaRPr lang="ko-KR" altLang="en-US" sz="1300" dirty="0">
                <a:solidFill>
                  <a:srgbClr val="FFFFFF"/>
                </a:solidFill>
                <a:latin typeface="Noto Sans KR ExtraBold" panose="020B0200000000000000" pitchFamily="50" charset="-127"/>
                <a:ea typeface="Noto Sans KR ExtraBold" panose="020B0200000000000000" pitchFamily="50" charset="-127"/>
              </a:endParaRPr>
            </a:p>
          </p:txBody>
        </p:sp>
      </p:grp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C6BACBE9-5191-95BB-19E0-B4DD37AFE8AD}"/>
              </a:ext>
            </a:extLst>
          </p:cNvPr>
          <p:cNvCxnSpPr/>
          <p:nvPr userDrawn="1"/>
        </p:nvCxnSpPr>
        <p:spPr>
          <a:xfrm>
            <a:off x="6448567" y="2950241"/>
            <a:ext cx="40943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AC7A0A8A-16ED-7554-C4F8-89CC8AB22DCE}"/>
              </a:ext>
            </a:extLst>
          </p:cNvPr>
          <p:cNvCxnSpPr/>
          <p:nvPr userDrawn="1"/>
        </p:nvCxnSpPr>
        <p:spPr>
          <a:xfrm>
            <a:off x="6448567" y="7407953"/>
            <a:ext cx="40943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BE42FF22-3901-9E9D-A37D-5AFBD0EFA750}"/>
              </a:ext>
            </a:extLst>
          </p:cNvPr>
          <p:cNvSpPr/>
          <p:nvPr userDrawn="1"/>
        </p:nvSpPr>
        <p:spPr>
          <a:xfrm>
            <a:off x="6448567" y="7419751"/>
            <a:ext cx="409433" cy="147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ko-KR" altLang="en-US" sz="1300" dirty="0">
              <a:solidFill>
                <a:schemeClr val="bg1">
                  <a:lumMod val="50000"/>
                </a:schemeClr>
              </a:solidFill>
              <a:latin typeface="Noto Sans KR SemiBold" panose="020B0200000000000000" pitchFamily="50" charset="-127"/>
              <a:ea typeface="Noto Sans KR SemiBold" panose="020B0200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65766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권한별 메뉴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814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메뉴 경로 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4679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6E6D872-9764-F260-800F-FD311F6C01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25143-F4D8-4544-9167-231D08830FE6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D4473D2D-98BC-BF44-2B23-8FCF57971C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67"/>
          <a:stretch/>
        </p:blipFill>
        <p:spPr>
          <a:xfrm>
            <a:off x="0" y="110365"/>
            <a:ext cx="6858000" cy="776711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289537BC-2116-C0DA-7FE6-9CD6186FF3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6" t="84590" r="56944" b="10594"/>
          <a:stretch/>
        </p:blipFill>
        <p:spPr>
          <a:xfrm>
            <a:off x="2555877" y="8900160"/>
            <a:ext cx="1543050" cy="46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96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47" r:id="rId2"/>
    <p:sldLayoutId id="2147483754" r:id="rId3"/>
    <p:sldLayoutId id="214748375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9F1A8B0-0B62-4E7B-5CC6-053EA4EAC5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796F1-4305-4037-91D8-A8378E8CB7F7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13" name="그룹 12"/>
          <p:cNvGrpSpPr/>
          <p:nvPr userDrawn="1"/>
        </p:nvGrpSpPr>
        <p:grpSpPr>
          <a:xfrm>
            <a:off x="0" y="0"/>
            <a:ext cx="6858000" cy="559559"/>
            <a:chOff x="0" y="0"/>
            <a:chExt cx="6858000" cy="559559"/>
          </a:xfrm>
        </p:grpSpPr>
        <p:grpSp>
          <p:nvGrpSpPr>
            <p:cNvPr id="14" name="그룹 13"/>
            <p:cNvGrpSpPr/>
            <p:nvPr/>
          </p:nvGrpSpPr>
          <p:grpSpPr>
            <a:xfrm>
              <a:off x="0" y="0"/>
              <a:ext cx="6858000" cy="559559"/>
              <a:chOff x="0" y="736979"/>
              <a:chExt cx="6858000" cy="559559"/>
            </a:xfrm>
          </p:grpSpPr>
          <p:sp>
            <p:nvSpPr>
              <p:cNvPr id="17" name="직사각형 16"/>
              <p:cNvSpPr/>
              <p:nvPr/>
            </p:nvSpPr>
            <p:spPr>
              <a:xfrm>
                <a:off x="0" y="736979"/>
                <a:ext cx="6858000" cy="559558"/>
              </a:xfrm>
              <a:prstGeom prst="rect">
                <a:avLst/>
              </a:prstGeom>
              <a:solidFill>
                <a:srgbClr val="02519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평행 사변형 17"/>
              <p:cNvSpPr/>
              <p:nvPr/>
            </p:nvSpPr>
            <p:spPr>
              <a:xfrm>
                <a:off x="1221474" y="736980"/>
                <a:ext cx="3684896" cy="559558"/>
              </a:xfrm>
              <a:prstGeom prst="parallelogram">
                <a:avLst>
                  <a:gd name="adj" fmla="val 118173"/>
                </a:avLst>
              </a:prstGeom>
              <a:solidFill>
                <a:srgbClr val="1C86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" name="양쪽 모서리가 둥근 사각형 14"/>
            <p:cNvSpPr/>
            <p:nvPr/>
          </p:nvSpPr>
          <p:spPr>
            <a:xfrm>
              <a:off x="5012140" y="0"/>
              <a:ext cx="1740090" cy="27295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제목 3">
              <a:extLst>
                <a:ext uri="{FF2B5EF4-FFF2-40B4-BE49-F238E27FC236}">
                  <a16:creationId xmlns:a16="http://schemas.microsoft.com/office/drawing/2014/main" id="{FF2DB856-5DE5-3E83-27D0-0A9A3EDB0622}"/>
                </a:ext>
              </a:extLst>
            </p:cNvPr>
            <p:cNvSpPr txBox="1">
              <a:spLocks/>
            </p:cNvSpPr>
            <p:nvPr/>
          </p:nvSpPr>
          <p:spPr>
            <a:xfrm>
              <a:off x="5199663" y="0"/>
              <a:ext cx="1365044" cy="27295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lnSpcReduction="10000"/>
            </a:bodyPr>
            <a:lstStyle>
              <a:lvl1pPr algn="l" defTabSz="9144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2000" kern="1200">
                  <a:solidFill>
                    <a:schemeClr val="tx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1200">
                  <a:solidFill>
                    <a:srgbClr val="0B2837"/>
                  </a:solidFill>
                  <a:latin typeface="Noto Sans KR SemiBold" panose="020B0200000000000000" pitchFamily="50" charset="-127"/>
                  <a:ea typeface="Noto Sans KR SemiBold" panose="020B0200000000000000" pitchFamily="50" charset="-127"/>
                </a:rPr>
                <a:t>사용자 매뉴얼</a:t>
              </a:r>
              <a:endPara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B2837"/>
                </a:solidFill>
                <a:effectLst/>
                <a:uLnTx/>
                <a:uFillTx/>
                <a:latin typeface="Noto Sans KR SemiBold" panose="020B0200000000000000" pitchFamily="50" charset="-127"/>
                <a:ea typeface="Noto Sans KR SemiBold" panose="020B0200000000000000" pitchFamily="50" charset="-127"/>
              </a:endParaRPr>
            </a:p>
          </p:txBody>
        </p:sp>
      </p:grpSp>
      <p:cxnSp>
        <p:nvCxnSpPr>
          <p:cNvPr id="22" name="직선 연결선 21"/>
          <p:cNvCxnSpPr/>
          <p:nvPr userDrawn="1"/>
        </p:nvCxnSpPr>
        <p:spPr>
          <a:xfrm>
            <a:off x="6448567" y="4455953"/>
            <a:ext cx="40943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 userDrawn="1"/>
        </p:nvCxnSpPr>
        <p:spPr>
          <a:xfrm>
            <a:off x="6448567" y="5931953"/>
            <a:ext cx="40943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 userDrawn="1"/>
        </p:nvCxnSpPr>
        <p:spPr>
          <a:xfrm>
            <a:off x="6448567" y="2950241"/>
            <a:ext cx="40943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 userDrawn="1"/>
        </p:nvCxnSpPr>
        <p:spPr>
          <a:xfrm>
            <a:off x="6448567" y="7407953"/>
            <a:ext cx="40943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663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61" r:id="rId2"/>
    <p:sldLayoutId id="2147483762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9F1A8B0-0B62-4E7B-5CC6-053EA4EAC5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796F1-4305-4037-91D8-A8378E8CB7F7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13" name="그룹 12"/>
          <p:cNvGrpSpPr/>
          <p:nvPr userDrawn="1"/>
        </p:nvGrpSpPr>
        <p:grpSpPr>
          <a:xfrm>
            <a:off x="0" y="0"/>
            <a:ext cx="6858000" cy="559559"/>
            <a:chOff x="0" y="0"/>
            <a:chExt cx="6858000" cy="559559"/>
          </a:xfrm>
        </p:grpSpPr>
        <p:grpSp>
          <p:nvGrpSpPr>
            <p:cNvPr id="14" name="그룹 13"/>
            <p:cNvGrpSpPr/>
            <p:nvPr/>
          </p:nvGrpSpPr>
          <p:grpSpPr>
            <a:xfrm>
              <a:off x="0" y="0"/>
              <a:ext cx="6858000" cy="559559"/>
              <a:chOff x="0" y="736979"/>
              <a:chExt cx="6858000" cy="559559"/>
            </a:xfrm>
          </p:grpSpPr>
          <p:sp>
            <p:nvSpPr>
              <p:cNvPr id="17" name="직사각형 16"/>
              <p:cNvSpPr/>
              <p:nvPr/>
            </p:nvSpPr>
            <p:spPr>
              <a:xfrm>
                <a:off x="0" y="736979"/>
                <a:ext cx="6858000" cy="559558"/>
              </a:xfrm>
              <a:prstGeom prst="rect">
                <a:avLst/>
              </a:prstGeom>
              <a:solidFill>
                <a:srgbClr val="02519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평행 사변형 17"/>
              <p:cNvSpPr/>
              <p:nvPr/>
            </p:nvSpPr>
            <p:spPr>
              <a:xfrm>
                <a:off x="1221474" y="736980"/>
                <a:ext cx="3684896" cy="559558"/>
              </a:xfrm>
              <a:prstGeom prst="parallelogram">
                <a:avLst>
                  <a:gd name="adj" fmla="val 118173"/>
                </a:avLst>
              </a:prstGeom>
              <a:solidFill>
                <a:srgbClr val="1C86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" name="양쪽 모서리가 둥근 사각형 14"/>
            <p:cNvSpPr/>
            <p:nvPr/>
          </p:nvSpPr>
          <p:spPr>
            <a:xfrm>
              <a:off x="5012140" y="0"/>
              <a:ext cx="1740090" cy="27295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제목 3">
              <a:extLst>
                <a:ext uri="{FF2B5EF4-FFF2-40B4-BE49-F238E27FC236}">
                  <a16:creationId xmlns:a16="http://schemas.microsoft.com/office/drawing/2014/main" id="{FF2DB856-5DE5-3E83-27D0-0A9A3EDB0622}"/>
                </a:ext>
              </a:extLst>
            </p:cNvPr>
            <p:cNvSpPr txBox="1">
              <a:spLocks/>
            </p:cNvSpPr>
            <p:nvPr/>
          </p:nvSpPr>
          <p:spPr>
            <a:xfrm>
              <a:off x="5199663" y="0"/>
              <a:ext cx="1365044" cy="27295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lnSpcReduction="10000"/>
            </a:bodyPr>
            <a:lstStyle>
              <a:lvl1pPr algn="l" defTabSz="9144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2000" kern="1200">
                  <a:solidFill>
                    <a:schemeClr val="tx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B2837"/>
                  </a:solidFill>
                  <a:effectLst/>
                  <a:uLnTx/>
                  <a:uFillTx/>
                  <a:latin typeface="Noto Sans KR SemiBold" panose="020B0200000000000000" pitchFamily="50" charset="-127"/>
                  <a:ea typeface="Noto Sans KR SemiBold" panose="020B0200000000000000" pitchFamily="50" charset="-127"/>
                </a:rPr>
                <a:t>권한별</a:t>
              </a:r>
              <a:r>
                <a:rPr kumimoji="0" lang="ko-KR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B2837"/>
                  </a:solidFill>
                  <a:effectLst/>
                  <a:uLnTx/>
                  <a:uFillTx/>
                  <a:latin typeface="Noto Sans KR SemiBold" panose="020B0200000000000000" pitchFamily="50" charset="-127"/>
                  <a:ea typeface="Noto Sans KR SemiBold" panose="020B0200000000000000" pitchFamily="50" charset="-127"/>
                </a:rPr>
                <a:t> </a:t>
              </a:r>
              <a:r>
                <a:rPr kumimoji="0" lang="ko-KR" alt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B2837"/>
                  </a:solidFill>
                  <a:effectLst/>
                  <a:uLnTx/>
                  <a:uFillTx/>
                  <a:latin typeface="Noto Sans KR SemiBold" panose="020B0200000000000000" pitchFamily="50" charset="-127"/>
                  <a:ea typeface="Noto Sans KR SemiBold" panose="020B0200000000000000" pitchFamily="50" charset="-127"/>
                </a:rPr>
                <a:t>메뉴설명</a:t>
              </a:r>
              <a:endPara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B2837"/>
                </a:solidFill>
                <a:effectLst/>
                <a:uLnTx/>
                <a:uFillTx/>
                <a:latin typeface="Noto Sans KR SemiBold" panose="020B0200000000000000" pitchFamily="50" charset="-127"/>
                <a:ea typeface="Noto Sans KR SemiBold" panose="020B0200000000000000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025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9F1A8B0-0B62-4E7B-5CC6-053EA4EAC5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796F1-4305-4037-91D8-A8378E8CB7F7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13" name="그룹 12"/>
          <p:cNvGrpSpPr/>
          <p:nvPr userDrawn="1"/>
        </p:nvGrpSpPr>
        <p:grpSpPr>
          <a:xfrm>
            <a:off x="0" y="0"/>
            <a:ext cx="6858000" cy="559559"/>
            <a:chOff x="0" y="0"/>
            <a:chExt cx="6858000" cy="559559"/>
          </a:xfrm>
        </p:grpSpPr>
        <p:grpSp>
          <p:nvGrpSpPr>
            <p:cNvPr id="14" name="그룹 13"/>
            <p:cNvGrpSpPr/>
            <p:nvPr/>
          </p:nvGrpSpPr>
          <p:grpSpPr>
            <a:xfrm>
              <a:off x="0" y="0"/>
              <a:ext cx="6858000" cy="559559"/>
              <a:chOff x="0" y="736979"/>
              <a:chExt cx="6858000" cy="559559"/>
            </a:xfrm>
          </p:grpSpPr>
          <p:sp>
            <p:nvSpPr>
              <p:cNvPr id="17" name="직사각형 16"/>
              <p:cNvSpPr/>
              <p:nvPr/>
            </p:nvSpPr>
            <p:spPr>
              <a:xfrm>
                <a:off x="0" y="736979"/>
                <a:ext cx="6858000" cy="559558"/>
              </a:xfrm>
              <a:prstGeom prst="rect">
                <a:avLst/>
              </a:prstGeom>
              <a:solidFill>
                <a:srgbClr val="02519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평행 사변형 17"/>
              <p:cNvSpPr/>
              <p:nvPr/>
            </p:nvSpPr>
            <p:spPr>
              <a:xfrm>
                <a:off x="1221474" y="736980"/>
                <a:ext cx="3684896" cy="559558"/>
              </a:xfrm>
              <a:prstGeom prst="parallelogram">
                <a:avLst>
                  <a:gd name="adj" fmla="val 118173"/>
                </a:avLst>
              </a:prstGeom>
              <a:solidFill>
                <a:srgbClr val="1C86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" name="양쪽 모서리가 둥근 사각형 14"/>
            <p:cNvSpPr/>
            <p:nvPr/>
          </p:nvSpPr>
          <p:spPr>
            <a:xfrm>
              <a:off x="5012140" y="0"/>
              <a:ext cx="1740090" cy="27295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제목 3">
              <a:extLst>
                <a:ext uri="{FF2B5EF4-FFF2-40B4-BE49-F238E27FC236}">
                  <a16:creationId xmlns:a16="http://schemas.microsoft.com/office/drawing/2014/main" id="{FF2DB856-5DE5-3E83-27D0-0A9A3EDB0622}"/>
                </a:ext>
              </a:extLst>
            </p:cNvPr>
            <p:cNvSpPr txBox="1">
              <a:spLocks/>
            </p:cNvSpPr>
            <p:nvPr/>
          </p:nvSpPr>
          <p:spPr>
            <a:xfrm>
              <a:off x="5199663" y="0"/>
              <a:ext cx="1365044" cy="27295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lnSpcReduction="10000"/>
            </a:bodyPr>
            <a:lstStyle>
              <a:lvl1pPr algn="l" defTabSz="9144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2000" kern="1200">
                  <a:solidFill>
                    <a:schemeClr val="tx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2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B2837"/>
                  </a:solidFill>
                  <a:effectLst/>
                  <a:uLnTx/>
                  <a:uFillTx/>
                  <a:latin typeface="Noto Sans KR SemiBold" panose="020B0200000000000000" pitchFamily="50" charset="-127"/>
                  <a:ea typeface="Noto Sans KR SemiBold" panose="020B0200000000000000" pitchFamily="50" charset="-127"/>
                </a:rPr>
                <a:t>메뉴 경로 비교</a:t>
              </a:r>
              <a:endPara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B2837"/>
                </a:solidFill>
                <a:effectLst/>
                <a:uLnTx/>
                <a:uFillTx/>
                <a:latin typeface="Noto Sans KR SemiBold" panose="020B0200000000000000" pitchFamily="50" charset="-127"/>
                <a:ea typeface="Noto Sans KR SemiBold" panose="020B0200000000000000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4770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54DC5-651E-4DA9-93B9-9D70753997C9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18" name="그룹 17"/>
          <p:cNvGrpSpPr/>
          <p:nvPr userDrawn="1"/>
        </p:nvGrpSpPr>
        <p:grpSpPr>
          <a:xfrm>
            <a:off x="-31755" y="84274"/>
            <a:ext cx="6889755" cy="1127759"/>
            <a:chOff x="-31755" y="84274"/>
            <a:chExt cx="6889755" cy="1127759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8130"/>
            <a:stretch/>
          </p:blipFill>
          <p:spPr bwMode="auto">
            <a:xfrm>
              <a:off x="-31755" y="84274"/>
              <a:ext cx="6889755" cy="11277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제목 3">
              <a:extLst>
                <a:ext uri="{FF2B5EF4-FFF2-40B4-BE49-F238E27FC236}">
                  <a16:creationId xmlns:a16="http://schemas.microsoft.com/office/drawing/2014/main" id="{FF2DB856-5DE5-3E83-27D0-0A9A3EDB0622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082583" y="407083"/>
              <a:ext cx="2811237" cy="23994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lnSpcReduction="10000"/>
            </a:bodyPr>
            <a:lstStyle>
              <a:lvl1pPr algn="l" defTabSz="9144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2000" kern="1200">
                  <a:solidFill>
                    <a:schemeClr val="tx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에스코어 드림 5 Medium" panose="020B0503030302020204" pitchFamily="34" charset="-127"/>
                  <a:ea typeface="에스코어 드림 5 Medium" panose="020B0503030302020204" pitchFamily="34" charset="-127"/>
                </a:rPr>
                <a:t>방역통합정보시스템</a:t>
              </a:r>
              <a:r>
                <a:rPr lang="ko-KR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에스코어 드림 5 Medium" panose="020B0503030302020204" pitchFamily="34" charset="-127"/>
                  <a:ea typeface="에스코어 드림 5 Medium" panose="020B0503030302020204" pitchFamily="34" charset="-127"/>
                </a:rPr>
                <a:t> </a:t>
              </a:r>
              <a:r>
                <a:rPr lang="ko-KR" altLang="en-US" sz="1000">
                  <a:solidFill>
                    <a:schemeClr val="tx1">
                      <a:lumMod val="50000"/>
                      <a:lumOff val="50000"/>
                    </a:schemeClr>
                  </a:solidFill>
                  <a:latin typeface="에스코어 드림 5 Medium" panose="020B0503030302020204" pitchFamily="34" charset="-127"/>
                  <a:ea typeface="에스코어 드림 5 Medium" panose="020B0503030302020204" pitchFamily="34" charset="-127"/>
                </a:rPr>
                <a:t>사용자 </a:t>
              </a:r>
              <a:r>
                <a:rPr lang="ko-KR" altLang="en-US" sz="10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에스코어 드림 5 Medium" panose="020B0503030302020204" pitchFamily="34" charset="-127"/>
                  <a:ea typeface="에스코어 드림 5 Medium" panose="020B0503030302020204" pitchFamily="34" charset="-127"/>
                </a:rPr>
                <a:t>매뉴얼</a:t>
              </a:r>
              <a:endPara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에스코어 드림 5 Medium" panose="020B0503030302020204" pitchFamily="34" charset="-127"/>
                <a:ea typeface="에스코어 드림 5 Medium" panose="020B0503030302020204" pitchFamily="34" charset="-127"/>
              </a:endParaRPr>
            </a:p>
          </p:txBody>
        </p:sp>
      </p:grpSp>
      <p:pic>
        <p:nvPicPr>
          <p:cNvPr id="9" name="그림 8"/>
          <p:cNvPicPr>
            <a:picLocks noChangeAspect="1"/>
          </p:cNvPicPr>
          <p:nvPr userDrawn="1"/>
        </p:nvPicPr>
        <p:blipFill rotWithShape="1">
          <a:blip r:embed="rId5"/>
          <a:srcRect l="39139" b="19477"/>
          <a:stretch/>
        </p:blipFill>
        <p:spPr>
          <a:xfrm>
            <a:off x="0" y="4360688"/>
            <a:ext cx="4771678" cy="5540764"/>
          </a:xfrm>
          <a:prstGeom prst="rect">
            <a:avLst/>
          </a:prstGeom>
        </p:spPr>
      </p:pic>
      <p:sp>
        <p:nvSpPr>
          <p:cNvPr id="10" name="직사각형 9"/>
          <p:cNvSpPr/>
          <p:nvPr userDrawn="1"/>
        </p:nvSpPr>
        <p:spPr>
          <a:xfrm>
            <a:off x="0" y="1720646"/>
            <a:ext cx="6877666" cy="8185354"/>
          </a:xfrm>
          <a:prstGeom prst="rect">
            <a:avLst/>
          </a:prstGeom>
          <a:gradFill>
            <a:gsLst>
              <a:gs pos="4800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양쪽 모서리가 둥근 사각형 10"/>
          <p:cNvSpPr/>
          <p:nvPr userDrawn="1"/>
        </p:nvSpPr>
        <p:spPr>
          <a:xfrm>
            <a:off x="87630" y="1216581"/>
            <a:ext cx="6682740" cy="502300"/>
          </a:xfrm>
          <a:prstGeom prst="round2SameRect">
            <a:avLst/>
          </a:prstGeom>
          <a:solidFill>
            <a:srgbClr val="268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그룹 14"/>
          <p:cNvGrpSpPr/>
          <p:nvPr userDrawn="1"/>
        </p:nvGrpSpPr>
        <p:grpSpPr>
          <a:xfrm>
            <a:off x="560748" y="1284345"/>
            <a:ext cx="1543665" cy="386437"/>
            <a:chOff x="3464092" y="1284345"/>
            <a:chExt cx="1543665" cy="386437"/>
          </a:xfrm>
        </p:grpSpPr>
        <p:cxnSp>
          <p:nvCxnSpPr>
            <p:cNvPr id="16" name="직선 연결선 15"/>
            <p:cNvCxnSpPr/>
            <p:nvPr/>
          </p:nvCxnSpPr>
          <p:spPr>
            <a:xfrm>
              <a:off x="3464092" y="1298125"/>
              <a:ext cx="0" cy="33921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제목 3">
              <a:extLst>
                <a:ext uri="{FF2B5EF4-FFF2-40B4-BE49-F238E27FC236}">
                  <a16:creationId xmlns:a16="http://schemas.microsoft.com/office/drawing/2014/main" id="{FF2DB856-5DE5-3E83-27D0-0A9A3EDB0622}"/>
                </a:ext>
              </a:extLst>
            </p:cNvPr>
            <p:cNvSpPr txBox="1">
              <a:spLocks/>
            </p:cNvSpPr>
            <p:nvPr/>
          </p:nvSpPr>
          <p:spPr>
            <a:xfrm>
              <a:off x="3563391" y="1284345"/>
              <a:ext cx="1444366" cy="38643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2000" kern="1200">
                  <a:solidFill>
                    <a:schemeClr val="tx1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  <a:cs typeface="+mj-cs"/>
                </a:defRPr>
              </a:lvl1pPr>
            </a:lstStyle>
            <a:p>
              <a:pPr>
                <a:lnSpc>
                  <a:spcPct val="110000"/>
                </a:lnSpc>
                <a:defRPr/>
              </a:pPr>
              <a:r>
                <a:rPr lang="en-US" altLang="ko-KR" sz="1800" dirty="0">
                  <a:solidFill>
                    <a:srgbClr val="FDFDFD"/>
                  </a:solidFill>
                  <a:latin typeface="에스코어 드림 6 Bold" panose="020B0703030302020204" pitchFamily="34" charset="-127"/>
                  <a:ea typeface="에스코어 드림 6 Bold" panose="020B0703030302020204" pitchFamily="34" charset="-127"/>
                </a:rPr>
                <a:t>CONTENTS</a:t>
              </a:r>
              <a:endParaRPr lang="ko-KR" altLang="en-US" sz="1800" dirty="0">
                <a:solidFill>
                  <a:srgbClr val="FDFDFD"/>
                </a:solidFill>
                <a:latin typeface="에스코어 드림 6 Bold" panose="020B0703030302020204" pitchFamily="34" charset="-127"/>
                <a:ea typeface="에스코어 드림 6 Bold" panose="020B0703030302020204" pitchFamily="34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5077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47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 rotWithShape="1">
          <a:blip r:embed="rId3"/>
          <a:srcRect l="39139" b="19477"/>
          <a:stretch/>
        </p:blipFill>
        <p:spPr>
          <a:xfrm>
            <a:off x="0" y="4360688"/>
            <a:ext cx="4771678" cy="5540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344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7548B68-DB16-8DF7-212F-6A02FF3D0078}"/>
              </a:ext>
            </a:extLst>
          </p:cNvPr>
          <p:cNvSpPr txBox="1"/>
          <p:nvPr/>
        </p:nvSpPr>
        <p:spPr>
          <a:xfrm>
            <a:off x="569686" y="1359177"/>
            <a:ext cx="57186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dirty="0">
                <a:solidFill>
                  <a:srgbClr val="2687D0"/>
                </a:solidFill>
                <a:latin typeface="에스코어 드림 8 Heavy" panose="020B0903030302020204" pitchFamily="34" charset="-127"/>
                <a:ea typeface="에스코어 드림 8 Heavy" panose="020B0903030302020204" pitchFamily="34" charset="-127"/>
              </a:rPr>
              <a:t>방역통합정보시스템 </a:t>
            </a:r>
            <a:endParaRPr lang="en-US" altLang="ko-KR" sz="4000" dirty="0">
              <a:solidFill>
                <a:srgbClr val="2687D0"/>
              </a:solidFill>
              <a:latin typeface="에스코어 드림 8 Heavy" panose="020B0903030302020204" pitchFamily="34" charset="-127"/>
              <a:ea typeface="에스코어 드림 8 Heavy" panose="020B0903030302020204" pitchFamily="34" charset="-127"/>
            </a:endParaRPr>
          </a:p>
          <a:p>
            <a:pPr algn="ctr"/>
            <a:r>
              <a:rPr lang="ko-KR" altLang="en-US" sz="4000" dirty="0">
                <a:solidFill>
                  <a:srgbClr val="2687D0"/>
                </a:solidFill>
                <a:latin typeface="에스코어 드림 8 Heavy" panose="020B0903030302020204" pitchFamily="34" charset="-127"/>
                <a:ea typeface="에스코어 드림 8 Heavy" panose="020B0903030302020204" pitchFamily="34" charset="-127"/>
              </a:rPr>
              <a:t>사용자 매뉴얼</a:t>
            </a:r>
            <a:endParaRPr lang="en-US" altLang="ko-KR" sz="4000" dirty="0">
              <a:solidFill>
                <a:srgbClr val="2687D0"/>
              </a:solidFill>
              <a:latin typeface="에스코어 드림 8 Heavy" panose="020B0903030302020204" pitchFamily="34" charset="-127"/>
              <a:ea typeface="에스코어 드림 8 Heavy" panose="020B0903030302020204" pitchFamily="34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7B1997-984A-43D8-510D-0A95B60F44AC}"/>
              </a:ext>
            </a:extLst>
          </p:cNvPr>
          <p:cNvSpPr txBox="1"/>
          <p:nvPr/>
        </p:nvSpPr>
        <p:spPr>
          <a:xfrm>
            <a:off x="569686" y="2682616"/>
            <a:ext cx="571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>
                <a:solidFill>
                  <a:srgbClr val="2687D0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- </a:t>
            </a:r>
            <a:r>
              <a:rPr lang="ko-KR" altLang="en-US" sz="2400" smtClean="0">
                <a:solidFill>
                  <a:srgbClr val="2687D0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약국 </a:t>
            </a:r>
            <a:r>
              <a:rPr lang="en-US" altLang="ko-KR" sz="2400" dirty="0">
                <a:solidFill>
                  <a:srgbClr val="2687D0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-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870AAD-5388-225C-6480-3053C5BE2EBE}"/>
              </a:ext>
            </a:extLst>
          </p:cNvPr>
          <p:cNvSpPr txBox="1"/>
          <p:nvPr/>
        </p:nvSpPr>
        <p:spPr>
          <a:xfrm>
            <a:off x="569686" y="7830813"/>
            <a:ext cx="571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smtClean="0">
                <a:solidFill>
                  <a:srgbClr val="2687D0"/>
                </a:solidFill>
                <a:latin typeface="에스코어 드림 7 ExtraBold" panose="020B0803030302020204" pitchFamily="34" charset="-127"/>
                <a:ea typeface="에스코어 드림 7 ExtraBold" panose="020B0803030302020204" pitchFamily="34" charset="-127"/>
              </a:rPr>
              <a:t>2024.6</a:t>
            </a:r>
            <a:endParaRPr lang="en-US" altLang="ko-KR" sz="2400" dirty="0">
              <a:solidFill>
                <a:srgbClr val="2687D0"/>
              </a:solidFill>
              <a:latin typeface="에스코어 드림 7 ExtraBold" panose="020B0803030302020204" pitchFamily="34" charset="-127"/>
              <a:ea typeface="에스코어 드림 7 ExtraBold" panose="020B08030303020202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50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양쪽 모서리가 둥근 사각형 9"/>
          <p:cNvSpPr/>
          <p:nvPr/>
        </p:nvSpPr>
        <p:spPr>
          <a:xfrm>
            <a:off x="547643" y="1189766"/>
            <a:ext cx="2772000" cy="406857"/>
          </a:xfrm>
          <a:prstGeom prst="round2SameRect">
            <a:avLst>
              <a:gd name="adj1" fmla="val 19205"/>
              <a:gd name="adj2" fmla="val 1328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13" name="제목 3"/>
          <p:cNvSpPr txBox="1"/>
          <p:nvPr/>
        </p:nvSpPr>
        <p:spPr>
          <a:xfrm>
            <a:off x="630430" y="1195059"/>
            <a:ext cx="2582162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altLang="ko-KR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(3)</a:t>
            </a: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치료제 사용내역 수정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543721" y="1549238"/>
            <a:ext cx="5320800" cy="6816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44000" rIns="288000" bIns="288000" anchor="t" anchorCtr="0"/>
          <a:lstStyle/>
          <a:p>
            <a:pPr marL="171450" marR="0" lvl="0" indent="-171450">
              <a:lnSpc>
                <a:spcPct val="100000"/>
              </a:lnSpc>
              <a:spcAft>
                <a:spcPts val="600"/>
              </a:spcAft>
              <a:buClrTx/>
              <a:buFont typeface="Wingdings"/>
              <a:buChar char="§"/>
              <a:defRPr/>
            </a:pP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메뉴 경로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: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자원관리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국가비축물자자원관리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사용관리</a:t>
            </a:r>
          </a:p>
          <a:p>
            <a:pPr marL="171450" lvl="0" indent="-171450">
              <a:lnSpc>
                <a:spcPct val="100000"/>
              </a:lnSpc>
              <a:spcAft>
                <a:spcPts val="600"/>
              </a:spcAft>
              <a:buFont typeface="Wingdings"/>
              <a:buChar char="§"/>
              <a:defRPr/>
            </a:pP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개요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: </a:t>
            </a:r>
            <a:r>
              <a:rPr lang="ko-KR" altLang="en-US" sz="1050" smtClean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 사용량 또는 입고량을 수정 처리합니다</a:t>
            </a:r>
            <a:r>
              <a:rPr lang="en-US" altLang="ko-KR" sz="1050" smtClean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.</a:t>
            </a:r>
            <a:endParaRPr lang="en-US" altLang="ko-KR" sz="1050">
              <a:solidFill>
                <a:sysClr val="windowText" lastClr="000000"/>
              </a:solidFill>
              <a:latin typeface="Noto Sans KR Medium"/>
              <a:ea typeface="Noto Sans KR Medium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68796F1-4305-4037-91D8-A8378E8CB7F7}" type="slidenum">
              <a:rPr lang="en-US" altLang="en-US"/>
              <a:pPr lvl="0">
                <a:defRPr/>
              </a:pPr>
              <a:t>10</a:t>
            </a:fld>
            <a:endParaRPr lang="en-US" altLang="en-US"/>
          </a:p>
        </p:txBody>
      </p:sp>
      <p:sp>
        <p:nvSpPr>
          <p:cNvPr id="32" name="직사각형 31"/>
          <p:cNvSpPr/>
          <p:nvPr/>
        </p:nvSpPr>
        <p:spPr>
          <a:xfrm>
            <a:off x="544467" y="2258386"/>
            <a:ext cx="5320800" cy="2842861"/>
          </a:xfrm>
          <a:prstGeom prst="rect">
            <a:avLst/>
          </a:prstGeom>
          <a:solidFill>
            <a:srgbClr val="FFFFFF">
              <a:alpha val="100000"/>
            </a:srgbClr>
          </a:solidFill>
          <a:ln w="9525" cap="flat" cmpd="sng" algn="ctr">
            <a:solidFill>
              <a:srgbClr val="BFBFBF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marR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effectLst/>
              <a:uLnTx/>
              <a:uFillTx/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33" name="모서리가 접힌 도형 27"/>
          <p:cNvSpPr/>
          <p:nvPr/>
        </p:nvSpPr>
        <p:spPr>
          <a:xfrm>
            <a:off x="542026" y="5120757"/>
            <a:ext cx="5320800" cy="1827317"/>
          </a:xfrm>
          <a:custGeom>
            <a:avLst/>
            <a:gdLst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  <a:gd name="connsiteX7" fmla="*/ 5320800 w 5320800"/>
              <a:gd name="connsiteY7" fmla="*/ 2095446 h 2095446"/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0800" h="2095446" stroke="0" extrusionOk="0">
                <a:moveTo>
                  <a:pt x="0" y="0"/>
                </a:moveTo>
                <a:lnTo>
                  <a:pt x="5320800" y="0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close/>
              </a:path>
              <a:path w="5320800" h="2095446" fill="darkenLess" stroke="0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close/>
              </a:path>
              <a:path w="5320800" h="2095446" fill="none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lnTo>
                  <a:pt x="5320800" y="0"/>
                </a:lnTo>
              </a:path>
            </a:pathLst>
          </a:custGeom>
          <a:solidFill>
            <a:srgbClr val="C0D4E4">
              <a:alpha val="36860"/>
            </a:srgbClr>
          </a:solidFill>
          <a:ln w="12700" cap="flat" cmpd="sng" algn="ctr">
            <a:noFill/>
            <a:prstDash val="solid"/>
            <a:miter/>
          </a:ln>
        </p:spPr>
        <p:txBody>
          <a:bodyPr lIns="252000" tIns="252000" rIns="252000" bIns="252000" anchor="t" anchorCtr="0">
            <a:spAutoFit/>
          </a:bodyPr>
          <a:lstStyle/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사용관리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[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사용내역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]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 화면의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【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조회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】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버튼을 클릭합니다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사용내역 목록표에서 변경할 행을 확인합니다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변경내역을 입력하시면 됩니다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/>
            </a:r>
            <a:b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</a:b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*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배경색이 파란색으로 된 컬럼만 수정이 가능하며 입고량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,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사용량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,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무상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,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유상 컬럼값은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0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이상 정수만 입력할 수 있습니다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【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저장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】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버튼을 클릭합니다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62862" y="2301873"/>
            <a:ext cx="5282311" cy="2514600"/>
          </a:xfrm>
          <a:prstGeom prst="rect">
            <a:avLst/>
          </a:prstGeom>
        </p:spPr>
      </p:pic>
      <p:sp>
        <p:nvSpPr>
          <p:cNvPr id="35" name="직사각형 34"/>
          <p:cNvSpPr/>
          <p:nvPr/>
        </p:nvSpPr>
        <p:spPr>
          <a:xfrm>
            <a:off x="561040" y="3245754"/>
            <a:ext cx="5273600" cy="97708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5147860" y="2948730"/>
            <a:ext cx="105242" cy="88211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5736212" y="2815380"/>
            <a:ext cx="105242" cy="88211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양쪽 모서리가 둥근 사각형 29"/>
          <p:cNvSpPr/>
          <p:nvPr/>
        </p:nvSpPr>
        <p:spPr>
          <a:xfrm>
            <a:off x="547643" y="1683070"/>
            <a:ext cx="2772000" cy="396313"/>
          </a:xfrm>
          <a:prstGeom prst="round2SameRect">
            <a:avLst>
              <a:gd name="adj1" fmla="val 19205"/>
              <a:gd name="adj2" fmla="val 1328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68" name="제목 3"/>
          <p:cNvSpPr txBox="1"/>
          <p:nvPr/>
        </p:nvSpPr>
        <p:spPr>
          <a:xfrm>
            <a:off x="630430" y="1274558"/>
            <a:ext cx="277010" cy="244576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L="0" marR="0" lvl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en-US" altLang="ko-KR" sz="1600" b="0" i="0" u="none" strike="noStrike" kern="1200" cap="none" spc="0" normalizeH="0" baseline="0">
                <a:solidFill>
                  <a:srgbClr val="012E53"/>
                </a:solidFill>
                <a:effectLst/>
                <a:uLnTx/>
                <a:uFillTx/>
                <a:latin typeface="Noto Sans KR Medium"/>
                <a:ea typeface="Noto Sans KR Medium"/>
              </a:rPr>
              <a:t>2</a:t>
            </a:r>
          </a:p>
        </p:txBody>
      </p:sp>
      <p:sp>
        <p:nvSpPr>
          <p:cNvPr id="69" name="제목 3"/>
          <p:cNvSpPr txBox="1"/>
          <p:nvPr/>
        </p:nvSpPr>
        <p:spPr>
          <a:xfrm>
            <a:off x="998625" y="1254727"/>
            <a:ext cx="4394228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R="0" lv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/>
            </a:pP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 전배 요청</a:t>
            </a:r>
          </a:p>
        </p:txBody>
      </p:sp>
      <p:sp>
        <p:nvSpPr>
          <p:cNvPr id="71" name="제목 3"/>
          <p:cNvSpPr txBox="1"/>
          <p:nvPr/>
        </p:nvSpPr>
        <p:spPr>
          <a:xfrm>
            <a:off x="630430" y="1712419"/>
            <a:ext cx="2582162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altLang="ko-KR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(1) </a:t>
            </a: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 전배내역 조회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547643" y="2033889"/>
            <a:ext cx="5320800" cy="685248"/>
            <a:chOff x="547643" y="1553829"/>
            <a:chExt cx="5320800" cy="685248"/>
          </a:xfrm>
        </p:grpSpPr>
        <p:sp>
          <p:nvSpPr>
            <p:cNvPr id="3" name="직사각형 2"/>
            <p:cNvSpPr/>
            <p:nvPr/>
          </p:nvSpPr>
          <p:spPr>
            <a:xfrm>
              <a:off x="547643" y="1561453"/>
              <a:ext cx="5320800" cy="6776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8000" tIns="144000" rIns="288000" bIns="288000" anchor="t" anchorCtr="0"/>
            <a:lstStyle/>
            <a:p>
              <a:pPr marL="171450" marR="0" lvl="0" indent="-171450">
                <a:lnSpc>
                  <a:spcPct val="100000"/>
                </a:lnSpc>
                <a:spcAft>
                  <a:spcPts val="600"/>
                </a:spcAft>
                <a:buClrTx/>
                <a:buFont typeface="Wingdings"/>
                <a:buChar char="§"/>
                <a:defRPr/>
              </a:pP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메뉴 경로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: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자원관리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&gt;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국가비축물자자원관리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&gt;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치료제관리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&gt;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사용관리</a:t>
              </a:r>
            </a:p>
            <a:p>
              <a:pPr marL="171450" lvl="0" indent="-171450">
                <a:lnSpc>
                  <a:spcPct val="100000"/>
                </a:lnSpc>
                <a:spcAft>
                  <a:spcPts val="600"/>
                </a:spcAft>
                <a:buFont typeface="Wingdings"/>
                <a:buChar char="§"/>
                <a:defRPr/>
              </a:pP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개요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: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치료제를 다른 업체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(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기관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)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와 주고 받은 내역을 조회합니다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.</a:t>
              </a:r>
            </a:p>
          </p:txBody>
        </p:sp>
        <p:cxnSp>
          <p:nvCxnSpPr>
            <p:cNvPr id="4" name="직선 연결선 3"/>
            <p:cNvCxnSpPr/>
            <p:nvPr/>
          </p:nvCxnSpPr>
          <p:spPr>
            <a:xfrm>
              <a:off x="556279" y="1553829"/>
              <a:ext cx="5304564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직사각형 14"/>
          <p:cNvSpPr/>
          <p:nvPr/>
        </p:nvSpPr>
        <p:spPr>
          <a:xfrm>
            <a:off x="547643" y="2743193"/>
            <a:ext cx="5320800" cy="255464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18" name="모서리가 접힌 도형 27"/>
          <p:cNvSpPr/>
          <p:nvPr/>
        </p:nvSpPr>
        <p:spPr>
          <a:xfrm>
            <a:off x="547699" y="5314516"/>
            <a:ext cx="5320800" cy="4079402"/>
          </a:xfrm>
          <a:custGeom>
            <a:avLst/>
            <a:gdLst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  <a:gd name="connsiteX7" fmla="*/ 5320800 w 5320800"/>
              <a:gd name="connsiteY7" fmla="*/ 2095446 h 2095446"/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0800" h="2095446" stroke="0" extrusionOk="0">
                <a:moveTo>
                  <a:pt x="0" y="0"/>
                </a:moveTo>
                <a:lnTo>
                  <a:pt x="5320800" y="0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close/>
              </a:path>
              <a:path w="5320800" h="2095446" fill="darkenLess" stroke="0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close/>
              </a:path>
              <a:path w="5320800" h="2095446" fill="none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lnTo>
                  <a:pt x="5320800" y="0"/>
                </a:lnTo>
              </a:path>
            </a:pathLst>
          </a:custGeom>
          <a:solidFill>
            <a:srgbClr val="C0D4E4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tIns="252000" rIns="252000" bIns="252000" anchor="t" anchorCtr="0">
            <a:noAutofit/>
          </a:bodyPr>
          <a:lstStyle/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사용관리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[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사용내역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]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 화면의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【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전배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】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원하는 조건에 맞게 검색조건을 설정 후 치료제 전배 내역 화면의 </a:t>
            </a: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【조회】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  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상세한 정보를 보고 싶을때는 행을 더블클릭 하거나 선택 후 </a:t>
            </a: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【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상세보기</a:t>
            </a: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】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클릭합니다</a:t>
            </a:r>
            <a:r>
              <a:rPr lang="en-US" altLang="ko-KR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endParaRPr lang="en-US" altLang="ko-KR" sz="1000" b="1">
              <a:solidFill>
                <a:sysClr val="windowText" lastClr="000000"/>
              </a:solidFill>
              <a:latin typeface="Noto Sans KR"/>
              <a:ea typeface="Noto Sans KR"/>
            </a:endParaRP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endParaRPr lang="en-US" altLang="ko-KR" sz="1000" b="1">
              <a:solidFill>
                <a:sysClr val="windowText" lastClr="000000"/>
              </a:solidFill>
              <a:latin typeface="Noto Sans KR"/>
              <a:ea typeface="Noto Sans KR"/>
            </a:endParaRP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 b="1">
                <a:solidFill>
                  <a:sysClr val="windowText" lastClr="000000"/>
                </a:solidFill>
                <a:latin typeface="Noto Sans KR"/>
                <a:ea typeface="Noto Sans KR"/>
              </a:rPr>
              <a:t>&lt; </a:t>
            </a:r>
            <a:r>
              <a:rPr lang="ko-KR" altLang="en-US" sz="1000" b="1">
                <a:solidFill>
                  <a:sysClr val="windowText" lastClr="000000"/>
                </a:solidFill>
                <a:latin typeface="Noto Sans KR"/>
                <a:ea typeface="Noto Sans KR"/>
              </a:rPr>
              <a:t>검색 조건 설명 </a:t>
            </a:r>
            <a:r>
              <a:rPr lang="en-US" altLang="ko-KR" sz="1000" b="1">
                <a:solidFill>
                  <a:sysClr val="windowText" lastClr="000000"/>
                </a:solidFill>
                <a:latin typeface="Noto Sans KR"/>
                <a:ea typeface="Noto Sans KR"/>
              </a:rPr>
              <a:t>&gt;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-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기관정보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로그인한 약국의 기관기호와 기관명이 고정으로 세팅됩니다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	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*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[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검색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]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버튼 및 수정은 비활성화됩니다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-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치료제 </a:t>
            </a:r>
            <a:r>
              <a:rPr lang="en-US" altLang="ko-KR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접속 시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‘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전체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’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로 세팅되며 원하는 치료제를 선택하시면 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-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전배요청기간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접속 시 시작일자와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(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금일로부터 한달전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)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종료일자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(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금일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)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가 세팅되어 		있으며 날짜 입력 및 클릭하여 검색을 실행하시면 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b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                  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	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[2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주일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], [1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개월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], [2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개월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]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버튼 클릭 시 선택한 기간만큼 종료일자에서 	         	 차감된 일자로 시작일자가 셋팅됩니다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-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전배처리여부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체크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시 입고 미처리건만 </a:t>
            </a:r>
            <a:r>
              <a:rPr lang="ko-KR" altLang="en-US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조회가 가능합니다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endParaRPr lang="ko-KR" altLang="en-US" sz="1000">
              <a:solidFill>
                <a:sysClr val="windowText" lastClr="000000"/>
              </a:solidFill>
              <a:latin typeface="Noto Sans KR"/>
              <a:ea typeface="Noto Sans KR"/>
            </a:endParaRP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endParaRPr lang="en-US" altLang="ko-KR" sz="1000">
              <a:solidFill>
                <a:sysClr val="windowText" lastClr="000000"/>
              </a:solidFill>
              <a:latin typeface="Noto Sans KR"/>
              <a:ea typeface="Noto Sans KR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68796F1-4305-4037-91D8-A8378E8CB7F7}" type="slidenum">
              <a:rPr lang="en-US" altLang="en-US"/>
              <a:pPr lvl="0">
                <a:defRPr/>
              </a:pPr>
              <a:t>11</a:t>
            </a:fld>
            <a:endParaRPr lang="en-US" altLang="en-US"/>
          </a:p>
        </p:txBody>
      </p:sp>
      <p:pic>
        <p:nvPicPr>
          <p:cNvPr id="75" name="그림 74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59510" y="2755106"/>
            <a:ext cx="5297314" cy="2521741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 flipV="1">
            <a:off x="1322959" y="3065715"/>
            <a:ext cx="3762820" cy="2397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76" name="직사각형 75"/>
          <p:cNvSpPr/>
          <p:nvPr/>
        </p:nvSpPr>
        <p:spPr>
          <a:xfrm>
            <a:off x="5288664" y="3404273"/>
            <a:ext cx="105242" cy="88211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4973924" y="3325589"/>
            <a:ext cx="105242" cy="88211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  <p:cxnSp>
        <p:nvCxnSpPr>
          <p:cNvPr id="78" name="꺾인 연결선 38"/>
          <p:cNvCxnSpPr>
            <a:stCxn id="76" idx="2"/>
          </p:cNvCxnSpPr>
          <p:nvPr/>
        </p:nvCxnSpPr>
        <p:spPr>
          <a:xfrm rot="5400000">
            <a:off x="4918537" y="3693635"/>
            <a:ext cx="623902" cy="221601"/>
          </a:xfrm>
          <a:prstGeom prst="bentConnector3">
            <a:avLst>
              <a:gd name="adj1" fmla="val 100174"/>
            </a:avLst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  <a:tailEnd type="triangle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양쪽 모서리가 둥근 사각형 9"/>
          <p:cNvSpPr/>
          <p:nvPr/>
        </p:nvSpPr>
        <p:spPr>
          <a:xfrm>
            <a:off x="547643" y="1189766"/>
            <a:ext cx="2772000" cy="406857"/>
          </a:xfrm>
          <a:prstGeom prst="round2SameRect">
            <a:avLst>
              <a:gd name="adj1" fmla="val 19205"/>
              <a:gd name="adj2" fmla="val 1328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13" name="제목 3"/>
          <p:cNvSpPr txBox="1"/>
          <p:nvPr/>
        </p:nvSpPr>
        <p:spPr>
          <a:xfrm>
            <a:off x="630430" y="1195059"/>
            <a:ext cx="2582162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altLang="ko-KR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(2)</a:t>
            </a: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치료제 전배 요청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543721" y="1549238"/>
            <a:ext cx="5320800" cy="6816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44000" rIns="288000" bIns="288000" anchor="t" anchorCtr="0"/>
          <a:lstStyle/>
          <a:p>
            <a:pPr marL="171450" marR="0" lvl="0" indent="-171450">
              <a:lnSpc>
                <a:spcPct val="100000"/>
              </a:lnSpc>
              <a:spcAft>
                <a:spcPts val="600"/>
              </a:spcAft>
              <a:buClrTx/>
              <a:buFont typeface="Wingdings"/>
              <a:buChar char="§"/>
              <a:defRPr/>
            </a:pP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메뉴 경로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: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자원관리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국가비축물자자원관리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사용관리</a:t>
            </a:r>
          </a:p>
          <a:p>
            <a:pPr marL="171450" lvl="0" indent="-171450">
              <a:lnSpc>
                <a:spcPct val="100000"/>
              </a:lnSpc>
              <a:spcAft>
                <a:spcPts val="600"/>
              </a:spcAft>
              <a:buFont typeface="Wingdings"/>
              <a:buChar char="§"/>
              <a:defRPr/>
            </a:pP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개요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: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치료제를 다른 업체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(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기관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)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에게 전달하는 것을 요청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(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등록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)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합니다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.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68796F1-4305-4037-91D8-A8378E8CB7F7}" type="slidenum">
              <a:rPr lang="en-US" altLang="en-US"/>
              <a:pPr lvl="0">
                <a:defRPr/>
              </a:pPr>
              <a:t>12</a:t>
            </a:fld>
            <a:endParaRPr lang="en-US" altLang="en-US"/>
          </a:p>
        </p:txBody>
      </p:sp>
      <p:sp>
        <p:nvSpPr>
          <p:cNvPr id="26" name="직사각형 25"/>
          <p:cNvSpPr/>
          <p:nvPr/>
        </p:nvSpPr>
        <p:spPr>
          <a:xfrm>
            <a:off x="547643" y="2261562"/>
            <a:ext cx="5320800" cy="2528990"/>
          </a:xfrm>
          <a:prstGeom prst="rect">
            <a:avLst/>
          </a:prstGeom>
          <a:solidFill>
            <a:srgbClr val="FFFFFF">
              <a:alpha val="100000"/>
            </a:srgbClr>
          </a:solidFill>
          <a:ln w="9525" cap="flat" cmpd="sng" algn="ctr">
            <a:solidFill>
              <a:srgbClr val="BFBFBF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marR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effectLst/>
              <a:uLnTx/>
              <a:uFillTx/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27" name="모서리가 접힌 도형 27"/>
          <p:cNvSpPr/>
          <p:nvPr/>
        </p:nvSpPr>
        <p:spPr>
          <a:xfrm>
            <a:off x="545202" y="4809608"/>
            <a:ext cx="5320800" cy="1824142"/>
          </a:xfrm>
          <a:custGeom>
            <a:avLst/>
            <a:gdLst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  <a:gd name="connsiteX7" fmla="*/ 5320800 w 5320800"/>
              <a:gd name="connsiteY7" fmla="*/ 2095446 h 2095446"/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0800" h="2095446" stroke="0" extrusionOk="0">
                <a:moveTo>
                  <a:pt x="0" y="0"/>
                </a:moveTo>
                <a:lnTo>
                  <a:pt x="5320800" y="0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close/>
              </a:path>
              <a:path w="5320800" h="2095446" fill="darkenLess" stroke="0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close/>
              </a:path>
              <a:path w="5320800" h="2095446" fill="none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lnTo>
                  <a:pt x="5320800" y="0"/>
                </a:lnTo>
              </a:path>
            </a:pathLst>
          </a:custGeom>
          <a:solidFill>
            <a:srgbClr val="C0D4E4">
              <a:alpha val="36860"/>
            </a:srgbClr>
          </a:solidFill>
          <a:ln w="12700" cap="flat" cmpd="sng" algn="ctr">
            <a:noFill/>
            <a:prstDash val="solid"/>
            <a:miter/>
          </a:ln>
        </p:spPr>
        <p:txBody>
          <a:bodyPr lIns="252000" tIns="252000" rIns="252000" bIns="252000" anchor="t" anchorCtr="0">
            <a:spAutoFit/>
          </a:bodyPr>
          <a:lstStyle/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치료제 전배 내역 팝업창의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【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신규전배요청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】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버튼을 클릭합니다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치료제 전배 기관정보표의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【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검색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】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버튼을 제외한 나머지 부분은 비활성화되어 있어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【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검색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】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버튼을 통해 치료제를 전달할 기관을 조회 후 선택합니다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치료제 전배량 정보표에서 치료제를 선택하고 전배량을 입력합니다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/>
            </a:r>
            <a:b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</a:b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*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전배량은 재고량을 초과할 수 없습니다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【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요청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】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버튼을 클릭합니다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65150" y="2276835"/>
            <a:ext cx="5283200" cy="2498364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2642835" y="3306400"/>
            <a:ext cx="101931" cy="88292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3085315" y="4034630"/>
            <a:ext cx="119250" cy="88292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양쪽 모서리가 둥근 사각형 9"/>
          <p:cNvSpPr/>
          <p:nvPr/>
        </p:nvSpPr>
        <p:spPr>
          <a:xfrm>
            <a:off x="547643" y="1189766"/>
            <a:ext cx="2772000" cy="406857"/>
          </a:xfrm>
          <a:prstGeom prst="round2SameRect">
            <a:avLst>
              <a:gd name="adj1" fmla="val 19205"/>
              <a:gd name="adj2" fmla="val 1328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13" name="제목 3"/>
          <p:cNvSpPr txBox="1"/>
          <p:nvPr/>
        </p:nvSpPr>
        <p:spPr>
          <a:xfrm>
            <a:off x="630430" y="1195059"/>
            <a:ext cx="2582162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altLang="ko-KR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(3)</a:t>
            </a: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치료제 전배 취소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543721" y="1549238"/>
            <a:ext cx="5320800" cy="6816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44000" rIns="288000" bIns="288000" anchor="t" anchorCtr="0"/>
          <a:lstStyle/>
          <a:p>
            <a:pPr marL="171450" marR="0" lvl="0" indent="-171450">
              <a:lnSpc>
                <a:spcPct val="100000"/>
              </a:lnSpc>
              <a:spcAft>
                <a:spcPts val="600"/>
              </a:spcAft>
              <a:buClrTx/>
              <a:buFont typeface="Wingdings"/>
              <a:buChar char="§"/>
              <a:defRPr/>
            </a:pP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메뉴 경로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: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자원관리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국가비축물자자원관리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사용관리</a:t>
            </a:r>
          </a:p>
          <a:p>
            <a:pPr marL="171450" lvl="0" indent="-171450">
              <a:lnSpc>
                <a:spcPct val="100000"/>
              </a:lnSpc>
              <a:spcAft>
                <a:spcPts val="600"/>
              </a:spcAft>
              <a:buFont typeface="Wingdings"/>
              <a:buChar char="§"/>
              <a:defRPr/>
            </a:pP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개요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: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전배요청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(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등록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)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한 건을 취소합니다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.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68796F1-4305-4037-91D8-A8378E8CB7F7}" type="slidenum">
              <a:rPr lang="en-US" altLang="en-US"/>
              <a:pPr lvl="0">
                <a:defRPr/>
              </a:pPr>
              <a:t>13</a:t>
            </a:fld>
            <a:endParaRPr lang="en-US" altLang="en-US"/>
          </a:p>
        </p:txBody>
      </p:sp>
      <p:sp>
        <p:nvSpPr>
          <p:cNvPr id="26" name="직사각형 25"/>
          <p:cNvSpPr/>
          <p:nvPr/>
        </p:nvSpPr>
        <p:spPr>
          <a:xfrm>
            <a:off x="547643" y="2261562"/>
            <a:ext cx="5320800" cy="2545798"/>
          </a:xfrm>
          <a:prstGeom prst="rect">
            <a:avLst/>
          </a:prstGeom>
          <a:solidFill>
            <a:srgbClr val="FFFFFF">
              <a:alpha val="100000"/>
            </a:srgbClr>
          </a:solidFill>
          <a:ln w="9525" cap="flat" cmpd="sng" algn="ctr">
            <a:solidFill>
              <a:srgbClr val="BFBFBF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marR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effectLst/>
              <a:uLnTx/>
              <a:uFillTx/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27" name="모서리가 접힌 도형 27"/>
          <p:cNvSpPr/>
          <p:nvPr/>
        </p:nvSpPr>
        <p:spPr>
          <a:xfrm>
            <a:off x="545202" y="4819133"/>
            <a:ext cx="5320800" cy="1128817"/>
          </a:xfrm>
          <a:custGeom>
            <a:avLst/>
            <a:gdLst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  <a:gd name="connsiteX7" fmla="*/ 5320800 w 5320800"/>
              <a:gd name="connsiteY7" fmla="*/ 2095446 h 2095446"/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0800" h="2095446" stroke="0" extrusionOk="0">
                <a:moveTo>
                  <a:pt x="0" y="0"/>
                </a:moveTo>
                <a:lnTo>
                  <a:pt x="5320800" y="0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close/>
              </a:path>
              <a:path w="5320800" h="2095446" fill="darkenLess" stroke="0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close/>
              </a:path>
              <a:path w="5320800" h="2095446" fill="none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lnTo>
                  <a:pt x="5320800" y="0"/>
                </a:lnTo>
              </a:path>
            </a:pathLst>
          </a:custGeom>
          <a:solidFill>
            <a:srgbClr val="C0D4E4">
              <a:alpha val="36860"/>
            </a:srgbClr>
          </a:solidFill>
          <a:ln w="12700" cap="flat" cmpd="sng" algn="ctr">
            <a:noFill/>
            <a:prstDash val="solid"/>
            <a:miter/>
          </a:ln>
        </p:spPr>
        <p:txBody>
          <a:bodyPr lIns="252000" tIns="252000" rIns="252000" bIns="252000" anchor="t" anchorCtr="0">
            <a:spAutoFit/>
          </a:bodyPr>
          <a:lstStyle/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치료제 전배내역 목록표에서 전배 취소할 건을 선택합니다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【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전배취소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】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버튼을 클릭합니다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/>
            </a:r>
            <a:b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</a:b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*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전배취소는 상태값이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‘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요청중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’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인 상태에만 전배취소가 가능합니다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</a:p>
        </p:txBody>
      </p:sp>
      <p:pic>
        <p:nvPicPr>
          <p:cNvPr id="36" name="그림 35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68139" y="2279212"/>
            <a:ext cx="5277097" cy="2511986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 flipV="1">
            <a:off x="1334504" y="3251020"/>
            <a:ext cx="3739729" cy="92499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951206" y="2977864"/>
            <a:ext cx="176977" cy="88292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양쪽 모서리가 둥근 사각형 29"/>
          <p:cNvSpPr/>
          <p:nvPr/>
        </p:nvSpPr>
        <p:spPr>
          <a:xfrm>
            <a:off x="547643" y="1683070"/>
            <a:ext cx="2772000" cy="396313"/>
          </a:xfrm>
          <a:prstGeom prst="round2SameRect">
            <a:avLst>
              <a:gd name="adj1" fmla="val 19205"/>
              <a:gd name="adj2" fmla="val 1328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68" name="제목 3"/>
          <p:cNvSpPr txBox="1"/>
          <p:nvPr/>
        </p:nvSpPr>
        <p:spPr>
          <a:xfrm>
            <a:off x="630430" y="1274558"/>
            <a:ext cx="277010" cy="244576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L="0" marR="0" lvl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en-US" altLang="ko-KR" sz="1600" b="0" i="0" u="none" strike="noStrike" kern="1200" cap="none" spc="0" normalizeH="0" baseline="0">
                <a:solidFill>
                  <a:srgbClr val="012E53"/>
                </a:solidFill>
                <a:effectLst/>
                <a:uLnTx/>
                <a:uFillTx/>
                <a:latin typeface="Noto Sans KR Medium"/>
                <a:ea typeface="Noto Sans KR Medium"/>
              </a:rPr>
              <a:t>3</a:t>
            </a:r>
          </a:p>
        </p:txBody>
      </p:sp>
      <p:sp>
        <p:nvSpPr>
          <p:cNvPr id="69" name="제목 3"/>
          <p:cNvSpPr txBox="1"/>
          <p:nvPr/>
        </p:nvSpPr>
        <p:spPr>
          <a:xfrm>
            <a:off x="998625" y="1254727"/>
            <a:ext cx="4394228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R="0" lv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/>
            </a:pP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 전배 승인</a:t>
            </a:r>
          </a:p>
        </p:txBody>
      </p:sp>
      <p:sp>
        <p:nvSpPr>
          <p:cNvPr id="71" name="제목 3"/>
          <p:cNvSpPr txBox="1"/>
          <p:nvPr/>
        </p:nvSpPr>
        <p:spPr>
          <a:xfrm>
            <a:off x="630430" y="1712419"/>
            <a:ext cx="2582162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altLang="ko-KR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(1) </a:t>
            </a: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 입고 승인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547643" y="2033889"/>
            <a:ext cx="5320800" cy="685248"/>
            <a:chOff x="547643" y="1553829"/>
            <a:chExt cx="5320800" cy="685248"/>
          </a:xfrm>
        </p:grpSpPr>
        <p:sp>
          <p:nvSpPr>
            <p:cNvPr id="3" name="직사각형 2"/>
            <p:cNvSpPr/>
            <p:nvPr/>
          </p:nvSpPr>
          <p:spPr>
            <a:xfrm>
              <a:off x="547643" y="1561453"/>
              <a:ext cx="5320800" cy="6776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8000" tIns="144000" rIns="288000" bIns="288000" anchor="t" anchorCtr="0"/>
            <a:lstStyle/>
            <a:p>
              <a:pPr marL="171450" marR="0" lvl="0" indent="-171450">
                <a:lnSpc>
                  <a:spcPct val="100000"/>
                </a:lnSpc>
                <a:spcAft>
                  <a:spcPts val="600"/>
                </a:spcAft>
                <a:buClrTx/>
                <a:buFont typeface="Wingdings"/>
                <a:buChar char="§"/>
                <a:defRPr/>
              </a:pP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메뉴 경로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: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자원관리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&gt;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국가비축물자자원관리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&gt;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치료제관리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&gt;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사용관리</a:t>
              </a:r>
            </a:p>
            <a:p>
              <a:pPr marL="171450" lvl="0" indent="-171450">
                <a:lnSpc>
                  <a:spcPct val="100000"/>
                </a:lnSpc>
                <a:spcAft>
                  <a:spcPts val="600"/>
                </a:spcAft>
                <a:buFont typeface="Wingdings"/>
                <a:buChar char="§"/>
                <a:defRPr/>
              </a:pP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개요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: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다른 업체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(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기관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)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에서 전배요청 받은 치료제 입고를 승인 합니다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.</a:t>
              </a:r>
            </a:p>
          </p:txBody>
        </p:sp>
        <p:cxnSp>
          <p:nvCxnSpPr>
            <p:cNvPr id="4" name="직선 연결선 3"/>
            <p:cNvCxnSpPr/>
            <p:nvPr/>
          </p:nvCxnSpPr>
          <p:spPr>
            <a:xfrm>
              <a:off x="556279" y="1553829"/>
              <a:ext cx="5304564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직사각형 14"/>
          <p:cNvSpPr/>
          <p:nvPr/>
        </p:nvSpPr>
        <p:spPr>
          <a:xfrm>
            <a:off x="547643" y="2743193"/>
            <a:ext cx="5320800" cy="255464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18" name="모서리가 접힌 도형 27"/>
          <p:cNvSpPr/>
          <p:nvPr/>
        </p:nvSpPr>
        <p:spPr>
          <a:xfrm>
            <a:off x="547699" y="5314516"/>
            <a:ext cx="5320800" cy="1215098"/>
          </a:xfrm>
          <a:custGeom>
            <a:avLst/>
            <a:gdLst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  <a:gd name="connsiteX7" fmla="*/ 5320800 w 5320800"/>
              <a:gd name="connsiteY7" fmla="*/ 2095446 h 2095446"/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0800" h="2095446" stroke="0" extrusionOk="0">
                <a:moveTo>
                  <a:pt x="0" y="0"/>
                </a:moveTo>
                <a:lnTo>
                  <a:pt x="5320800" y="0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close/>
              </a:path>
              <a:path w="5320800" h="2095446" fill="darkenLess" stroke="0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close/>
              </a:path>
              <a:path w="5320800" h="2095446" fill="none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lnTo>
                  <a:pt x="5320800" y="0"/>
                </a:lnTo>
              </a:path>
            </a:pathLst>
          </a:custGeom>
          <a:solidFill>
            <a:srgbClr val="C0D4E4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tIns="252000" rIns="252000" bIns="252000" anchor="t" anchorCtr="0">
            <a:noAutofit/>
          </a:bodyPr>
          <a:lstStyle/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치료제 전배내역 목록표에서 치료제 입고를 승인할 행을 클릭합니다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*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입고기관이 로그인한 약국이면서 상태값이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‘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요청중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’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인 행만 </a:t>
            </a:r>
            <a:r>
              <a:rPr lang="ko-KR" altLang="en-US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입고승인이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가능합니다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【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입고승인</a:t>
            </a: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】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  </a:t>
            </a: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endParaRPr lang="ko-KR" altLang="en-US" sz="1000">
              <a:solidFill>
                <a:sysClr val="windowText" lastClr="000000"/>
              </a:solidFill>
              <a:latin typeface="Noto Sans KR"/>
              <a:ea typeface="Noto Sans KR"/>
            </a:endParaRP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endParaRPr lang="en-US" altLang="ko-KR" sz="1000">
              <a:solidFill>
                <a:sysClr val="windowText" lastClr="000000"/>
              </a:solidFill>
              <a:latin typeface="Noto Sans KR"/>
              <a:ea typeface="Noto Sans KR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68796F1-4305-4037-91D8-A8378E8CB7F7}" type="slidenum">
              <a:rPr lang="en-US" altLang="en-US"/>
              <a:pPr lvl="0">
                <a:defRPr/>
              </a:pPr>
              <a:t>14</a:t>
            </a:fld>
            <a:endParaRPr lang="en-US" altLang="en-US"/>
          </a:p>
        </p:txBody>
      </p:sp>
      <p:pic>
        <p:nvPicPr>
          <p:cNvPr id="79" name="그림 78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71082" y="2761258"/>
            <a:ext cx="5282615" cy="2509241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 flipV="1">
            <a:off x="1332649" y="3728119"/>
            <a:ext cx="3753295" cy="1000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77" name="직사각형 76"/>
          <p:cNvSpPr/>
          <p:nvPr/>
        </p:nvSpPr>
        <p:spPr>
          <a:xfrm>
            <a:off x="4161065" y="3464312"/>
            <a:ext cx="183824" cy="76304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양쪽 모서리가 둥근 사각형 9"/>
          <p:cNvSpPr/>
          <p:nvPr/>
        </p:nvSpPr>
        <p:spPr>
          <a:xfrm>
            <a:off x="547643" y="1189766"/>
            <a:ext cx="2772000" cy="406857"/>
          </a:xfrm>
          <a:prstGeom prst="round2SameRect">
            <a:avLst>
              <a:gd name="adj1" fmla="val 19205"/>
              <a:gd name="adj2" fmla="val 1328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13" name="제목 3"/>
          <p:cNvSpPr txBox="1"/>
          <p:nvPr/>
        </p:nvSpPr>
        <p:spPr>
          <a:xfrm>
            <a:off x="630430" y="1195059"/>
            <a:ext cx="2582162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altLang="ko-KR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(2)</a:t>
            </a: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치료제 입고 거부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543721" y="1549238"/>
            <a:ext cx="5320800" cy="6816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44000" rIns="288000" bIns="288000" anchor="t" anchorCtr="0"/>
          <a:lstStyle/>
          <a:p>
            <a:pPr marL="171450" marR="0" lvl="0" indent="-171450">
              <a:lnSpc>
                <a:spcPct val="100000"/>
              </a:lnSpc>
              <a:spcAft>
                <a:spcPts val="600"/>
              </a:spcAft>
              <a:buClrTx/>
              <a:buFont typeface="Wingdings"/>
              <a:buChar char="§"/>
              <a:defRPr/>
            </a:pP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메뉴 경로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: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자원관리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국가비축물자자원관리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사용관리</a:t>
            </a:r>
          </a:p>
          <a:p>
            <a:pPr marL="171450" lvl="0" indent="-171450">
              <a:lnSpc>
                <a:spcPct val="100000"/>
              </a:lnSpc>
              <a:spcAft>
                <a:spcPts val="600"/>
              </a:spcAft>
              <a:buFont typeface="Wingdings"/>
              <a:buChar char="§"/>
              <a:defRPr/>
            </a:pP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개요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: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다른 업체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(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기관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)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에서 전배요청 받은 치료제 입고를 거부 합니다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.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68796F1-4305-4037-91D8-A8378E8CB7F7}" type="slidenum">
              <a:rPr lang="en-US" altLang="en-US"/>
              <a:pPr lvl="0">
                <a:defRPr/>
              </a:pPr>
              <a:t>15</a:t>
            </a:fld>
            <a:endParaRPr lang="en-US" altLang="en-US"/>
          </a:p>
        </p:txBody>
      </p:sp>
      <p:sp>
        <p:nvSpPr>
          <p:cNvPr id="26" name="직사각형 25"/>
          <p:cNvSpPr/>
          <p:nvPr/>
        </p:nvSpPr>
        <p:spPr>
          <a:xfrm>
            <a:off x="547643" y="2261562"/>
            <a:ext cx="5320800" cy="4596438"/>
          </a:xfrm>
          <a:prstGeom prst="rect">
            <a:avLst/>
          </a:prstGeom>
          <a:solidFill>
            <a:srgbClr val="FFFFFF">
              <a:alpha val="100000"/>
            </a:srgbClr>
          </a:solidFill>
          <a:ln w="9525" cap="flat" cmpd="sng" algn="ctr">
            <a:solidFill>
              <a:srgbClr val="BFBFBF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marR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effectLst/>
              <a:uLnTx/>
              <a:uFillTx/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27" name="모서리가 접힌 도형 27"/>
          <p:cNvSpPr/>
          <p:nvPr/>
        </p:nvSpPr>
        <p:spPr>
          <a:xfrm>
            <a:off x="545202" y="7124185"/>
            <a:ext cx="5320800" cy="1586140"/>
          </a:xfrm>
          <a:custGeom>
            <a:avLst/>
            <a:gdLst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  <a:gd name="connsiteX7" fmla="*/ 5320800 w 5320800"/>
              <a:gd name="connsiteY7" fmla="*/ 2095446 h 2095446"/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0800" h="2095446" stroke="0" extrusionOk="0">
                <a:moveTo>
                  <a:pt x="0" y="0"/>
                </a:moveTo>
                <a:lnTo>
                  <a:pt x="5320800" y="0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close/>
              </a:path>
              <a:path w="5320800" h="2095446" fill="darkenLess" stroke="0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close/>
              </a:path>
              <a:path w="5320800" h="2095446" fill="none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lnTo>
                  <a:pt x="5320800" y="0"/>
                </a:lnTo>
              </a:path>
            </a:pathLst>
          </a:custGeom>
          <a:solidFill>
            <a:srgbClr val="C0D4E4">
              <a:alpha val="36860"/>
            </a:srgbClr>
          </a:solidFill>
          <a:ln w="12700" cap="flat" cmpd="sng" algn="ctr">
            <a:noFill/>
            <a:prstDash val="solid"/>
            <a:miter/>
          </a:ln>
        </p:spPr>
        <p:txBody>
          <a:bodyPr lIns="252000" tIns="252000" rIns="252000" bIns="252000" anchor="t" anchorCtr="0">
            <a:spAutoFit/>
          </a:bodyPr>
          <a:lstStyle/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치료제 전배내역 목록표에서 치료제 입고를 거부할 행을 클릭합니다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*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입고기관이 로그인한 기관이면서 상태값이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‘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요청중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’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인 행만 </a:t>
            </a:r>
            <a:r>
              <a:rPr lang="ko-KR" altLang="en-US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입고거부가 가능합니다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【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입고거부</a:t>
            </a: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】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endParaRPr lang="en-US" altLang="ko-KR" sz="1000" smtClean="0">
              <a:solidFill>
                <a:sysClr val="windowText" lastClr="000000"/>
              </a:solidFill>
              <a:latin typeface="Noto Sans KR"/>
              <a:ea typeface="Noto Sans KR"/>
            </a:endParaRPr>
          </a:p>
          <a:p>
            <a:pPr marL="228600" lvl="0" indent="-22860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ko-KR" altLang="en-US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치료제 입고 거부 창에서 치료제 입고를 거부하는 사유를 입력 후 </a:t>
            </a:r>
            <a:r>
              <a:rPr lang="ja-JP" altLang="en-US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【</a:t>
            </a:r>
            <a:r>
              <a:rPr lang="ko-KR" altLang="en-US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거부</a:t>
            </a: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】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</a:p>
        </p:txBody>
      </p:sp>
      <p:pic>
        <p:nvPicPr>
          <p:cNvPr id="36" name="그림 35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71082" y="2280246"/>
            <a:ext cx="5282615" cy="2509241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 flipV="1">
            <a:off x="1332649" y="3247107"/>
            <a:ext cx="3753295" cy="100004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4352141" y="2977356"/>
            <a:ext cx="191509" cy="88292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032" y="4922690"/>
            <a:ext cx="4430629" cy="1667316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cxnSp>
        <p:nvCxnSpPr>
          <p:cNvPr id="12" name="꺾인 연결선 38">
            <a:extLst>
              <a:ext uri="{FF2B5EF4-FFF2-40B4-BE49-F238E27FC236}">
                <a16:creationId xmlns:a16="http://schemas.microsoft.com/office/drawing/2014/main" id="{466A0707-14C3-C976-817E-B06C2EE913C7}"/>
              </a:ext>
            </a:extLst>
          </p:cNvPr>
          <p:cNvCxnSpPr>
            <a:cxnSpLocks/>
            <a:endCxn id="3" idx="3"/>
          </p:cNvCxnSpPr>
          <p:nvPr/>
        </p:nvCxnSpPr>
        <p:spPr>
          <a:xfrm rot="16200000" flipH="1">
            <a:off x="3562725" y="3981412"/>
            <a:ext cx="2660106" cy="889766"/>
          </a:xfrm>
          <a:prstGeom prst="bentConnector4">
            <a:avLst>
              <a:gd name="adj1" fmla="val 2104"/>
              <a:gd name="adj2" fmla="val 125692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양쪽 모서리가 둥근 사각형 29"/>
          <p:cNvSpPr/>
          <p:nvPr/>
        </p:nvSpPr>
        <p:spPr>
          <a:xfrm>
            <a:off x="547643" y="1683070"/>
            <a:ext cx="2772000" cy="396313"/>
          </a:xfrm>
          <a:prstGeom prst="round2SameRect">
            <a:avLst>
              <a:gd name="adj1" fmla="val 19205"/>
              <a:gd name="adj2" fmla="val 1328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68" name="제목 3"/>
          <p:cNvSpPr txBox="1"/>
          <p:nvPr/>
        </p:nvSpPr>
        <p:spPr>
          <a:xfrm>
            <a:off x="630430" y="1274558"/>
            <a:ext cx="277010" cy="244576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L="0" marR="0" lvl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en-US" altLang="ko-KR" sz="1600" b="0" i="0" u="none" strike="noStrike" kern="1200" cap="none" spc="0" normalizeH="0" baseline="0">
                <a:solidFill>
                  <a:srgbClr val="012E53"/>
                </a:solidFill>
                <a:effectLst/>
                <a:uLnTx/>
                <a:uFillTx/>
                <a:latin typeface="Noto Sans KR Medium"/>
                <a:ea typeface="Noto Sans KR Medium"/>
              </a:rPr>
              <a:t>4</a:t>
            </a:r>
          </a:p>
        </p:txBody>
      </p:sp>
      <p:sp>
        <p:nvSpPr>
          <p:cNvPr id="69" name="제목 3"/>
          <p:cNvSpPr txBox="1"/>
          <p:nvPr/>
        </p:nvSpPr>
        <p:spPr>
          <a:xfrm>
            <a:off x="998625" y="1254727"/>
            <a:ext cx="4394228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R="0" lv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/>
            </a:pP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 공급내역 조회</a:t>
            </a:r>
          </a:p>
        </p:txBody>
      </p:sp>
      <p:sp>
        <p:nvSpPr>
          <p:cNvPr id="71" name="제목 3"/>
          <p:cNvSpPr txBox="1"/>
          <p:nvPr/>
        </p:nvSpPr>
        <p:spPr>
          <a:xfrm>
            <a:off x="630430" y="1712419"/>
            <a:ext cx="2582162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altLang="ko-KR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(1) </a:t>
            </a: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 공급내역 조회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547643" y="2033889"/>
            <a:ext cx="5320800" cy="685248"/>
            <a:chOff x="547643" y="1553829"/>
            <a:chExt cx="5320800" cy="685248"/>
          </a:xfrm>
        </p:grpSpPr>
        <p:sp>
          <p:nvSpPr>
            <p:cNvPr id="3" name="직사각형 2"/>
            <p:cNvSpPr/>
            <p:nvPr/>
          </p:nvSpPr>
          <p:spPr>
            <a:xfrm>
              <a:off x="547643" y="1561453"/>
              <a:ext cx="5320800" cy="6776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8000" tIns="144000" rIns="288000" bIns="288000" anchor="t" anchorCtr="0"/>
            <a:lstStyle/>
            <a:p>
              <a:pPr marL="171450" marR="0" lvl="0" indent="-171450">
                <a:lnSpc>
                  <a:spcPct val="100000"/>
                </a:lnSpc>
                <a:spcAft>
                  <a:spcPts val="600"/>
                </a:spcAft>
                <a:buClrTx/>
                <a:buFont typeface="Wingdings"/>
                <a:buChar char="§"/>
                <a:defRPr/>
              </a:pP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메뉴 경로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: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자원관리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&gt;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국가비축물자자원관리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&gt;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치료제관리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&gt;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사용관리</a:t>
              </a:r>
            </a:p>
            <a:p>
              <a:pPr marL="171450" lvl="0" indent="-171450">
                <a:lnSpc>
                  <a:spcPct val="100000"/>
                </a:lnSpc>
                <a:spcAft>
                  <a:spcPts val="600"/>
                </a:spcAft>
                <a:buFont typeface="Wingdings"/>
                <a:buChar char="§"/>
                <a:defRPr/>
              </a:pP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개요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: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공급받은 치료제 내역을 조회합니다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.</a:t>
              </a:r>
            </a:p>
          </p:txBody>
        </p:sp>
        <p:cxnSp>
          <p:nvCxnSpPr>
            <p:cNvPr id="4" name="직선 연결선 3"/>
            <p:cNvCxnSpPr/>
            <p:nvPr/>
          </p:nvCxnSpPr>
          <p:spPr>
            <a:xfrm>
              <a:off x="556279" y="1553829"/>
              <a:ext cx="5304564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직사각형 14"/>
          <p:cNvSpPr/>
          <p:nvPr/>
        </p:nvSpPr>
        <p:spPr>
          <a:xfrm>
            <a:off x="547643" y="2743193"/>
            <a:ext cx="5320800" cy="255464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18" name="모서리가 접힌 도형 27"/>
          <p:cNvSpPr/>
          <p:nvPr/>
        </p:nvSpPr>
        <p:spPr>
          <a:xfrm>
            <a:off x="547699" y="5314516"/>
            <a:ext cx="5320800" cy="3863535"/>
          </a:xfrm>
          <a:custGeom>
            <a:avLst/>
            <a:gdLst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  <a:gd name="connsiteX7" fmla="*/ 5320800 w 5320800"/>
              <a:gd name="connsiteY7" fmla="*/ 2095446 h 2095446"/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0800" h="2095446" stroke="0" extrusionOk="0">
                <a:moveTo>
                  <a:pt x="0" y="0"/>
                </a:moveTo>
                <a:lnTo>
                  <a:pt x="5320800" y="0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close/>
              </a:path>
              <a:path w="5320800" h="2095446" fill="darkenLess" stroke="0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close/>
              </a:path>
              <a:path w="5320800" h="2095446" fill="none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lnTo>
                  <a:pt x="5320800" y="0"/>
                </a:lnTo>
              </a:path>
            </a:pathLst>
          </a:custGeom>
          <a:solidFill>
            <a:srgbClr val="C0D4E4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tIns="252000" rIns="252000" bIns="252000" anchor="t" anchorCtr="0">
            <a:noAutofit/>
          </a:bodyPr>
          <a:lstStyle/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ko-KR" altLang="en-US" sz="1000" b="0" i="0" u="none" strike="noStrike" kern="1200" cap="none" spc="0" normalizeH="0" baseline="0" dirty="0" err="1">
                <a:solidFill>
                  <a:srgbClr val="000000"/>
                </a:solidFill>
                <a:latin typeface="Noto Sans KR"/>
                <a:ea typeface="Noto Sans KR"/>
              </a:rPr>
              <a:t>사용관리</a:t>
            </a:r>
            <a:r>
              <a:rPr kumimoji="0" lang="ko-KR" altLang="en-US" sz="1000" b="0" i="0" u="none" strike="noStrike" kern="1200" cap="none" spc="0" normalizeH="0" baseline="0" dirty="0">
                <a:solidFill>
                  <a:srgbClr val="000000"/>
                </a:solidFill>
                <a:latin typeface="Noto Sans KR"/>
                <a:ea typeface="Noto Sans KR"/>
              </a:rPr>
              <a:t> 화면의 </a:t>
            </a:r>
            <a:r>
              <a:rPr kumimoji="0" lang="en-US" altLang="ko-KR" sz="1000" b="0" i="0" u="none" strike="noStrike" kern="1200" cap="none" spc="0" normalizeH="0" baseline="0" dirty="0">
                <a:solidFill>
                  <a:srgbClr val="000000"/>
                </a:solidFill>
                <a:latin typeface="Noto Sans KR"/>
                <a:ea typeface="Noto Sans KR"/>
              </a:rPr>
              <a:t>[</a:t>
            </a:r>
            <a:r>
              <a:rPr kumimoji="0" lang="ko-KR" altLang="en-US" sz="1000" b="0" i="0" u="none" strike="noStrike" kern="1200" cap="none" spc="0" normalizeH="0" baseline="0" dirty="0">
                <a:solidFill>
                  <a:srgbClr val="000000"/>
                </a:solidFill>
                <a:latin typeface="Noto Sans KR"/>
                <a:ea typeface="Noto Sans KR"/>
              </a:rPr>
              <a:t>공급내역</a:t>
            </a:r>
            <a:r>
              <a:rPr kumimoji="0" lang="en-US" altLang="ko-KR" sz="1000" b="0" i="0" u="none" strike="noStrike" kern="1200" cap="none" spc="0" normalizeH="0" baseline="0" dirty="0">
                <a:solidFill>
                  <a:srgbClr val="000000"/>
                </a:solidFill>
                <a:latin typeface="Noto Sans KR"/>
                <a:ea typeface="Noto Sans KR"/>
              </a:rPr>
              <a:t>]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탭을 클릭합니다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원하는 조건에 맞게 검색조건을 설정 후 화면의 </a:t>
            </a:r>
            <a:r>
              <a:rPr lang="ja-JP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【조회】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클릭합니다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  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ja-JP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【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엑셀다운로드</a:t>
            </a:r>
            <a:r>
              <a:rPr lang="ja-JP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】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클릭하여 검색 조건에 맞는  치료제 공급내역 목록을 엑셀로 다운받을 수 있습니다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endParaRPr lang="en-US" altLang="ko-KR" sz="1000" b="1" dirty="0">
              <a:solidFill>
                <a:sysClr val="windowText" lastClr="000000"/>
              </a:solidFill>
              <a:latin typeface="Noto Sans KR"/>
              <a:ea typeface="Noto Sans KR"/>
            </a:endParaRP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 b="1" dirty="0">
                <a:solidFill>
                  <a:sysClr val="windowText" lastClr="000000"/>
                </a:solidFill>
                <a:latin typeface="Noto Sans KR"/>
                <a:ea typeface="Noto Sans KR"/>
              </a:rPr>
              <a:t>&lt; </a:t>
            </a:r>
            <a:r>
              <a:rPr lang="ko-KR" altLang="en-US" sz="1000" b="1" dirty="0">
                <a:solidFill>
                  <a:sysClr val="windowText" lastClr="000000"/>
                </a:solidFill>
                <a:latin typeface="Noto Sans KR"/>
                <a:ea typeface="Noto Sans KR"/>
              </a:rPr>
              <a:t>검색 조건 설명 </a:t>
            </a:r>
            <a:r>
              <a:rPr lang="en-US" altLang="ko-KR" sz="1000" b="1" dirty="0">
                <a:solidFill>
                  <a:sysClr val="windowText" lastClr="000000"/>
                </a:solidFill>
                <a:latin typeface="Noto Sans KR"/>
                <a:ea typeface="Noto Sans KR"/>
              </a:rPr>
              <a:t>&gt;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-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공급기간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접속 시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시작일자와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(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금일로부터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한달전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)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종료일자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(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금일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)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가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세팅되어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ko-KR" altLang="en-US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있으며</a:t>
            </a:r>
            <a:r>
              <a:rPr lang="en-US" altLang="ko-KR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en-US" altLang="ko-KR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en-US" altLang="ko-KR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                   </a:t>
            </a:r>
            <a:r>
              <a:rPr lang="ko-KR" altLang="en-US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날짜 입력 및 클릭하여 검색을 실행하시면 됩니다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b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en-US" altLang="ko-KR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                    </a:t>
            </a:r>
            <a:r>
              <a:rPr lang="ko-KR" altLang="en-US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[2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주일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], [1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개월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], [2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개월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]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버튼 클릭 시 선택한 기간만큼 </a:t>
            </a:r>
            <a:r>
              <a:rPr lang="ko-KR" altLang="en-US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종료일자에서</a:t>
            </a:r>
            <a:r>
              <a:rPr lang="en-US" altLang="ko-KR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en-US" altLang="ko-KR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en-US" altLang="ko-KR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                    </a:t>
            </a:r>
            <a:r>
              <a:rPr lang="ko-KR" altLang="en-US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차감된 일자로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시작일자가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셋팅됩니다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-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치료제 </a:t>
            </a:r>
            <a:r>
              <a:rPr lang="en-US" altLang="ko-KR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접속 시 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‘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전체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’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로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세팅되며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원하는 치료제를 선택하시면 됩니다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-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사용기관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로그인한 약국의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기관기호와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기관명이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고정으로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세팅됩니다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	        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(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로그인한 약국으로만 검색 가능하며 치료제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기관관리에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ko-KR" altLang="en-US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해당 약국이</a:t>
            </a:r>
            <a:r>
              <a:rPr lang="en-US" altLang="ko-KR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en-US" altLang="ko-KR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en-US" altLang="ko-KR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                        </a:t>
            </a:r>
            <a:r>
              <a:rPr lang="ko-KR" altLang="en-US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 등록 되어 있어야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합니다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.)</a:t>
            </a: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-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지역 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로그인한 약국의 관할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시군구가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고정으로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세팅됩니다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endParaRPr lang="ko-KR" altLang="en-US" sz="1000" dirty="0">
              <a:solidFill>
                <a:sysClr val="windowText" lastClr="000000"/>
              </a:solidFill>
              <a:latin typeface="Noto Sans KR"/>
              <a:ea typeface="Noto Sans KR"/>
            </a:endParaRP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endParaRPr lang="en-US" altLang="ko-KR" sz="1000" dirty="0">
              <a:solidFill>
                <a:sysClr val="windowText" lastClr="000000"/>
              </a:solidFill>
              <a:latin typeface="Noto Sans KR"/>
              <a:ea typeface="Noto Sans KR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68796F1-4305-4037-91D8-A8378E8CB7F7}" type="slidenum">
              <a:rPr lang="en-US" altLang="en-US"/>
              <a:pPr lvl="0">
                <a:defRPr/>
              </a:pPr>
              <a:t>16</a:t>
            </a:fld>
            <a:endParaRPr lang="en-US" altLang="en-US"/>
          </a:p>
        </p:txBody>
      </p:sp>
      <p:pic>
        <p:nvPicPr>
          <p:cNvPr id="80" name="그림 79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83405" y="2768725"/>
            <a:ext cx="5245895" cy="2493098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 flipV="1">
            <a:off x="583350" y="3014255"/>
            <a:ext cx="5238329" cy="2333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양쪽 모서리가 둥근 사각형 29"/>
          <p:cNvSpPr/>
          <p:nvPr/>
        </p:nvSpPr>
        <p:spPr>
          <a:xfrm>
            <a:off x="547643" y="1683070"/>
            <a:ext cx="2772000" cy="396313"/>
          </a:xfrm>
          <a:prstGeom prst="round2SameRect">
            <a:avLst>
              <a:gd name="adj1" fmla="val 19205"/>
              <a:gd name="adj2" fmla="val 1328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68" name="제목 3"/>
          <p:cNvSpPr txBox="1"/>
          <p:nvPr/>
        </p:nvSpPr>
        <p:spPr>
          <a:xfrm>
            <a:off x="630430" y="1274558"/>
            <a:ext cx="277010" cy="244576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L="0" marR="0" lvl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en-US" altLang="ko-KR" sz="1600" b="0" i="0" u="none" strike="noStrike" kern="1200" cap="none" spc="0" normalizeH="0" baseline="0">
                <a:solidFill>
                  <a:srgbClr val="012E53"/>
                </a:solidFill>
                <a:effectLst/>
                <a:uLnTx/>
                <a:uFillTx/>
                <a:latin typeface="Noto Sans KR Medium"/>
                <a:ea typeface="Noto Sans KR Medium"/>
              </a:rPr>
              <a:t>5</a:t>
            </a:r>
          </a:p>
        </p:txBody>
      </p:sp>
      <p:sp>
        <p:nvSpPr>
          <p:cNvPr id="69" name="제목 3"/>
          <p:cNvSpPr txBox="1"/>
          <p:nvPr/>
        </p:nvSpPr>
        <p:spPr>
          <a:xfrm>
            <a:off x="998625" y="1254727"/>
            <a:ext cx="4394228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R="0" lv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/>
            </a:pP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 현황 조회</a:t>
            </a:r>
          </a:p>
        </p:txBody>
      </p:sp>
      <p:sp>
        <p:nvSpPr>
          <p:cNvPr id="71" name="제목 3"/>
          <p:cNvSpPr txBox="1"/>
          <p:nvPr/>
        </p:nvSpPr>
        <p:spPr>
          <a:xfrm>
            <a:off x="630430" y="1712419"/>
            <a:ext cx="2582162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altLang="ko-KR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(1) </a:t>
            </a: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 공급현황 조회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547643" y="2033889"/>
            <a:ext cx="5320800" cy="685248"/>
            <a:chOff x="547643" y="1553829"/>
            <a:chExt cx="5320800" cy="685248"/>
          </a:xfrm>
        </p:grpSpPr>
        <p:sp>
          <p:nvSpPr>
            <p:cNvPr id="3" name="직사각형 2"/>
            <p:cNvSpPr/>
            <p:nvPr/>
          </p:nvSpPr>
          <p:spPr>
            <a:xfrm>
              <a:off x="547643" y="1561453"/>
              <a:ext cx="5320800" cy="6776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8000" tIns="144000" rIns="288000" bIns="288000" anchor="t" anchorCtr="0"/>
            <a:lstStyle/>
            <a:p>
              <a:pPr marL="171450" marR="0" lvl="0" indent="-171450">
                <a:lnSpc>
                  <a:spcPct val="100000"/>
                </a:lnSpc>
                <a:spcAft>
                  <a:spcPts val="600"/>
                </a:spcAft>
                <a:buClrTx/>
                <a:buFont typeface="Wingdings"/>
                <a:buChar char="§"/>
                <a:defRPr/>
              </a:pP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메뉴 경로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: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자원관리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&gt;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국가비축물자자원관리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&gt;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치료제관리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&gt;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현황조회</a:t>
              </a:r>
            </a:p>
            <a:p>
              <a:pPr marL="171450" lvl="0" indent="-171450">
                <a:lnSpc>
                  <a:spcPct val="100000"/>
                </a:lnSpc>
                <a:spcAft>
                  <a:spcPts val="600"/>
                </a:spcAft>
                <a:buFont typeface="Wingdings"/>
                <a:buChar char="§"/>
                <a:defRPr/>
              </a:pP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개요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: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공급받은 치료제 내역을 조회합니다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.</a:t>
              </a:r>
            </a:p>
          </p:txBody>
        </p:sp>
        <p:cxnSp>
          <p:nvCxnSpPr>
            <p:cNvPr id="4" name="직선 연결선 3"/>
            <p:cNvCxnSpPr/>
            <p:nvPr/>
          </p:nvCxnSpPr>
          <p:spPr>
            <a:xfrm>
              <a:off x="556279" y="1553829"/>
              <a:ext cx="5304564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직사각형 14"/>
          <p:cNvSpPr/>
          <p:nvPr/>
        </p:nvSpPr>
        <p:spPr>
          <a:xfrm>
            <a:off x="547643" y="2743193"/>
            <a:ext cx="5320800" cy="255464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18" name="모서리가 접힌 도형 27"/>
          <p:cNvSpPr/>
          <p:nvPr/>
        </p:nvSpPr>
        <p:spPr>
          <a:xfrm>
            <a:off x="547699" y="5314516"/>
            <a:ext cx="5320800" cy="3724323"/>
          </a:xfrm>
          <a:custGeom>
            <a:avLst/>
            <a:gdLst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  <a:gd name="connsiteX7" fmla="*/ 5320800 w 5320800"/>
              <a:gd name="connsiteY7" fmla="*/ 2095446 h 2095446"/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0800" h="2095446" stroke="0" extrusionOk="0">
                <a:moveTo>
                  <a:pt x="0" y="0"/>
                </a:moveTo>
                <a:lnTo>
                  <a:pt x="5320800" y="0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close/>
              </a:path>
              <a:path w="5320800" h="2095446" fill="darkenLess" stroke="0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close/>
              </a:path>
              <a:path w="5320800" h="2095446" fill="none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lnTo>
                  <a:pt x="5320800" y="0"/>
                </a:lnTo>
              </a:path>
            </a:pathLst>
          </a:custGeom>
          <a:solidFill>
            <a:srgbClr val="C0D4E4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tIns="252000" rIns="252000" bIns="252000" anchor="t" anchorCtr="0">
            <a:noAutofit/>
          </a:bodyPr>
          <a:lstStyle/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원하는 조건에 맞게 검색조건을 설정 후 화면의 </a:t>
            </a: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【조회】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  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【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엑셀다운로드</a:t>
            </a: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】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클릭하여 검색 조건에 맞는  치료제 공급현황 목록을 엑셀로 다운받을 수 있습니다</a:t>
            </a:r>
            <a:r>
              <a:rPr lang="en-US" altLang="ko-KR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endParaRPr lang="en-US" altLang="ko-KR" sz="1000" b="1">
              <a:solidFill>
                <a:sysClr val="windowText" lastClr="000000"/>
              </a:solidFill>
              <a:latin typeface="Noto Sans KR"/>
              <a:ea typeface="Noto Sans KR"/>
            </a:endParaRP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endParaRPr lang="en-US" altLang="ko-KR" sz="1000" b="1">
              <a:solidFill>
                <a:sysClr val="windowText" lastClr="000000"/>
              </a:solidFill>
              <a:latin typeface="Noto Sans KR"/>
              <a:ea typeface="Noto Sans KR"/>
            </a:endParaRP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 b="1">
                <a:solidFill>
                  <a:sysClr val="windowText" lastClr="000000"/>
                </a:solidFill>
                <a:latin typeface="Noto Sans KR"/>
                <a:ea typeface="Noto Sans KR"/>
              </a:rPr>
              <a:t>&lt; </a:t>
            </a:r>
            <a:r>
              <a:rPr lang="ko-KR" altLang="en-US" sz="1000" b="1">
                <a:solidFill>
                  <a:sysClr val="windowText" lastClr="000000"/>
                </a:solidFill>
                <a:latin typeface="Noto Sans KR"/>
                <a:ea typeface="Noto Sans KR"/>
              </a:rPr>
              <a:t>검색 조건 설명 </a:t>
            </a:r>
            <a:r>
              <a:rPr lang="en-US" altLang="ko-KR" sz="1000" b="1">
                <a:solidFill>
                  <a:sysClr val="windowText" lastClr="000000"/>
                </a:solidFill>
                <a:latin typeface="Noto Sans KR"/>
                <a:ea typeface="Noto Sans KR"/>
              </a:rPr>
              <a:t>&gt;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-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공급기간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접속 시 시작일자와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(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금일로부터 한달전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)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종료일자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(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금일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)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가 세팅되어 		      있으며 날짜 입력 및 클릭하여 검색을 실행하시면 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b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                </a:t>
            </a:r>
            <a:r>
              <a:rPr lang="en-US" altLang="ko-KR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   </a:t>
            </a:r>
            <a:r>
              <a:rPr lang="ko-KR" altLang="en-US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[2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주일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], [1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개월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], [2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개월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]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버튼 클릭 시 선택한 기간만큼 종료일자에서 	         	      차감된 일자로 시작일자가 셋팅됩니다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-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시도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로그인한 약국의 관할 시도가 고정으로 세팅됩니다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-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치료제명 </a:t>
            </a:r>
            <a:r>
              <a:rPr lang="en-US" altLang="ko-KR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접속 시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‘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전체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’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로 세팅되며 원하는 치료제를 선택하시면 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-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공급기관 구분 </a:t>
            </a:r>
            <a:r>
              <a:rPr lang="en-US" altLang="ko-KR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접속 시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‘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전체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’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로 세팅되며 원하는 공급기관을 </a:t>
            </a:r>
            <a:r>
              <a:rPr lang="ko-KR" altLang="en-US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선택하시면 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endParaRPr lang="en-US" altLang="ko-KR" sz="1000">
              <a:solidFill>
                <a:sysClr val="windowText" lastClr="000000"/>
              </a:solidFill>
              <a:latin typeface="Noto Sans KR"/>
              <a:ea typeface="Noto Sans KR"/>
            </a:endParaRP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endParaRPr lang="ko-KR" altLang="en-US" sz="1000">
              <a:solidFill>
                <a:sysClr val="windowText" lastClr="000000"/>
              </a:solidFill>
              <a:latin typeface="Noto Sans KR"/>
              <a:ea typeface="Noto Sans KR"/>
            </a:endParaRP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endParaRPr lang="en-US" altLang="ko-KR" sz="1000">
              <a:solidFill>
                <a:sysClr val="windowText" lastClr="000000"/>
              </a:solidFill>
              <a:latin typeface="Noto Sans KR"/>
              <a:ea typeface="Noto Sans KR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68796F1-4305-4037-91D8-A8378E8CB7F7}" type="slidenum">
              <a:rPr lang="en-US" altLang="en-US"/>
              <a:pPr lvl="0">
                <a:defRPr/>
              </a:pPr>
              <a:t>17</a:t>
            </a:fld>
            <a:endParaRPr lang="en-US" altLang="en-US"/>
          </a:p>
        </p:txBody>
      </p:sp>
      <p:pic>
        <p:nvPicPr>
          <p:cNvPr id="81" name="그림 80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71522" y="2765289"/>
            <a:ext cx="5277619" cy="2510925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 flipV="1">
            <a:off x="569915" y="3007441"/>
            <a:ext cx="5270079" cy="3484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양쪽 모서리가 둥근 사각형 9"/>
          <p:cNvSpPr/>
          <p:nvPr/>
        </p:nvSpPr>
        <p:spPr>
          <a:xfrm>
            <a:off x="547643" y="1189766"/>
            <a:ext cx="2772000" cy="406857"/>
          </a:xfrm>
          <a:prstGeom prst="round2SameRect">
            <a:avLst>
              <a:gd name="adj1" fmla="val 19205"/>
              <a:gd name="adj2" fmla="val 1328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13" name="제목 3"/>
          <p:cNvSpPr txBox="1"/>
          <p:nvPr/>
        </p:nvSpPr>
        <p:spPr>
          <a:xfrm>
            <a:off x="630430" y="1195059"/>
            <a:ext cx="2582162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altLang="ko-KR" sz="1200" dirty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(2)</a:t>
            </a:r>
            <a:r>
              <a:rPr lang="ko-KR" altLang="en-US" sz="1200" dirty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치료제 사용현황 조회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543721" y="1549238"/>
            <a:ext cx="5320800" cy="6816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44000" rIns="288000" bIns="288000" anchor="t" anchorCtr="0"/>
          <a:lstStyle/>
          <a:p>
            <a:pPr marL="171450" marR="0" lvl="0" indent="-171450">
              <a:lnSpc>
                <a:spcPct val="100000"/>
              </a:lnSpc>
              <a:spcAft>
                <a:spcPts val="600"/>
              </a:spcAft>
              <a:buClrTx/>
              <a:buFont typeface="Wingdings"/>
              <a:buChar char="§"/>
              <a:defRPr/>
            </a:pPr>
            <a:r>
              <a:rPr lang="ko-KR" altLang="en-US" sz="1050" dirty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메뉴 경로 </a:t>
            </a:r>
            <a:r>
              <a:rPr lang="en-US" altLang="ko-KR" sz="1050" dirty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: </a:t>
            </a:r>
            <a:r>
              <a:rPr lang="ko-KR" altLang="en-US" sz="1050" dirty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자원관리 </a:t>
            </a:r>
            <a:r>
              <a:rPr lang="en-US" altLang="ko-KR" sz="1050" dirty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 dirty="0" err="1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국가비축물자자원관리</a:t>
            </a:r>
            <a:r>
              <a:rPr lang="ko-KR" altLang="en-US" sz="1050" dirty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</a:t>
            </a:r>
            <a:r>
              <a:rPr lang="en-US" altLang="ko-KR" sz="1050" dirty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 dirty="0" err="1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치료제관리</a:t>
            </a:r>
            <a:r>
              <a:rPr lang="ko-KR" altLang="en-US" sz="1050" dirty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</a:t>
            </a:r>
            <a:r>
              <a:rPr lang="en-US" altLang="ko-KR" sz="1050" dirty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 dirty="0" err="1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현황조회</a:t>
            </a:r>
            <a:endParaRPr lang="ko-KR" altLang="en-US" sz="1050" dirty="0">
              <a:solidFill>
                <a:sysClr val="windowText" lastClr="000000"/>
              </a:solidFill>
              <a:latin typeface="Noto Sans KR Medium"/>
              <a:ea typeface="Noto Sans KR Medium"/>
            </a:endParaRPr>
          </a:p>
          <a:p>
            <a:pPr marL="171450" lvl="0" indent="-171450">
              <a:lnSpc>
                <a:spcPct val="100000"/>
              </a:lnSpc>
              <a:spcAft>
                <a:spcPts val="600"/>
              </a:spcAft>
              <a:buFont typeface="Wingdings"/>
              <a:buChar char="§"/>
              <a:defRPr/>
            </a:pPr>
            <a:r>
              <a:rPr lang="ko-KR" altLang="en-US" sz="1050" dirty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개요 </a:t>
            </a:r>
            <a:r>
              <a:rPr lang="en-US" altLang="ko-KR" sz="1050" dirty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: </a:t>
            </a:r>
            <a:r>
              <a:rPr lang="ko-KR" altLang="en-US" sz="1050" dirty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약국의 관할 시도 내에 치료제 사용현황 목록을 조회합니다</a:t>
            </a:r>
            <a:r>
              <a:rPr lang="en-US" altLang="ko-KR" sz="1050" dirty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.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68796F1-4305-4037-91D8-A8378E8CB7F7}" type="slidenum">
              <a:rPr lang="en-US" altLang="en-US"/>
              <a:pPr lvl="0">
                <a:defRPr/>
              </a:pPr>
              <a:t>18</a:t>
            </a:fld>
            <a:endParaRPr lang="en-US" altLang="en-US"/>
          </a:p>
        </p:txBody>
      </p:sp>
      <p:sp>
        <p:nvSpPr>
          <p:cNvPr id="26" name="직사각형 25"/>
          <p:cNvSpPr/>
          <p:nvPr/>
        </p:nvSpPr>
        <p:spPr>
          <a:xfrm>
            <a:off x="547643" y="2261562"/>
            <a:ext cx="5320800" cy="2548040"/>
          </a:xfrm>
          <a:prstGeom prst="rect">
            <a:avLst/>
          </a:prstGeom>
          <a:solidFill>
            <a:srgbClr val="FFFFFF">
              <a:alpha val="100000"/>
            </a:srgbClr>
          </a:solidFill>
          <a:ln w="9525" cap="flat" cmpd="sng" algn="ctr">
            <a:solidFill>
              <a:srgbClr val="BFBFBF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marR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effectLst/>
              <a:uLnTx/>
              <a:uFillTx/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27" name="모서리가 접힌 도형 27"/>
          <p:cNvSpPr/>
          <p:nvPr/>
        </p:nvSpPr>
        <p:spPr>
          <a:xfrm>
            <a:off x="545202" y="4838183"/>
            <a:ext cx="5320800" cy="4309962"/>
          </a:xfrm>
          <a:custGeom>
            <a:avLst/>
            <a:gdLst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  <a:gd name="connsiteX7" fmla="*/ 5320800 w 5320800"/>
              <a:gd name="connsiteY7" fmla="*/ 2095446 h 2095446"/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0800" h="2095446" stroke="0" extrusionOk="0">
                <a:moveTo>
                  <a:pt x="0" y="0"/>
                </a:moveTo>
                <a:lnTo>
                  <a:pt x="5320800" y="0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close/>
              </a:path>
              <a:path w="5320800" h="2095446" fill="darkenLess" stroke="0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close/>
              </a:path>
              <a:path w="5320800" h="2095446" fill="none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lnTo>
                  <a:pt x="5320800" y="0"/>
                </a:lnTo>
              </a:path>
            </a:pathLst>
          </a:custGeom>
          <a:solidFill>
            <a:srgbClr val="C0D4E4">
              <a:alpha val="36860"/>
            </a:srgbClr>
          </a:solidFill>
          <a:ln w="12700" cap="flat" cmpd="sng" algn="ctr">
            <a:noFill/>
            <a:prstDash val="solid"/>
            <a:miter/>
          </a:ln>
        </p:spPr>
        <p:txBody>
          <a:bodyPr lIns="252000" tIns="252000" rIns="252000" bIns="252000" anchor="t" anchorCtr="0">
            <a:spAutoFit/>
          </a:bodyPr>
          <a:lstStyle/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현황조회 화면의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[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사용현황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]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탭을 클릭합니다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원하는 조건에 맞게 검색조건을 설정 후 화면의 </a:t>
            </a: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【조회】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  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【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엑셀다운로드</a:t>
            </a: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】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클릭하여 검색 조건에 맞는  치료제 사용현황 목록을 엑셀로 다운받을 수 있습니다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endParaRPr lang="en-US" altLang="ko-KR" sz="1000" b="1">
              <a:solidFill>
                <a:sysClr val="windowText" lastClr="000000"/>
              </a:solidFill>
              <a:latin typeface="Noto Sans KR"/>
              <a:ea typeface="Noto Sans KR"/>
            </a:endParaRP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 b="1">
                <a:solidFill>
                  <a:sysClr val="windowText" lastClr="000000"/>
                </a:solidFill>
                <a:latin typeface="Noto Sans KR"/>
                <a:ea typeface="Noto Sans KR"/>
              </a:rPr>
              <a:t>&lt; </a:t>
            </a:r>
            <a:r>
              <a:rPr lang="ko-KR" altLang="en-US" sz="1000" b="1">
                <a:solidFill>
                  <a:sysClr val="windowText" lastClr="000000"/>
                </a:solidFill>
                <a:latin typeface="Noto Sans KR"/>
                <a:ea typeface="Noto Sans KR"/>
              </a:rPr>
              <a:t>검색 조건 설명 </a:t>
            </a:r>
            <a:r>
              <a:rPr lang="en-US" altLang="ko-KR" sz="1000" b="1">
                <a:solidFill>
                  <a:sysClr val="windowText" lastClr="000000"/>
                </a:solidFill>
                <a:latin typeface="Noto Sans KR"/>
                <a:ea typeface="Noto Sans KR"/>
              </a:rPr>
              <a:t>&gt;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-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기준기간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접속 시 시작일자와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(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금일로부터 한달전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)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종료일자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(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금일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)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가 세팅되어 		      있으며 날짜 입력 및 클릭하여 검색을 실행하시면 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b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                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[2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주일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], [1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개월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], [2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개월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]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버튼 클릭 시 선택한 기간만큼 종료일자에서 	         	      차감된 일자로 시작일자가 셋팅됩니다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-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시도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로그인한 약국의 관할 시도가 고정으로 세팅됩니다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-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치료제명 </a:t>
            </a:r>
            <a:r>
              <a:rPr lang="en-US" altLang="ko-KR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접속 시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‘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전체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’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로 세팅되며 원하는 치료제를 선택하시면 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-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사용기관 구분 </a:t>
            </a:r>
            <a:r>
              <a:rPr lang="ko-KR" altLang="en-US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접속 시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‘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전체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’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로 세팅되며 원하는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사용기관을 </a:t>
            </a:r>
            <a:r>
              <a:rPr lang="ko-KR" altLang="en-US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선택하시면 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-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사용기관명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원하는 사용기관 이름을 입력하시면 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-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사용기관기호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원하는 사용기관기호를 입력하시면 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endParaRPr lang="ko-KR" altLang="en-US" sz="1000">
              <a:solidFill>
                <a:sysClr val="windowText" lastClr="000000"/>
              </a:solidFill>
              <a:latin typeface="Noto Sans KR"/>
              <a:ea typeface="Noto Sans KR"/>
            </a:endParaRP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78375" y="2291312"/>
            <a:ext cx="5244892" cy="2502249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 flipV="1">
            <a:off x="569549" y="2533410"/>
            <a:ext cx="5258245" cy="245043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양쪽 모서리가 둥근 사각형 29"/>
          <p:cNvSpPr/>
          <p:nvPr/>
        </p:nvSpPr>
        <p:spPr>
          <a:xfrm>
            <a:off x="547643" y="1683070"/>
            <a:ext cx="2772000" cy="396313"/>
          </a:xfrm>
          <a:prstGeom prst="round2SameRect">
            <a:avLst>
              <a:gd name="adj1" fmla="val 19205"/>
              <a:gd name="adj2" fmla="val 1328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68" name="제목 3"/>
          <p:cNvSpPr txBox="1"/>
          <p:nvPr/>
        </p:nvSpPr>
        <p:spPr>
          <a:xfrm>
            <a:off x="630430" y="1274558"/>
            <a:ext cx="277010" cy="244576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L="0" marR="0" lvl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en-US" altLang="ko-KR" sz="1600" b="0" i="0" u="none" strike="noStrike" kern="1200" cap="none" spc="0" normalizeH="0" baseline="0">
                <a:solidFill>
                  <a:srgbClr val="012E53"/>
                </a:solidFill>
                <a:effectLst/>
                <a:uLnTx/>
                <a:uFillTx/>
                <a:latin typeface="Noto Sans KR Medium"/>
                <a:ea typeface="Noto Sans KR Medium"/>
              </a:rPr>
              <a:t>6</a:t>
            </a:r>
          </a:p>
        </p:txBody>
      </p:sp>
      <p:sp>
        <p:nvSpPr>
          <p:cNvPr id="69" name="제목 3"/>
          <p:cNvSpPr txBox="1"/>
          <p:nvPr/>
        </p:nvSpPr>
        <p:spPr>
          <a:xfrm>
            <a:off x="998625" y="1254727"/>
            <a:ext cx="4394228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R="0" lv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/>
            </a:pP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기관 정보 관리</a:t>
            </a:r>
          </a:p>
        </p:txBody>
      </p:sp>
      <p:sp>
        <p:nvSpPr>
          <p:cNvPr id="71" name="제목 3"/>
          <p:cNvSpPr txBox="1"/>
          <p:nvPr/>
        </p:nvSpPr>
        <p:spPr>
          <a:xfrm>
            <a:off x="630430" y="1712419"/>
            <a:ext cx="2582162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altLang="ko-KR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(1) </a:t>
            </a: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기관 목록 조회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547643" y="2033889"/>
            <a:ext cx="5320800" cy="685248"/>
            <a:chOff x="547643" y="1553829"/>
            <a:chExt cx="5320800" cy="685248"/>
          </a:xfrm>
        </p:grpSpPr>
        <p:sp>
          <p:nvSpPr>
            <p:cNvPr id="3" name="직사각형 2"/>
            <p:cNvSpPr/>
            <p:nvPr/>
          </p:nvSpPr>
          <p:spPr>
            <a:xfrm>
              <a:off x="547643" y="1561453"/>
              <a:ext cx="5320800" cy="6776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8000" tIns="144000" rIns="288000" bIns="288000" anchor="t" anchorCtr="0"/>
            <a:lstStyle/>
            <a:p>
              <a:pPr marL="171450" marR="0" lvl="0" indent="-171450">
                <a:lnSpc>
                  <a:spcPct val="100000"/>
                </a:lnSpc>
                <a:spcAft>
                  <a:spcPts val="600"/>
                </a:spcAft>
                <a:buClrTx/>
                <a:buFont typeface="Wingdings"/>
                <a:buChar char="§"/>
                <a:defRPr/>
              </a:pP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메뉴 경로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: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자원관리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&gt;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국가비축물자자원관리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&gt;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치료제관리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&gt;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기관관리</a:t>
              </a:r>
            </a:p>
            <a:p>
              <a:pPr marL="171450" lvl="0" indent="-171450">
                <a:lnSpc>
                  <a:spcPct val="100000"/>
                </a:lnSpc>
                <a:spcAft>
                  <a:spcPts val="600"/>
                </a:spcAft>
                <a:buFont typeface="Wingdings"/>
                <a:buChar char="§"/>
                <a:defRPr/>
              </a:pP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개요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: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약국의 기관 정보 내역을 조회합니다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.</a:t>
              </a:r>
            </a:p>
          </p:txBody>
        </p:sp>
        <p:cxnSp>
          <p:nvCxnSpPr>
            <p:cNvPr id="4" name="직선 연결선 3"/>
            <p:cNvCxnSpPr/>
            <p:nvPr/>
          </p:nvCxnSpPr>
          <p:spPr>
            <a:xfrm>
              <a:off x="556279" y="1553829"/>
              <a:ext cx="5304564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직사각형 14"/>
          <p:cNvSpPr/>
          <p:nvPr/>
        </p:nvSpPr>
        <p:spPr>
          <a:xfrm>
            <a:off x="547643" y="2743193"/>
            <a:ext cx="5320800" cy="2554647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18" name="모서리가 접힌 도형 27"/>
          <p:cNvSpPr/>
          <p:nvPr/>
        </p:nvSpPr>
        <p:spPr>
          <a:xfrm>
            <a:off x="547699" y="5314516"/>
            <a:ext cx="5320800" cy="2035223"/>
          </a:xfrm>
          <a:custGeom>
            <a:avLst/>
            <a:gdLst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  <a:gd name="connsiteX7" fmla="*/ 5320800 w 5320800"/>
              <a:gd name="connsiteY7" fmla="*/ 2095446 h 2095446"/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0800" h="2095446" stroke="0" extrusionOk="0">
                <a:moveTo>
                  <a:pt x="0" y="0"/>
                </a:moveTo>
                <a:lnTo>
                  <a:pt x="5320800" y="0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close/>
              </a:path>
              <a:path w="5320800" h="2095446" fill="darkenLess" stroke="0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close/>
              </a:path>
              <a:path w="5320800" h="2095446" fill="none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lnTo>
                  <a:pt x="5320800" y="0"/>
                </a:lnTo>
              </a:path>
            </a:pathLst>
          </a:custGeom>
          <a:solidFill>
            <a:srgbClr val="C0D4E4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tIns="252000" rIns="252000" bIns="252000" anchor="t" anchorCtr="0">
            <a:noAutofit/>
          </a:bodyPr>
          <a:lstStyle/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원하는 조건에 맞게 검색조건을 설정 후 화면의 </a:t>
            </a: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【조회】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  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endParaRPr lang="en-US" altLang="ko-KR" sz="1000" b="1">
              <a:solidFill>
                <a:sysClr val="windowText" lastClr="000000"/>
              </a:solidFill>
              <a:latin typeface="Noto Sans KR"/>
              <a:ea typeface="Noto Sans KR"/>
            </a:endParaRP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 b="1">
                <a:solidFill>
                  <a:sysClr val="windowText" lastClr="000000"/>
                </a:solidFill>
                <a:latin typeface="Noto Sans KR"/>
                <a:ea typeface="Noto Sans KR"/>
              </a:rPr>
              <a:t>&lt; </a:t>
            </a:r>
            <a:r>
              <a:rPr lang="ko-KR" altLang="en-US" sz="1000" b="1">
                <a:solidFill>
                  <a:sysClr val="windowText" lastClr="000000"/>
                </a:solidFill>
                <a:latin typeface="Noto Sans KR"/>
                <a:ea typeface="Noto Sans KR"/>
              </a:rPr>
              <a:t>검색 조건 설명 </a:t>
            </a:r>
            <a:r>
              <a:rPr lang="en-US" altLang="ko-KR" sz="1000" b="1">
                <a:solidFill>
                  <a:sysClr val="windowText" lastClr="000000"/>
                </a:solidFill>
                <a:latin typeface="Noto Sans KR"/>
                <a:ea typeface="Noto Sans KR"/>
              </a:rPr>
              <a:t>&gt;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-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기준일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접속 시 금일로 세팅되어 있으며 날짜 입력 및 클릭하여 검색을 </a:t>
            </a:r>
            <a:r>
              <a:rPr lang="ko-KR" altLang="en-US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실행하시면 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-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기관정보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접속 시 기관기호와 기관이름이 고정으로 세팅됩니다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endParaRPr lang="en-US" altLang="ko-KR" sz="1000">
              <a:solidFill>
                <a:sysClr val="windowText" lastClr="000000"/>
              </a:solidFill>
              <a:latin typeface="Noto Sans KR"/>
              <a:ea typeface="Noto Sans KR"/>
            </a:endParaRP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endParaRPr lang="ko-KR" altLang="en-US" sz="1000">
              <a:solidFill>
                <a:sysClr val="windowText" lastClr="000000"/>
              </a:solidFill>
              <a:latin typeface="Noto Sans KR"/>
              <a:ea typeface="Noto Sans KR"/>
            </a:endParaRP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endParaRPr lang="en-US" altLang="ko-KR" sz="1000">
              <a:solidFill>
                <a:sysClr val="windowText" lastClr="000000"/>
              </a:solidFill>
              <a:latin typeface="Noto Sans KR"/>
              <a:ea typeface="Noto Sans KR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68796F1-4305-4037-91D8-A8378E8CB7F7}" type="slidenum">
              <a:rPr lang="en-US" altLang="en-US"/>
              <a:pPr lvl="0">
                <a:defRPr/>
              </a:pPr>
              <a:t>19</a:t>
            </a:fld>
            <a:endParaRPr lang="en-US" altLang="en-US"/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66737" y="2769442"/>
            <a:ext cx="5272767" cy="2499071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 flipV="1">
            <a:off x="565167" y="2890763"/>
            <a:ext cx="5279301" cy="2468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그룹 30"/>
          <p:cNvGrpSpPr/>
          <p:nvPr/>
        </p:nvGrpSpPr>
        <p:grpSpPr>
          <a:xfrm>
            <a:off x="698524" y="1809135"/>
            <a:ext cx="593899" cy="624326"/>
            <a:chOff x="403123" y="1809135"/>
            <a:chExt cx="595597" cy="624326"/>
          </a:xfrm>
        </p:grpSpPr>
        <p:sp>
          <p:nvSpPr>
            <p:cNvPr id="39" name="타원 38"/>
            <p:cNvSpPr/>
            <p:nvPr/>
          </p:nvSpPr>
          <p:spPr>
            <a:xfrm>
              <a:off x="403123" y="1809135"/>
              <a:ext cx="501445" cy="501445"/>
            </a:xfrm>
            <a:prstGeom prst="ellipse">
              <a:avLst/>
            </a:prstGeom>
            <a:solidFill>
              <a:srgbClr val="117BC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40" name="타원 39"/>
            <p:cNvSpPr/>
            <p:nvPr/>
          </p:nvSpPr>
          <p:spPr>
            <a:xfrm>
              <a:off x="659508" y="2094249"/>
              <a:ext cx="339212" cy="339212"/>
            </a:xfrm>
            <a:prstGeom prst="ellipse">
              <a:avLst/>
            </a:prstGeom>
            <a:solidFill>
              <a:srgbClr val="117BC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</p:grpSp>
      <p:sp>
        <p:nvSpPr>
          <p:cNvPr id="32" name="제목 3"/>
          <p:cNvSpPr txBox="1"/>
          <p:nvPr/>
        </p:nvSpPr>
        <p:spPr>
          <a:xfrm>
            <a:off x="1344137" y="1932950"/>
            <a:ext cx="4461161" cy="514348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L="0" marR="0" lvl="0" indent="0" algn="l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ysClr val="windowText" lastClr="000000"/>
                </a:solidFill>
                <a:effectLst/>
                <a:uLnTx/>
                <a:uFillTx/>
                <a:latin typeface="Noto Sans KR ExtraBold"/>
                <a:ea typeface="Noto Sans KR ExtraBold"/>
                <a:cs typeface="+mj-cs"/>
              </a:rPr>
              <a:t>치료제관리</a:t>
            </a:r>
          </a:p>
        </p:txBody>
      </p:sp>
      <p:sp>
        <p:nvSpPr>
          <p:cNvPr id="33" name="제목 3"/>
          <p:cNvSpPr txBox="1"/>
          <p:nvPr/>
        </p:nvSpPr>
        <p:spPr>
          <a:xfrm>
            <a:off x="902463" y="1932950"/>
            <a:ext cx="441674" cy="514348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L="0" marR="0" lvl="0" indent="0" algn="l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prstClr val="black"/>
                </a:solidFill>
                <a:effectLst/>
                <a:uLnTx/>
                <a:uFillTx/>
                <a:latin typeface="에스코어 드림 6 Bold"/>
                <a:ea typeface="에스코어 드림 6 Bold"/>
                <a:cs typeface="+mj-cs"/>
              </a:rPr>
              <a:t>Ⅰ</a:t>
            </a:r>
            <a:endParaRPr kumimoji="0" lang="ko-KR" altLang="en-US" sz="2000" b="0" i="0" u="none" strike="noStrike" kern="1200" cap="none" spc="0" normalizeH="0" baseline="0">
              <a:solidFill>
                <a:prstClr val="black"/>
              </a:solidFill>
              <a:effectLst/>
              <a:uLnTx/>
              <a:uFillTx/>
              <a:latin typeface="에스코어 드림 6 Bold"/>
              <a:ea typeface="에스코어 드림 6 Bold"/>
              <a:cs typeface="+mj-cs"/>
            </a:endParaRPr>
          </a:p>
        </p:txBody>
      </p:sp>
      <p:cxnSp>
        <p:nvCxnSpPr>
          <p:cNvPr id="34" name="직선 연결선 33"/>
          <p:cNvCxnSpPr/>
          <p:nvPr/>
        </p:nvCxnSpPr>
        <p:spPr>
          <a:xfrm>
            <a:off x="954178" y="2433650"/>
            <a:ext cx="5205298" cy="0"/>
          </a:xfrm>
          <a:prstGeom prst="line">
            <a:avLst/>
          </a:prstGeom>
          <a:ln cap="rnd">
            <a:gradFill>
              <a:gsLst>
                <a:gs pos="1000">
                  <a:schemeClr val="bg1">
                    <a:lumMod val="65000"/>
                    <a:alpha val="0"/>
                  </a:schemeClr>
                </a:gs>
                <a:gs pos="50000">
                  <a:srgbClr val="A6A6A6"/>
                </a:gs>
                <a:gs pos="100000">
                  <a:schemeClr val="bg1">
                    <a:lumMod val="65000"/>
                    <a:alpha val="0"/>
                  </a:schemeClr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954178" y="2433650"/>
            <a:ext cx="5205298" cy="0"/>
          </a:xfrm>
          <a:prstGeom prst="line">
            <a:avLst/>
          </a:prstGeom>
          <a:ln cap="rnd">
            <a:gradFill>
              <a:gsLst>
                <a:gs pos="1000">
                  <a:schemeClr val="bg1">
                    <a:lumMod val="65000"/>
                    <a:alpha val="0"/>
                  </a:schemeClr>
                </a:gs>
                <a:gs pos="50000">
                  <a:srgbClr val="A6A6A6"/>
                </a:gs>
                <a:gs pos="100000">
                  <a:schemeClr val="bg1">
                    <a:lumMod val="65000"/>
                    <a:alpha val="0"/>
                  </a:schemeClr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그룹 21"/>
          <p:cNvGrpSpPr/>
          <p:nvPr/>
        </p:nvGrpSpPr>
        <p:grpSpPr>
          <a:xfrm>
            <a:off x="1046892" y="3036071"/>
            <a:ext cx="4764215" cy="319369"/>
            <a:chOff x="1172561" y="2707649"/>
            <a:chExt cx="4764215" cy="319369"/>
          </a:xfrm>
        </p:grpSpPr>
        <p:sp>
          <p:nvSpPr>
            <p:cNvPr id="23" name="제목 3"/>
            <p:cNvSpPr txBox="1"/>
            <p:nvPr/>
          </p:nvSpPr>
          <p:spPr>
            <a:xfrm>
              <a:off x="1224276" y="2707649"/>
              <a:ext cx="4712500" cy="319369"/>
            </a:xfrm>
            <a:prstGeom prst="rect">
              <a:avLst/>
            </a:prstGeom>
          </p:spPr>
          <p:txBody>
            <a:bodyPr vert="horz" lIns="91440" tIns="45720" rIns="91440" bIns="45720" anchor="ctr">
              <a:normAutofit/>
            </a:bodyPr>
            <a:lstStyle>
              <a:lvl1pPr algn="l" defTabSz="9144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2000" kern="1200">
                  <a:solidFill>
                    <a:schemeClr val="tx1"/>
                  </a:solidFill>
                  <a:latin typeface="에스코어 드림 6 Bold"/>
                  <a:ea typeface="에스코어 드림 6 Bold"/>
                  <a:cs typeface="+mj-cs"/>
                </a:defRPr>
              </a:lvl1pPr>
            </a:lstStyle>
            <a:p>
              <a:pPr marL="0" marR="0" lvl="0" indent="0" algn="l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kumimoji="0" lang="ko-KR" altLang="en-US" sz="1400" b="0" i="0" u="none" strike="noStrike" kern="1200" cap="none" spc="0" normalizeH="0" baseline="0">
                  <a:solidFill>
                    <a:srgbClr val="0B2837"/>
                  </a:solidFill>
                  <a:effectLst/>
                  <a:uLnTx/>
                  <a:uFillTx/>
                  <a:latin typeface="Noto Sans KR SemiBold"/>
                  <a:ea typeface="Noto Sans KR SemiBold"/>
                  <a:cs typeface="+mj-cs"/>
                </a:rPr>
                <a:t>치료제 사용내역 관리</a:t>
              </a:r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1172561" y="2711180"/>
              <a:ext cx="45589" cy="312306"/>
            </a:xfrm>
            <a:prstGeom prst="roundRect">
              <a:avLst>
                <a:gd name="adj" fmla="val 16667"/>
              </a:avLst>
            </a:prstGeom>
            <a:solidFill>
              <a:srgbClr val="1447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</p:grpSp>
      <p:graphicFrame>
        <p:nvGraphicFramePr>
          <p:cNvPr id="25" name="표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894216"/>
              </p:ext>
            </p:extLst>
          </p:nvPr>
        </p:nvGraphicFramePr>
        <p:xfrm>
          <a:off x="1046892" y="3478893"/>
          <a:ext cx="4953000" cy="8730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0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1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29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7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1025">
                <a:tc>
                  <a:txBody>
                    <a:bodyPr/>
                    <a:lstStyle/>
                    <a:p>
                      <a:pPr lvl="0" algn="r" latinLnBrk="1">
                        <a:defRPr/>
                      </a:pPr>
                      <a:r>
                        <a:rPr lang="en-US" altLang="ko-KR" sz="1300">
                          <a:latin typeface="Noto Sans KR"/>
                          <a:ea typeface="Noto Sans KR"/>
                        </a:rPr>
                        <a:t>1</a:t>
                      </a:r>
                      <a:endParaRPr lang="ko-KR" altLang="en-US" sz="1300"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r>
                        <a:rPr lang="ko-KR" altLang="en-US" sz="1300" spc="-30" baseline="0" dirty="0">
                          <a:latin typeface="Noto Sans KR"/>
                          <a:ea typeface="Noto Sans KR"/>
                        </a:rPr>
                        <a:t>치료제 사용내역 조회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lang="en-US" altLang="ko-KR" sz="1300">
                          <a:latin typeface="Noto Sans KR"/>
                          <a:ea typeface="Noto Sans KR"/>
                        </a:rPr>
                        <a:t>…………</a:t>
                      </a:r>
                      <a:endParaRPr lang="ko-KR" altLang="en-US" sz="1300"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r>
                        <a:rPr lang="en-US" altLang="ko-KR" sz="1300" dirty="0" smtClean="0">
                          <a:latin typeface="Noto Sans KR"/>
                          <a:ea typeface="Noto Sans KR"/>
                        </a:rPr>
                        <a:t>8</a:t>
                      </a:r>
                      <a:endParaRPr lang="ko-KR" altLang="en-US" sz="1300" dirty="0"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025">
                <a:tc>
                  <a:txBody>
                    <a:bodyPr/>
                    <a:lstStyle/>
                    <a:p>
                      <a:pPr lvl="0" algn="r" latinLnBrk="1">
                        <a:defRPr/>
                      </a:pPr>
                      <a:r>
                        <a:rPr lang="en-US" altLang="ko-KR" sz="1300">
                          <a:latin typeface="Noto Sans KR"/>
                          <a:ea typeface="Noto Sans KR"/>
                        </a:rPr>
                        <a:t>2</a:t>
                      </a:r>
                      <a:endParaRPr lang="ko-KR" altLang="en-US" sz="1300"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r>
                        <a:rPr lang="ko-KR" altLang="en-US" sz="1300" spc="-30" baseline="0" dirty="0">
                          <a:latin typeface="Noto Sans KR"/>
                          <a:ea typeface="Noto Sans KR"/>
                        </a:rPr>
                        <a:t>치료제 사용내역 등록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lang="en-US" altLang="ko-KR" sz="1300">
                          <a:latin typeface="Noto Sans KR"/>
                          <a:ea typeface="Noto Sans KR"/>
                        </a:rPr>
                        <a:t>…………</a:t>
                      </a:r>
                      <a:endParaRPr lang="ko-KR" altLang="en-US" sz="1300"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r>
                        <a:rPr lang="en-US" altLang="ko-KR" sz="1300" dirty="0" smtClean="0">
                          <a:latin typeface="Noto Sans KR"/>
                          <a:ea typeface="Noto Sans KR"/>
                        </a:rPr>
                        <a:t>9</a:t>
                      </a:r>
                      <a:endParaRPr lang="ko-KR" altLang="en-US" sz="1300" dirty="0"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025">
                <a:tc>
                  <a:txBody>
                    <a:bodyPr/>
                    <a:lstStyle/>
                    <a:p>
                      <a:pPr lvl="0" algn="r" latinLnBrk="1">
                        <a:defRPr/>
                      </a:pPr>
                      <a:r>
                        <a:rPr lang="en-US" altLang="ko-KR" sz="1300">
                          <a:latin typeface="Noto Sans KR"/>
                          <a:ea typeface="Noto Sans KR"/>
                        </a:rPr>
                        <a:t>3</a:t>
                      </a:r>
                      <a:endParaRPr lang="ko-KR" altLang="en-US" sz="1300"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r>
                        <a:rPr lang="ko-KR" altLang="en-US" sz="1300" spc="-30" baseline="0">
                          <a:latin typeface="Noto Sans KR"/>
                          <a:ea typeface="Noto Sans KR"/>
                        </a:rPr>
                        <a:t>치료제 사용내역 수정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lang="en-US" altLang="ko-KR" sz="1300">
                          <a:latin typeface="Noto Sans KR"/>
                          <a:ea typeface="Noto Sans KR"/>
                        </a:rPr>
                        <a:t>…………</a:t>
                      </a:r>
                      <a:endParaRPr lang="ko-KR" altLang="en-US" sz="1300"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r>
                        <a:rPr lang="en-US" altLang="ko-KR" sz="1300" dirty="0" smtClean="0">
                          <a:latin typeface="Noto Sans KR"/>
                          <a:ea typeface="Noto Sans KR"/>
                        </a:rPr>
                        <a:t>10</a:t>
                      </a:r>
                      <a:endParaRPr lang="ko-KR" altLang="en-US" sz="1300" dirty="0"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26" name="그룹 25"/>
          <p:cNvGrpSpPr/>
          <p:nvPr/>
        </p:nvGrpSpPr>
        <p:grpSpPr>
          <a:xfrm>
            <a:off x="1046892" y="4793315"/>
            <a:ext cx="4764215" cy="319369"/>
            <a:chOff x="1172561" y="2707649"/>
            <a:chExt cx="4764215" cy="319369"/>
          </a:xfrm>
        </p:grpSpPr>
        <p:sp>
          <p:nvSpPr>
            <p:cNvPr id="27" name="제목 3"/>
            <p:cNvSpPr txBox="1"/>
            <p:nvPr/>
          </p:nvSpPr>
          <p:spPr>
            <a:xfrm>
              <a:off x="1224276" y="2707649"/>
              <a:ext cx="4712500" cy="319369"/>
            </a:xfrm>
            <a:prstGeom prst="rect">
              <a:avLst/>
            </a:prstGeom>
          </p:spPr>
          <p:txBody>
            <a:bodyPr vert="horz" lIns="91440" tIns="45720" rIns="91440" bIns="45720" anchor="ctr">
              <a:normAutofit/>
            </a:bodyPr>
            <a:lstStyle>
              <a:lvl1pPr algn="l" defTabSz="9144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2000" kern="1200">
                  <a:solidFill>
                    <a:schemeClr val="tx1"/>
                  </a:solidFill>
                  <a:latin typeface="에스코어 드림 6 Bold"/>
                  <a:ea typeface="에스코어 드림 6 Bold"/>
                  <a:cs typeface="+mj-cs"/>
                </a:defRPr>
              </a:lvl1pPr>
            </a:lstStyle>
            <a:p>
              <a:pPr marL="0" marR="0" lvl="0" indent="0" algn="l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kumimoji="0" lang="ko-KR" altLang="en-US" sz="1400" b="0" i="0" u="none" strike="noStrike" kern="1200" cap="none" spc="0" normalizeH="0" baseline="0">
                  <a:solidFill>
                    <a:srgbClr val="0B2837"/>
                  </a:solidFill>
                  <a:effectLst/>
                  <a:uLnTx/>
                  <a:uFillTx/>
                  <a:latin typeface="Noto Sans KR SemiBold"/>
                  <a:ea typeface="Noto Sans KR SemiBold"/>
                  <a:cs typeface="+mj-cs"/>
                </a:rPr>
                <a:t>치료제 전배 요청 및 취소</a:t>
              </a:r>
            </a:p>
          </p:txBody>
        </p:sp>
        <p:sp>
          <p:nvSpPr>
            <p:cNvPr id="28" name="모서리가 둥근 직사각형 27"/>
            <p:cNvSpPr/>
            <p:nvPr/>
          </p:nvSpPr>
          <p:spPr>
            <a:xfrm>
              <a:off x="1172561" y="2711180"/>
              <a:ext cx="45589" cy="312306"/>
            </a:xfrm>
            <a:prstGeom prst="roundRect">
              <a:avLst>
                <a:gd name="adj" fmla="val 16667"/>
              </a:avLst>
            </a:prstGeom>
            <a:solidFill>
              <a:srgbClr val="1447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</p:grpSp>
      <p:graphicFrame>
        <p:nvGraphicFramePr>
          <p:cNvPr id="29" name="표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508187"/>
              </p:ext>
            </p:extLst>
          </p:nvPr>
        </p:nvGraphicFramePr>
        <p:xfrm>
          <a:off x="1046892" y="5236137"/>
          <a:ext cx="4953000" cy="8730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0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1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29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7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1025">
                <a:tc>
                  <a:txBody>
                    <a:bodyPr/>
                    <a:lstStyle/>
                    <a:p>
                      <a:pPr lvl="0" algn="r" latinLnBrk="1">
                        <a:defRPr/>
                      </a:pPr>
                      <a:r>
                        <a:rPr lang="en-US" altLang="ko-KR" sz="1300">
                          <a:latin typeface="Noto Sans KR"/>
                          <a:ea typeface="Noto Sans KR"/>
                        </a:rPr>
                        <a:t>1</a:t>
                      </a:r>
                      <a:endParaRPr lang="ko-KR" altLang="en-US" sz="1300"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r>
                        <a:rPr lang="ko-KR" altLang="en-US" sz="1300" spc="-30" baseline="0">
                          <a:latin typeface="Noto Sans KR"/>
                          <a:ea typeface="Noto Sans KR"/>
                        </a:rPr>
                        <a:t>치료제 전배내역 조회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lang="en-US" altLang="ko-KR" sz="1300">
                          <a:latin typeface="Noto Sans KR"/>
                          <a:ea typeface="Noto Sans KR"/>
                        </a:rPr>
                        <a:t>…………</a:t>
                      </a:r>
                      <a:endParaRPr lang="ko-KR" altLang="en-US" sz="1300"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r>
                        <a:rPr lang="en-US" altLang="ko-KR" sz="1300" dirty="0" smtClean="0">
                          <a:latin typeface="Noto Sans KR"/>
                          <a:ea typeface="Noto Sans KR"/>
                        </a:rPr>
                        <a:t>11</a:t>
                      </a:r>
                      <a:endParaRPr lang="ko-KR" altLang="en-US" sz="1300" dirty="0"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025">
                <a:tc>
                  <a:txBody>
                    <a:bodyPr/>
                    <a:lstStyle/>
                    <a:p>
                      <a:pPr lvl="0" algn="r" latinLnBrk="1">
                        <a:defRPr/>
                      </a:pPr>
                      <a:r>
                        <a:rPr lang="en-US" altLang="ko-KR" sz="1300">
                          <a:latin typeface="Noto Sans KR"/>
                          <a:ea typeface="Noto Sans KR"/>
                        </a:rPr>
                        <a:t>2</a:t>
                      </a:r>
                      <a:endParaRPr lang="ko-KR" altLang="en-US" sz="1300"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r>
                        <a:rPr lang="ko-KR" altLang="en-US" sz="1300" spc="-30" baseline="0">
                          <a:latin typeface="Noto Sans KR"/>
                          <a:ea typeface="Noto Sans KR"/>
                        </a:rPr>
                        <a:t>치료제 전배 요청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lang="en-US" altLang="ko-KR" sz="1300">
                          <a:latin typeface="Noto Sans KR"/>
                          <a:ea typeface="Noto Sans KR"/>
                        </a:rPr>
                        <a:t>…………</a:t>
                      </a:r>
                      <a:endParaRPr lang="ko-KR" altLang="en-US" sz="1300"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r>
                        <a:rPr lang="en-US" altLang="ko-KR" sz="1300" dirty="0" smtClean="0">
                          <a:latin typeface="Noto Sans KR"/>
                          <a:ea typeface="Noto Sans KR"/>
                        </a:rPr>
                        <a:t>12</a:t>
                      </a:r>
                      <a:endParaRPr lang="ko-KR" altLang="en-US" sz="1300" dirty="0"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025">
                <a:tc>
                  <a:txBody>
                    <a:bodyPr/>
                    <a:lstStyle/>
                    <a:p>
                      <a:pPr lvl="0" algn="r" latinLnBrk="1">
                        <a:defRPr/>
                      </a:pPr>
                      <a:r>
                        <a:rPr lang="en-US" altLang="ko-KR" sz="1300">
                          <a:latin typeface="Noto Sans KR"/>
                          <a:ea typeface="Noto Sans KR"/>
                        </a:rPr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r>
                        <a:rPr lang="ko-KR" altLang="en-US" sz="1300" spc="-30" baseline="0">
                          <a:latin typeface="Noto Sans KR"/>
                          <a:ea typeface="Noto Sans KR"/>
                        </a:rPr>
                        <a:t>치료제 전배 취소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lang="en-US" altLang="ko-KR" sz="1300">
                          <a:latin typeface="Noto Sans KR"/>
                          <a:ea typeface="Noto Sans KR"/>
                        </a:rPr>
                        <a:t>…………</a:t>
                      </a:r>
                      <a:endParaRPr lang="ko-KR" altLang="en-US" sz="1300"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r>
                        <a:rPr lang="en-US" altLang="ko-KR" sz="1300" dirty="0" smtClean="0">
                          <a:latin typeface="Noto Sans KR"/>
                          <a:ea typeface="Noto Sans KR"/>
                        </a:rPr>
                        <a:t>13</a:t>
                      </a:r>
                      <a:endParaRPr lang="ko-KR" altLang="en-US" sz="1300" dirty="0"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42" name="그룹 41"/>
          <p:cNvGrpSpPr/>
          <p:nvPr/>
        </p:nvGrpSpPr>
        <p:grpSpPr>
          <a:xfrm>
            <a:off x="1046892" y="6575870"/>
            <a:ext cx="4764215" cy="319369"/>
            <a:chOff x="1172561" y="2707649"/>
            <a:chExt cx="4764215" cy="319369"/>
          </a:xfrm>
        </p:grpSpPr>
        <p:sp>
          <p:nvSpPr>
            <p:cNvPr id="43" name="제목 3"/>
            <p:cNvSpPr txBox="1"/>
            <p:nvPr/>
          </p:nvSpPr>
          <p:spPr>
            <a:xfrm>
              <a:off x="1224276" y="2707649"/>
              <a:ext cx="4712500" cy="319369"/>
            </a:xfrm>
            <a:prstGeom prst="rect">
              <a:avLst/>
            </a:prstGeom>
          </p:spPr>
          <p:txBody>
            <a:bodyPr vert="horz" lIns="91440" tIns="45720" rIns="91440" bIns="45720" anchor="ctr">
              <a:normAutofit/>
            </a:bodyPr>
            <a:lstStyle/>
            <a:p>
              <a:pPr marL="0" marR="0" lvl="0" indent="0" algn="l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kumimoji="0" lang="ko-KR" altLang="en-US" sz="1400" b="0" i="0" u="none" strike="noStrike" kern="1200" cap="none" spc="0" normalizeH="0" baseline="0">
                  <a:solidFill>
                    <a:srgbClr val="0B2837"/>
                  </a:solidFill>
                  <a:effectLst/>
                  <a:uLnTx/>
                  <a:uFillTx/>
                  <a:latin typeface="Noto Sans KR SemiBold"/>
                  <a:ea typeface="Noto Sans KR SemiBold"/>
                  <a:cs typeface="맑은 고딕"/>
                </a:rPr>
                <a:t>치료제 전배 승인 </a:t>
              </a:r>
            </a:p>
          </p:txBody>
        </p:sp>
        <p:sp>
          <p:nvSpPr>
            <p:cNvPr id="44" name="모서리가 둥근 직사각형 14"/>
            <p:cNvSpPr/>
            <p:nvPr/>
          </p:nvSpPr>
          <p:spPr>
            <a:xfrm>
              <a:off x="1172561" y="2711180"/>
              <a:ext cx="45589" cy="312306"/>
            </a:xfrm>
            <a:prstGeom prst="roundRect">
              <a:avLst>
                <a:gd name="adj" fmla="val 16667"/>
              </a:avLst>
            </a:prstGeom>
            <a:solidFill>
              <a:srgbClr val="144760">
                <a:alpha val="100000"/>
              </a:srgbClr>
            </a:solidFill>
            <a:ln w="12700" cap="flat" cmpd="sng" algn="ctr">
              <a:noFill/>
              <a:prstDash val="solid"/>
              <a:miter/>
            </a:ln>
          </p:spPr>
          <p:txBody>
            <a:bodyPr anchor="ctr"/>
            <a:lstStyle/>
            <a:p>
              <a:pPr marL="0" marR="0" lv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srgbClr val="FFFFFF"/>
                </a:solidFill>
                <a:effectLst/>
                <a:uLnTx/>
                <a:uFillTx/>
                <a:latin typeface="맑은 고딕"/>
                <a:ea typeface="맑은 고딕"/>
                <a:cs typeface="맑은 고딕"/>
              </a:endParaRPr>
            </a:p>
          </p:txBody>
        </p:sp>
      </p:grpSp>
      <p:graphicFrame>
        <p:nvGraphicFramePr>
          <p:cNvPr id="45" name="표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809282"/>
              </p:ext>
            </p:extLst>
          </p:nvPr>
        </p:nvGraphicFramePr>
        <p:xfrm>
          <a:off x="1046892" y="7018692"/>
          <a:ext cx="4953000" cy="9079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0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1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29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7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1025">
                <a:tc>
                  <a:txBody>
                    <a:bodyPr/>
                    <a:lstStyle/>
                    <a:p>
                      <a:pPr marL="0" lvl="0" algn="r" defTabSz="914400" rtl="0" eaLnBrk="1" latinLnBrk="1" hangingPunct="1"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1</a:t>
                      </a: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2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None/>
                        <a:defRPr/>
                      </a:pPr>
                      <a:r>
                        <a:rPr kumimoji="0" lang="ko-KR" altLang="en-US" sz="1300" b="0" i="0" u="none" strike="noStrike" kern="1200" cap="none" spc="-30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  <a:cs typeface="맑은 고딕"/>
                        </a:rPr>
                        <a:t>치료제 입고 승인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…………</a:t>
                      </a: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latinLnBrk="1" hangingPunct="1"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 dirty="0" smtClean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14</a:t>
                      </a:r>
                      <a:endParaRPr kumimoji="0" lang="ko-KR" altLang="en-US" sz="1300" b="0" i="0" u="none" strike="noStrike" kern="1200" cap="none" normalizeH="0" baseline="0" dirty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025">
                <a:tc>
                  <a:txBody>
                    <a:bodyPr/>
                    <a:lstStyle/>
                    <a:p>
                      <a:pPr marL="0" lvl="0" algn="r" defTabSz="914400" rtl="0" eaLnBrk="1" latinLnBrk="1" hangingPunct="1"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None/>
                        <a:defRPr/>
                      </a:pPr>
                      <a:r>
                        <a:rPr kumimoji="0" lang="ko-KR" altLang="en-US" sz="1300" b="0" i="0" u="none" strike="noStrike" kern="1200" cap="none" spc="-30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  <a:cs typeface="맑은 고딕"/>
                        </a:rPr>
                        <a:t>치료제 입고 거부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…………</a:t>
                      </a: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latinLnBrk="1" hangingPunct="1"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 dirty="0" smtClean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15</a:t>
                      </a:r>
                      <a:endParaRPr kumimoji="0" lang="en-US" altLang="ko-KR" sz="1300" b="0" i="0" u="none" strike="noStrike" kern="1200" cap="none" normalizeH="0" baseline="0" dirty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366">
                <a:tc>
                  <a:txBody>
                    <a:bodyPr/>
                    <a:lstStyle/>
                    <a:p>
                      <a:pPr marL="0" lvl="0" algn="r" defTabSz="914400" rtl="0" eaLnBrk="1" latinLnBrk="1" hangingPunct="1">
                        <a:buNone/>
                        <a:defRPr/>
                      </a:pP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latinLnBrk="1" hangingPunct="1">
                        <a:buNone/>
                        <a:defRPr/>
                      </a:pPr>
                      <a:endParaRPr kumimoji="0" lang="ko-KR" altLang="en-US" sz="1300" b="0" i="0" u="none" strike="noStrike" kern="1200" cap="none" spc="-30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latinLnBrk="1" hangingPunct="1">
                        <a:buNone/>
                        <a:defRPr/>
                      </a:pPr>
                      <a:endParaRPr kumimoji="0" lang="ko-KR" altLang="en-US" sz="1300" b="0" i="0" u="none" strike="noStrike" kern="1200" cap="none" normalizeH="0" baseline="0" dirty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46" name="그룹 45"/>
          <p:cNvGrpSpPr/>
          <p:nvPr/>
        </p:nvGrpSpPr>
        <p:grpSpPr>
          <a:xfrm>
            <a:off x="1046892" y="8206454"/>
            <a:ext cx="4764215" cy="319369"/>
            <a:chOff x="1172561" y="2707649"/>
            <a:chExt cx="4764215" cy="319369"/>
          </a:xfrm>
        </p:grpSpPr>
        <p:sp>
          <p:nvSpPr>
            <p:cNvPr id="47" name="제목 3"/>
            <p:cNvSpPr txBox="1"/>
            <p:nvPr/>
          </p:nvSpPr>
          <p:spPr>
            <a:xfrm>
              <a:off x="1224276" y="2707649"/>
              <a:ext cx="4712500" cy="319369"/>
            </a:xfrm>
            <a:prstGeom prst="rect">
              <a:avLst/>
            </a:prstGeom>
          </p:spPr>
          <p:txBody>
            <a:bodyPr vert="horz" lIns="91440" tIns="45720" rIns="91440" bIns="45720" anchor="ctr">
              <a:normAutofit/>
            </a:bodyPr>
            <a:lstStyle/>
            <a:p>
              <a:pPr marL="0" marR="0" lvl="0" indent="0" algn="l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kumimoji="0" lang="ko-KR" altLang="en-US" sz="1400" b="0" i="0" u="none" strike="noStrike" kern="1200" cap="none" spc="0" normalizeH="0" baseline="0">
                  <a:solidFill>
                    <a:srgbClr val="0B2837"/>
                  </a:solidFill>
                  <a:effectLst/>
                  <a:uLnTx/>
                  <a:uFillTx/>
                  <a:latin typeface="Noto Sans KR SemiBold"/>
                  <a:ea typeface="Noto Sans KR SemiBold"/>
                  <a:cs typeface="맑은 고딕"/>
                </a:rPr>
                <a:t>치료제 공급내역 조회</a:t>
              </a:r>
            </a:p>
          </p:txBody>
        </p:sp>
        <p:sp>
          <p:nvSpPr>
            <p:cNvPr id="48" name="모서리가 둥근 직사각형 18"/>
            <p:cNvSpPr/>
            <p:nvPr/>
          </p:nvSpPr>
          <p:spPr>
            <a:xfrm>
              <a:off x="1172561" y="2711180"/>
              <a:ext cx="45589" cy="312306"/>
            </a:xfrm>
            <a:prstGeom prst="roundRect">
              <a:avLst>
                <a:gd name="adj" fmla="val 16667"/>
              </a:avLst>
            </a:prstGeom>
            <a:solidFill>
              <a:srgbClr val="144760">
                <a:alpha val="100000"/>
              </a:srgbClr>
            </a:solidFill>
            <a:ln w="12700" cap="flat" cmpd="sng" algn="ctr">
              <a:noFill/>
              <a:prstDash val="solid"/>
              <a:miter/>
            </a:ln>
          </p:spPr>
          <p:txBody>
            <a:bodyPr anchor="ctr"/>
            <a:lstStyle/>
            <a:p>
              <a:pPr marL="0" marR="0" lv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srgbClr val="FFFFFF"/>
                </a:solidFill>
                <a:effectLst/>
                <a:uLnTx/>
                <a:uFillTx/>
                <a:latin typeface="맑은 고딕"/>
                <a:ea typeface="맑은 고딕"/>
                <a:cs typeface="맑은 고딕"/>
              </a:endParaRPr>
            </a:p>
          </p:txBody>
        </p:sp>
      </p:grpSp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319262"/>
              </p:ext>
            </p:extLst>
          </p:nvPr>
        </p:nvGraphicFramePr>
        <p:xfrm>
          <a:off x="1046892" y="8649276"/>
          <a:ext cx="4953000" cy="291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0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1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29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7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1025">
                <a:tc>
                  <a:txBody>
                    <a:bodyPr/>
                    <a:lstStyle/>
                    <a:p>
                      <a:pPr marL="0" lvl="0" algn="r" defTabSz="914400" rtl="0" eaLnBrk="1" latinLnBrk="1" hangingPunct="1"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1</a:t>
                      </a: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latinLnBrk="1" hangingPunct="1">
                        <a:buNone/>
                        <a:defRPr/>
                      </a:pPr>
                      <a:r>
                        <a:rPr kumimoji="0" lang="ko-KR" altLang="en-US" sz="1300" b="0" i="0" u="none" strike="noStrike" kern="1200" cap="none" spc="-30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치료제 공급내역 조회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…………</a:t>
                      </a: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latinLnBrk="1" hangingPunct="1"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 dirty="0" smtClean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16</a:t>
                      </a:r>
                      <a:endParaRPr kumimoji="0" lang="ko-KR" altLang="en-US" sz="1300" b="0" i="0" u="none" strike="noStrike" kern="1200" cap="none" normalizeH="0" baseline="0" dirty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양쪽 모서리가 둥근 사각형 9"/>
          <p:cNvSpPr/>
          <p:nvPr/>
        </p:nvSpPr>
        <p:spPr>
          <a:xfrm>
            <a:off x="547643" y="1189766"/>
            <a:ext cx="2772000" cy="406857"/>
          </a:xfrm>
          <a:prstGeom prst="round2SameRect">
            <a:avLst>
              <a:gd name="adj1" fmla="val 19205"/>
              <a:gd name="adj2" fmla="val 1328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13" name="제목 3"/>
          <p:cNvSpPr txBox="1"/>
          <p:nvPr/>
        </p:nvSpPr>
        <p:spPr>
          <a:xfrm>
            <a:off x="630430" y="1195059"/>
            <a:ext cx="2582162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altLang="ko-KR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(2)</a:t>
            </a: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기관 상세 조회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543721" y="1549238"/>
            <a:ext cx="5320800" cy="6816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44000" rIns="288000" bIns="288000" anchor="t" anchorCtr="0"/>
          <a:lstStyle/>
          <a:p>
            <a:pPr marL="171450" marR="0" lvl="0" indent="-171450">
              <a:lnSpc>
                <a:spcPct val="100000"/>
              </a:lnSpc>
              <a:spcAft>
                <a:spcPts val="600"/>
              </a:spcAft>
              <a:buClrTx/>
              <a:buFont typeface="Wingdings"/>
              <a:buChar char="§"/>
              <a:defRPr/>
            </a:pP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메뉴 경로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: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자원관리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국가비축물자자원관리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기관관리</a:t>
            </a:r>
          </a:p>
          <a:p>
            <a:pPr marL="171450" lvl="0" indent="-171450">
              <a:lnSpc>
                <a:spcPct val="100000"/>
              </a:lnSpc>
              <a:spcAft>
                <a:spcPts val="600"/>
              </a:spcAft>
              <a:buFont typeface="Wingdings"/>
              <a:buChar char="§"/>
              <a:defRPr/>
            </a:pP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개요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: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약국의 기관 정보를 상세 조회 및 수정 화면으로 이동합니다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.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68796F1-4305-4037-91D8-A8378E8CB7F7}" type="slidenum">
              <a:rPr lang="en-US" altLang="en-US"/>
              <a:pPr lvl="0">
                <a:defRPr/>
              </a:pPr>
              <a:t>20</a:t>
            </a:fld>
            <a:endParaRPr lang="en-US" altLang="en-US"/>
          </a:p>
        </p:txBody>
      </p:sp>
      <p:sp>
        <p:nvSpPr>
          <p:cNvPr id="26" name="직사각형 25"/>
          <p:cNvSpPr/>
          <p:nvPr/>
        </p:nvSpPr>
        <p:spPr>
          <a:xfrm>
            <a:off x="547643" y="2261562"/>
            <a:ext cx="5320800" cy="2548040"/>
          </a:xfrm>
          <a:prstGeom prst="rect">
            <a:avLst/>
          </a:prstGeom>
          <a:solidFill>
            <a:srgbClr val="FFFFFF">
              <a:alpha val="100000"/>
            </a:srgbClr>
          </a:solidFill>
          <a:ln w="9525" cap="flat" cmpd="sng" algn="ctr">
            <a:solidFill>
              <a:srgbClr val="BFBFBF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marR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effectLst/>
              <a:uLnTx/>
              <a:uFillTx/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27" name="모서리가 접힌 도형 27"/>
          <p:cNvSpPr/>
          <p:nvPr/>
        </p:nvSpPr>
        <p:spPr>
          <a:xfrm>
            <a:off x="545202" y="4828658"/>
            <a:ext cx="5320800" cy="1128816"/>
          </a:xfrm>
          <a:custGeom>
            <a:avLst/>
            <a:gdLst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  <a:gd name="connsiteX7" fmla="*/ 5320800 w 5320800"/>
              <a:gd name="connsiteY7" fmla="*/ 2095446 h 2095446"/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0800" h="2095446" stroke="0" extrusionOk="0">
                <a:moveTo>
                  <a:pt x="0" y="0"/>
                </a:moveTo>
                <a:lnTo>
                  <a:pt x="5320800" y="0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close/>
              </a:path>
              <a:path w="5320800" h="2095446" fill="darkenLess" stroke="0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close/>
              </a:path>
              <a:path w="5320800" h="2095446" fill="none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lnTo>
                  <a:pt x="5320800" y="0"/>
                </a:lnTo>
              </a:path>
            </a:pathLst>
          </a:custGeom>
          <a:solidFill>
            <a:srgbClr val="C0D4E4">
              <a:alpha val="36860"/>
            </a:srgbClr>
          </a:solidFill>
          <a:ln w="12700" cap="flat" cmpd="sng" algn="ctr">
            <a:noFill/>
            <a:prstDash val="solid"/>
            <a:miter/>
          </a:ln>
        </p:spPr>
        <p:txBody>
          <a:bodyPr lIns="252000" tIns="252000" rIns="252000" bIns="252000" anchor="t" anchorCtr="0">
            <a:spAutoFit/>
          </a:bodyPr>
          <a:lstStyle/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치료제 기관 목록표에서 원하는 기관을 더블클릭 하거나 클릭 후 </a:t>
            </a: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【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상세보기</a:t>
            </a: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】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【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조회</a:t>
            </a: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】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69194" y="2275628"/>
            <a:ext cx="5280574" cy="2522024"/>
          </a:xfrm>
          <a:prstGeom prst="rect">
            <a:avLst/>
          </a:prstGeom>
        </p:spPr>
      </p:pic>
      <p:sp>
        <p:nvSpPr>
          <p:cNvPr id="39" name="직사각형 38"/>
          <p:cNvSpPr/>
          <p:nvPr/>
        </p:nvSpPr>
        <p:spPr>
          <a:xfrm flipV="1">
            <a:off x="5657157" y="2774030"/>
            <a:ext cx="188265" cy="94948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양쪽 모서리가 둥근 사각형 9"/>
          <p:cNvSpPr/>
          <p:nvPr/>
        </p:nvSpPr>
        <p:spPr>
          <a:xfrm>
            <a:off x="547643" y="1189766"/>
            <a:ext cx="2772000" cy="406857"/>
          </a:xfrm>
          <a:prstGeom prst="round2SameRect">
            <a:avLst>
              <a:gd name="adj1" fmla="val 19205"/>
              <a:gd name="adj2" fmla="val 1328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13" name="제목 3"/>
          <p:cNvSpPr txBox="1"/>
          <p:nvPr/>
        </p:nvSpPr>
        <p:spPr>
          <a:xfrm>
            <a:off x="630430" y="1195059"/>
            <a:ext cx="2582162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altLang="ko-KR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(3)</a:t>
            </a: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기관 수정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543721" y="1549238"/>
            <a:ext cx="5320800" cy="6816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44000" rIns="288000" bIns="288000" anchor="t" anchorCtr="0"/>
          <a:lstStyle/>
          <a:p>
            <a:pPr marL="171450" marR="0" lvl="0" indent="-171450">
              <a:lnSpc>
                <a:spcPct val="100000"/>
              </a:lnSpc>
              <a:spcAft>
                <a:spcPts val="600"/>
              </a:spcAft>
              <a:buClrTx/>
              <a:buFont typeface="Wingdings"/>
              <a:buChar char="§"/>
              <a:defRPr/>
            </a:pP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메뉴 경로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: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자원관리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국가비축물자자원관리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기관관리</a:t>
            </a:r>
          </a:p>
          <a:p>
            <a:pPr marL="171450" lvl="0" indent="-171450">
              <a:lnSpc>
                <a:spcPct val="100000"/>
              </a:lnSpc>
              <a:spcAft>
                <a:spcPts val="600"/>
              </a:spcAft>
              <a:buFont typeface="Wingdings"/>
              <a:buChar char="§"/>
              <a:defRPr/>
            </a:pP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개요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: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약국의 기관정보를 수정합니다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.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68796F1-4305-4037-91D8-A8378E8CB7F7}" type="slidenum">
              <a:rPr lang="en-US" altLang="en-US"/>
              <a:pPr lvl="0">
                <a:defRPr/>
              </a:pPr>
              <a:t>21</a:t>
            </a:fld>
            <a:endParaRPr lang="en-US" altLang="en-US"/>
          </a:p>
        </p:txBody>
      </p:sp>
      <p:sp>
        <p:nvSpPr>
          <p:cNvPr id="26" name="직사각형 25"/>
          <p:cNvSpPr/>
          <p:nvPr/>
        </p:nvSpPr>
        <p:spPr>
          <a:xfrm>
            <a:off x="547643" y="2261562"/>
            <a:ext cx="5320800" cy="2548040"/>
          </a:xfrm>
          <a:prstGeom prst="rect">
            <a:avLst/>
          </a:prstGeom>
          <a:solidFill>
            <a:srgbClr val="FFFFFF">
              <a:alpha val="100000"/>
            </a:srgbClr>
          </a:solidFill>
          <a:ln w="9525" cap="flat" cmpd="sng" algn="ctr">
            <a:solidFill>
              <a:srgbClr val="BFBFBF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marR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effectLst/>
              <a:uLnTx/>
              <a:uFillTx/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27" name="모서리가 접힌 도형 27"/>
          <p:cNvSpPr/>
          <p:nvPr/>
        </p:nvSpPr>
        <p:spPr>
          <a:xfrm>
            <a:off x="545202" y="4838183"/>
            <a:ext cx="5320800" cy="1852717"/>
          </a:xfrm>
          <a:custGeom>
            <a:avLst/>
            <a:gdLst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  <a:gd name="connsiteX7" fmla="*/ 5320800 w 5320800"/>
              <a:gd name="connsiteY7" fmla="*/ 2095446 h 2095446"/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0800" h="2095446" stroke="0" extrusionOk="0">
                <a:moveTo>
                  <a:pt x="0" y="0"/>
                </a:moveTo>
                <a:lnTo>
                  <a:pt x="5320800" y="0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close/>
              </a:path>
              <a:path w="5320800" h="2095446" fill="darkenLess" stroke="0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close/>
              </a:path>
              <a:path w="5320800" h="2095446" fill="none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lnTo>
                  <a:pt x="5320800" y="0"/>
                </a:lnTo>
              </a:path>
            </a:pathLst>
          </a:custGeom>
          <a:solidFill>
            <a:srgbClr val="C0D4E4">
              <a:alpha val="36860"/>
            </a:srgbClr>
          </a:solidFill>
          <a:ln w="12700" cap="flat" cmpd="sng" algn="ctr">
            <a:noFill/>
            <a:prstDash val="solid"/>
            <a:miter/>
          </a:ln>
        </p:spPr>
        <p:txBody>
          <a:bodyPr lIns="252000" tIns="252000" rIns="252000" bIns="252000" anchor="t" anchorCtr="0">
            <a:spAutoFit/>
          </a:bodyPr>
          <a:lstStyle/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치료제 기관정보 목록표에서 셀을 클릭하여 수정하시면 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*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기관기호를 제외한 모든 셀이 수정 가능합니다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*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시작일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,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종료일을 수정하는 경우 기존 목록의 시작일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~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종료일과 겹치지 않도록</a:t>
            </a:r>
            <a:b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 수정해야 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b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(ex: 1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행 시작일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2024-01-01,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종료일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2024-12-31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       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2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행 시작일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2025-01-01,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종료일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2025-12-31)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【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저장</a:t>
            </a: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】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</a:p>
        </p:txBody>
      </p:sp>
      <p:pic>
        <p:nvPicPr>
          <p:cNvPr id="40" name="그림 39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54488" y="2274093"/>
            <a:ext cx="5299539" cy="2528321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 flipV="1">
            <a:off x="1458062" y="3143918"/>
            <a:ext cx="3485405" cy="100004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41" name="직사각형 40"/>
          <p:cNvSpPr/>
          <p:nvPr/>
        </p:nvSpPr>
        <p:spPr>
          <a:xfrm flipV="1">
            <a:off x="4713008" y="2856655"/>
            <a:ext cx="107384" cy="75587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양쪽 모서리가 둥근 사각형 9"/>
          <p:cNvSpPr/>
          <p:nvPr/>
        </p:nvSpPr>
        <p:spPr>
          <a:xfrm>
            <a:off x="547643" y="1189766"/>
            <a:ext cx="2772000" cy="406857"/>
          </a:xfrm>
          <a:prstGeom prst="round2SameRect">
            <a:avLst>
              <a:gd name="adj1" fmla="val 19205"/>
              <a:gd name="adj2" fmla="val 1328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13" name="제목 3"/>
          <p:cNvSpPr txBox="1"/>
          <p:nvPr/>
        </p:nvSpPr>
        <p:spPr>
          <a:xfrm>
            <a:off x="630430" y="1195059"/>
            <a:ext cx="2582162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altLang="ko-KR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(4)</a:t>
            </a: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기관 내역 추가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543721" y="1549238"/>
            <a:ext cx="5320800" cy="6816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44000" rIns="288000" bIns="288000" anchor="t" anchorCtr="0"/>
          <a:lstStyle/>
          <a:p>
            <a:pPr marL="171450" marR="0" lvl="0" indent="-171450">
              <a:lnSpc>
                <a:spcPct val="100000"/>
              </a:lnSpc>
              <a:spcAft>
                <a:spcPts val="600"/>
              </a:spcAft>
              <a:buClrTx/>
              <a:buFont typeface="Wingdings"/>
              <a:buChar char="§"/>
              <a:defRPr/>
            </a:pP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메뉴 경로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: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자원관리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국가비축물자자원관리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기관관리</a:t>
            </a:r>
          </a:p>
          <a:p>
            <a:pPr marL="171450" lvl="0" indent="-171450">
              <a:lnSpc>
                <a:spcPct val="100000"/>
              </a:lnSpc>
              <a:spcAft>
                <a:spcPts val="600"/>
              </a:spcAft>
              <a:buFont typeface="Wingdings"/>
              <a:buChar char="§"/>
              <a:defRPr/>
            </a:pP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개요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: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약국의 기관정보 내역을 추가합니다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.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68796F1-4305-4037-91D8-A8378E8CB7F7}" type="slidenum">
              <a:rPr lang="en-US" altLang="en-US"/>
              <a:pPr lvl="0">
                <a:defRPr/>
              </a:pPr>
              <a:t>22</a:t>
            </a:fld>
            <a:endParaRPr lang="en-US" altLang="en-US"/>
          </a:p>
        </p:txBody>
      </p:sp>
      <p:sp>
        <p:nvSpPr>
          <p:cNvPr id="26" name="직사각형 25"/>
          <p:cNvSpPr/>
          <p:nvPr/>
        </p:nvSpPr>
        <p:spPr>
          <a:xfrm>
            <a:off x="547643" y="2261562"/>
            <a:ext cx="5320800" cy="2548040"/>
          </a:xfrm>
          <a:prstGeom prst="rect">
            <a:avLst/>
          </a:prstGeom>
          <a:solidFill>
            <a:srgbClr val="FFFFFF">
              <a:alpha val="100000"/>
            </a:srgbClr>
          </a:solidFill>
          <a:ln w="9525" cap="flat" cmpd="sng" algn="ctr">
            <a:solidFill>
              <a:srgbClr val="BFBFBF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marR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effectLst/>
              <a:uLnTx/>
              <a:uFillTx/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27" name="모서리가 접힌 도형 27"/>
          <p:cNvSpPr/>
          <p:nvPr/>
        </p:nvSpPr>
        <p:spPr>
          <a:xfrm>
            <a:off x="545202" y="4838183"/>
            <a:ext cx="5320800" cy="1955472"/>
          </a:xfrm>
          <a:custGeom>
            <a:avLst/>
            <a:gdLst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  <a:gd name="connsiteX7" fmla="*/ 5320800 w 5320800"/>
              <a:gd name="connsiteY7" fmla="*/ 2095446 h 2095446"/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0800" h="2095446" stroke="0" extrusionOk="0">
                <a:moveTo>
                  <a:pt x="0" y="0"/>
                </a:moveTo>
                <a:lnTo>
                  <a:pt x="5320800" y="0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close/>
              </a:path>
              <a:path w="5320800" h="2095446" fill="darkenLess" stroke="0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close/>
              </a:path>
              <a:path w="5320800" h="2095446" fill="none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lnTo>
                  <a:pt x="5320800" y="0"/>
                </a:lnTo>
              </a:path>
            </a:pathLst>
          </a:custGeom>
          <a:solidFill>
            <a:srgbClr val="C0D4E4">
              <a:alpha val="36860"/>
            </a:srgbClr>
          </a:solidFill>
          <a:ln w="12700" cap="flat" cmpd="sng" algn="ctr">
            <a:noFill/>
            <a:prstDash val="solid"/>
            <a:miter/>
          </a:ln>
        </p:spPr>
        <p:txBody>
          <a:bodyPr lIns="252000" tIns="252000" rIns="252000" bIns="252000" anchor="t" anchorCtr="0">
            <a:spAutoFit/>
          </a:bodyPr>
          <a:lstStyle/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【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추가</a:t>
            </a: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】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치료제 기관정보 목록표의 추가된 행에 약국 정보를 입력합니다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*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추가된 행의 시작일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~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종료일이 기존 목록의 시작일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~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종료일과 </a:t>
            </a:r>
            <a:r>
              <a:rPr lang="ko-KR" altLang="en-US" sz="100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겹치지 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않도록 해야합니다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(ex: 1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행 시작일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2024-01-01,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종료일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2024-12-31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       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2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행 시작일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2025-01-01, 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종료일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: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2025-12-31)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【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저장</a:t>
            </a:r>
            <a:r>
              <a:rPr lang="ja-JP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】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클릭합니다</a:t>
            </a:r>
            <a:r>
              <a:rPr lang="en-US" altLang="ko-KR" sz="100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63706" y="2272400"/>
            <a:ext cx="5287664" cy="2526726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 flipV="1">
            <a:off x="1472827" y="3131899"/>
            <a:ext cx="3462766" cy="88055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39" name="직사각형 38"/>
          <p:cNvSpPr/>
          <p:nvPr/>
        </p:nvSpPr>
        <p:spPr>
          <a:xfrm flipV="1">
            <a:off x="4589183" y="2751880"/>
            <a:ext cx="110106" cy="75587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40" name="직사각형 39"/>
          <p:cNvSpPr/>
          <p:nvPr/>
        </p:nvSpPr>
        <p:spPr>
          <a:xfrm flipV="1">
            <a:off x="4713008" y="2751880"/>
            <a:ext cx="110106" cy="75587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그룹 30"/>
          <p:cNvGrpSpPr/>
          <p:nvPr/>
        </p:nvGrpSpPr>
        <p:grpSpPr>
          <a:xfrm>
            <a:off x="698524" y="1809135"/>
            <a:ext cx="593899" cy="624326"/>
            <a:chOff x="403123" y="1809135"/>
            <a:chExt cx="595597" cy="624326"/>
          </a:xfrm>
        </p:grpSpPr>
        <p:sp>
          <p:nvSpPr>
            <p:cNvPr id="39" name="타원 38"/>
            <p:cNvSpPr/>
            <p:nvPr/>
          </p:nvSpPr>
          <p:spPr>
            <a:xfrm>
              <a:off x="403123" y="1809135"/>
              <a:ext cx="501445" cy="501445"/>
            </a:xfrm>
            <a:prstGeom prst="ellipse">
              <a:avLst/>
            </a:prstGeom>
            <a:solidFill>
              <a:srgbClr val="117BC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40" name="타원 39"/>
            <p:cNvSpPr/>
            <p:nvPr/>
          </p:nvSpPr>
          <p:spPr>
            <a:xfrm>
              <a:off x="659508" y="2094249"/>
              <a:ext cx="339212" cy="339212"/>
            </a:xfrm>
            <a:prstGeom prst="ellipse">
              <a:avLst/>
            </a:prstGeom>
            <a:solidFill>
              <a:srgbClr val="117BC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</p:grpSp>
      <p:sp>
        <p:nvSpPr>
          <p:cNvPr id="32" name="제목 3"/>
          <p:cNvSpPr txBox="1"/>
          <p:nvPr/>
        </p:nvSpPr>
        <p:spPr>
          <a:xfrm>
            <a:off x="1344137" y="1932950"/>
            <a:ext cx="4461161" cy="514348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L="0" marR="0" lvl="0" indent="0" algn="l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ysClr val="windowText" lastClr="000000"/>
                </a:solidFill>
                <a:effectLst/>
                <a:uLnTx/>
                <a:uFillTx/>
                <a:latin typeface="Noto Sans KR ExtraBold"/>
                <a:ea typeface="Noto Sans KR ExtraBold"/>
                <a:cs typeface="+mj-cs"/>
              </a:rPr>
              <a:t>치료제관리</a:t>
            </a:r>
          </a:p>
        </p:txBody>
      </p:sp>
      <p:sp>
        <p:nvSpPr>
          <p:cNvPr id="33" name="제목 3"/>
          <p:cNvSpPr txBox="1"/>
          <p:nvPr/>
        </p:nvSpPr>
        <p:spPr>
          <a:xfrm>
            <a:off x="902463" y="1932950"/>
            <a:ext cx="441674" cy="514348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L="0" marR="0" lvl="0" indent="0" algn="l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prstClr val="black"/>
                </a:solidFill>
                <a:effectLst/>
                <a:uLnTx/>
                <a:uFillTx/>
                <a:latin typeface="에스코어 드림 6 Bold"/>
                <a:ea typeface="에스코어 드림 6 Bold"/>
                <a:cs typeface="+mj-cs"/>
              </a:rPr>
              <a:t>Ⅰ</a:t>
            </a:r>
            <a:endParaRPr kumimoji="0" lang="ko-KR" altLang="en-US" sz="2000" b="0" i="0" u="none" strike="noStrike" kern="1200" cap="none" spc="0" normalizeH="0" baseline="0">
              <a:solidFill>
                <a:prstClr val="black"/>
              </a:solidFill>
              <a:effectLst/>
              <a:uLnTx/>
              <a:uFillTx/>
              <a:latin typeface="에스코어 드림 6 Bold"/>
              <a:ea typeface="에스코어 드림 6 Bold"/>
              <a:cs typeface="+mj-cs"/>
            </a:endParaRPr>
          </a:p>
        </p:txBody>
      </p:sp>
      <p:grpSp>
        <p:nvGrpSpPr>
          <p:cNvPr id="41" name="그룹 40"/>
          <p:cNvGrpSpPr/>
          <p:nvPr/>
        </p:nvGrpSpPr>
        <p:grpSpPr>
          <a:xfrm>
            <a:off x="1046892" y="4633631"/>
            <a:ext cx="4764215" cy="319369"/>
            <a:chOff x="1172561" y="2707649"/>
            <a:chExt cx="4764215" cy="319369"/>
          </a:xfrm>
        </p:grpSpPr>
        <p:sp>
          <p:nvSpPr>
            <p:cNvPr id="42" name="제목 3"/>
            <p:cNvSpPr txBox="1"/>
            <p:nvPr/>
          </p:nvSpPr>
          <p:spPr>
            <a:xfrm>
              <a:off x="1224276" y="2707649"/>
              <a:ext cx="4712500" cy="319369"/>
            </a:xfrm>
            <a:prstGeom prst="rect">
              <a:avLst/>
            </a:prstGeom>
          </p:spPr>
          <p:txBody>
            <a:bodyPr vert="horz" lIns="91440" tIns="45720" rIns="91440" bIns="45720" anchor="ctr">
              <a:normAutofit/>
            </a:bodyPr>
            <a:lstStyle/>
            <a:p>
              <a:pPr marL="0" marR="0" lvl="0" indent="0" algn="l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kumimoji="0" lang="ko-KR" altLang="en-US" sz="1400" b="0" i="0" u="none" strike="noStrike" kern="1200" cap="none" spc="0" normalizeH="0" baseline="0">
                  <a:solidFill>
                    <a:srgbClr val="0B2837"/>
                  </a:solidFill>
                  <a:effectLst/>
                  <a:uLnTx/>
                  <a:uFillTx/>
                  <a:latin typeface="Noto Sans KR SemiBold"/>
                  <a:ea typeface="Noto Sans KR SemiBold"/>
                  <a:cs typeface="맑은 고딕"/>
                </a:rPr>
                <a:t>기관 정보 관리</a:t>
              </a:r>
            </a:p>
          </p:txBody>
        </p:sp>
        <p:sp>
          <p:nvSpPr>
            <p:cNvPr id="43" name="모서리가 둥근 직사각형 15"/>
            <p:cNvSpPr/>
            <p:nvPr/>
          </p:nvSpPr>
          <p:spPr>
            <a:xfrm>
              <a:off x="1172561" y="2711180"/>
              <a:ext cx="45589" cy="312306"/>
            </a:xfrm>
            <a:prstGeom prst="roundRect">
              <a:avLst>
                <a:gd name="adj" fmla="val 16667"/>
              </a:avLst>
            </a:prstGeom>
            <a:solidFill>
              <a:srgbClr val="144760">
                <a:alpha val="100000"/>
              </a:srgbClr>
            </a:solidFill>
            <a:ln w="12700" cap="flat" cmpd="sng" algn="ctr">
              <a:noFill/>
              <a:prstDash val="solid"/>
              <a:miter/>
            </a:ln>
          </p:spPr>
          <p:txBody>
            <a:bodyPr anchor="ctr"/>
            <a:lstStyle/>
            <a:p>
              <a:pPr marL="0" marR="0" lv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srgbClr val="FFFFFF"/>
                </a:solidFill>
                <a:effectLst/>
                <a:uLnTx/>
                <a:uFillTx/>
                <a:latin typeface="맑은 고딕"/>
                <a:ea typeface="맑은 고딕"/>
                <a:cs typeface="맑은 고딕"/>
              </a:endParaRPr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1046892" y="3035520"/>
            <a:ext cx="4764215" cy="319369"/>
            <a:chOff x="1172561" y="2707649"/>
            <a:chExt cx="4764215" cy="319369"/>
          </a:xfrm>
        </p:grpSpPr>
        <p:sp>
          <p:nvSpPr>
            <p:cNvPr id="45" name="제목 3"/>
            <p:cNvSpPr txBox="1"/>
            <p:nvPr/>
          </p:nvSpPr>
          <p:spPr>
            <a:xfrm>
              <a:off x="1224276" y="2707649"/>
              <a:ext cx="4712500" cy="319369"/>
            </a:xfrm>
            <a:prstGeom prst="rect">
              <a:avLst/>
            </a:prstGeom>
          </p:spPr>
          <p:txBody>
            <a:bodyPr vert="horz" lIns="91440" tIns="45720" rIns="91440" bIns="45720" anchor="ctr">
              <a:normAutofit/>
            </a:bodyPr>
            <a:lstStyle/>
            <a:p>
              <a:pPr marL="0" marR="0" lvl="0" indent="0" algn="l" defTabSz="914400" rtl="0" eaLnBrk="1" latin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kumimoji="0" lang="ko-KR" altLang="en-US" sz="1400" b="0" i="0" u="none" strike="noStrike" kern="1200" cap="none" spc="0" normalizeH="0" baseline="0">
                  <a:solidFill>
                    <a:srgbClr val="0B2837"/>
                  </a:solidFill>
                  <a:effectLst/>
                  <a:uLnTx/>
                  <a:uFillTx/>
                  <a:latin typeface="Noto Sans KR SemiBold"/>
                  <a:ea typeface="Noto Sans KR SemiBold"/>
                  <a:cs typeface="맑은 고딕"/>
                </a:rPr>
                <a:t>치료제 현황 조회</a:t>
              </a:r>
            </a:p>
          </p:txBody>
        </p:sp>
        <p:sp>
          <p:nvSpPr>
            <p:cNvPr id="46" name="모서리가 둥근 직사각형 19"/>
            <p:cNvSpPr/>
            <p:nvPr/>
          </p:nvSpPr>
          <p:spPr>
            <a:xfrm>
              <a:off x="1172561" y="2711180"/>
              <a:ext cx="45589" cy="312306"/>
            </a:xfrm>
            <a:prstGeom prst="roundRect">
              <a:avLst>
                <a:gd name="adj" fmla="val 16667"/>
              </a:avLst>
            </a:prstGeom>
            <a:solidFill>
              <a:srgbClr val="144760">
                <a:alpha val="100000"/>
              </a:srgbClr>
            </a:solidFill>
            <a:ln w="12700" cap="flat" cmpd="sng" algn="ctr">
              <a:noFill/>
              <a:prstDash val="solid"/>
              <a:miter/>
            </a:ln>
          </p:spPr>
          <p:txBody>
            <a:bodyPr anchor="ctr"/>
            <a:lstStyle/>
            <a:p>
              <a:pPr marL="0" marR="0" lv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srgbClr val="FFFFFF"/>
                </a:solidFill>
                <a:effectLst/>
                <a:uLnTx/>
                <a:uFillTx/>
                <a:latin typeface="맑은 고딕"/>
                <a:ea typeface="맑은 고딕"/>
                <a:cs typeface="맑은 고딕"/>
              </a:endParaRPr>
            </a:p>
          </p:txBody>
        </p:sp>
      </p:grpSp>
      <p:graphicFrame>
        <p:nvGraphicFramePr>
          <p:cNvPr id="47" name="표 46"/>
          <p:cNvGraphicFramePr>
            <a:graphicFrameLocks noGrp="1"/>
          </p:cNvGraphicFramePr>
          <p:nvPr/>
        </p:nvGraphicFramePr>
        <p:xfrm>
          <a:off x="1046892" y="3478342"/>
          <a:ext cx="4953000" cy="8730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0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1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29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7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1025">
                <a:tc>
                  <a:txBody>
                    <a:bodyPr/>
                    <a:lstStyle/>
                    <a:p>
                      <a:pPr marL="0" lvl="0" algn="r" defTabSz="914400" rtl="0" eaLnBrk="1" latinLnBrk="1" hangingPunct="1"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1</a:t>
                      </a: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latinLnBrk="1" hangingPunct="1">
                        <a:buNone/>
                        <a:defRPr/>
                      </a:pPr>
                      <a:r>
                        <a:rPr kumimoji="0" lang="ko-KR" altLang="en-US" sz="1300" b="0" i="0" u="none" strike="noStrike" kern="1200" cap="none" spc="-30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치료제 공급현황 조회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…………</a:t>
                      </a: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latinLnBrk="1" hangingPunct="1"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17</a:t>
                      </a: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025">
                <a:tc>
                  <a:txBody>
                    <a:bodyPr/>
                    <a:lstStyle/>
                    <a:p>
                      <a:pPr marL="0" lvl="0" algn="r" defTabSz="914400" rtl="0" eaLnBrk="1" latinLnBrk="1" hangingPunct="1"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2</a:t>
                      </a: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latinLnBrk="1" hangingPunct="1">
                        <a:buNone/>
                        <a:defRPr/>
                      </a:pPr>
                      <a:r>
                        <a:rPr kumimoji="0" lang="ko-KR" altLang="en-US" sz="1300" b="0" i="0" u="none" strike="noStrike" kern="1200" cap="none" spc="-30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치료제 사용현황 조회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…………</a:t>
                      </a: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latinLnBrk="1" hangingPunct="1"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18</a:t>
                      </a: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025">
                <a:tc>
                  <a:txBody>
                    <a:bodyPr/>
                    <a:lstStyle/>
                    <a:p>
                      <a:pPr marL="0" lvl="0" algn="r" defTabSz="914400" rtl="0" eaLnBrk="1" latinLnBrk="1" hangingPunct="1">
                        <a:buNone/>
                        <a:defRPr/>
                      </a:pP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latinLnBrk="1" hangingPunct="1">
                        <a:buNone/>
                        <a:defRPr/>
                      </a:pPr>
                      <a:endParaRPr kumimoji="0" lang="ko-KR" altLang="en-US" sz="1300" b="0" i="0" u="none" strike="noStrike" kern="1200" cap="none" spc="-30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latinLnBrk="1" hangingPunct="1">
                        <a:buNone/>
                        <a:defRPr/>
                      </a:pP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8" name="표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332660"/>
              </p:ext>
            </p:extLst>
          </p:nvPr>
        </p:nvGraphicFramePr>
        <p:xfrm>
          <a:off x="1028699" y="5100997"/>
          <a:ext cx="4953000" cy="1164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1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29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7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1025">
                <a:tc>
                  <a:txBody>
                    <a:bodyPr/>
                    <a:lstStyle/>
                    <a:p>
                      <a:pPr marL="0" lvl="0" algn="r" defTabSz="457200" rtl="0" eaLnBrk="1" latinLnBrk="1" hangingPunct="1"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1</a:t>
                      </a: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457200" rtl="0" eaLnBrk="1" latinLnBrk="1" hangingPunct="1">
                        <a:buNone/>
                        <a:defRPr/>
                      </a:pPr>
                      <a:r>
                        <a:rPr kumimoji="0" lang="ko-KR" altLang="en-US" sz="1300" b="0" i="0" u="none" strike="noStrike" kern="1200" cap="none" spc="-30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기관 목록 조회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…………</a:t>
                      </a: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457200" rtl="0" eaLnBrk="1" latinLnBrk="1" hangingPunct="1"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 dirty="0" smtClean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19</a:t>
                      </a:r>
                      <a:endParaRPr kumimoji="0" lang="ko-KR" altLang="en-US" sz="1300" b="0" i="0" u="none" strike="noStrike" kern="1200" cap="none" normalizeH="0" baseline="0" dirty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025">
                <a:tc>
                  <a:txBody>
                    <a:bodyPr/>
                    <a:lstStyle/>
                    <a:p>
                      <a:pPr marL="0" lvl="0" algn="r" defTabSz="457200" rtl="0" eaLnBrk="1" latinLnBrk="1" hangingPunct="1"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2</a:t>
                      </a: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457200" rtl="0" eaLnBrk="1" latinLnBrk="1" hangingPunct="1">
                        <a:buNone/>
                        <a:defRPr/>
                      </a:pPr>
                      <a:r>
                        <a:rPr kumimoji="0" lang="ko-KR" altLang="en-US" sz="1300" b="0" i="0" u="none" strike="noStrike" kern="1200" cap="none" spc="-30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기관 상세 조회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…………</a:t>
                      </a: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457200" rtl="0" eaLnBrk="1" latinLnBrk="1" hangingPunct="1"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 dirty="0" smtClean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20</a:t>
                      </a:r>
                      <a:endParaRPr kumimoji="0" lang="ko-KR" altLang="en-US" sz="1300" b="0" i="0" u="none" strike="noStrike" kern="1200" cap="none" normalizeH="0" baseline="0" dirty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025">
                <a:tc>
                  <a:txBody>
                    <a:bodyPr/>
                    <a:lstStyle/>
                    <a:p>
                      <a:pPr marL="0" lvl="0" algn="r" defTabSz="457200" rtl="0" eaLnBrk="1" latinLnBrk="1" hangingPunct="1"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3</a:t>
                      </a: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457200" rtl="0" eaLnBrk="1" latinLnBrk="1" hangingPunct="1">
                        <a:buNone/>
                        <a:defRPr/>
                      </a:pPr>
                      <a:r>
                        <a:rPr kumimoji="0" lang="ko-KR" altLang="en-US" sz="1300" b="0" i="0" u="none" strike="noStrike" kern="1200" cap="none" spc="-30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기관 수정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…………</a:t>
                      </a: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457200" rtl="0" eaLnBrk="1" latinLnBrk="1" hangingPunct="1"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 dirty="0" smtClean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21</a:t>
                      </a:r>
                      <a:endParaRPr kumimoji="0" lang="ko-KR" altLang="en-US" sz="1300" b="0" i="0" u="none" strike="noStrike" kern="1200" cap="none" normalizeH="0" baseline="0" dirty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025">
                <a:tc>
                  <a:txBody>
                    <a:bodyPr/>
                    <a:lstStyle/>
                    <a:p>
                      <a:pPr marL="0" lvl="0" algn="r" defTabSz="457200" rtl="0" eaLnBrk="1" latinLnBrk="1" hangingPunct="1"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457200" rtl="0" eaLnBrk="1" latinLnBrk="1" hangingPunct="1">
                        <a:buNone/>
                        <a:defRPr/>
                      </a:pPr>
                      <a:r>
                        <a:rPr kumimoji="0" lang="ko-KR" altLang="en-US" sz="1300" b="0" i="0" u="none" strike="noStrike" kern="1200" cap="none" spc="-30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기관 내역 추가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…………</a:t>
                      </a:r>
                      <a:endParaRPr kumimoji="0" lang="ko-KR" altLang="en-US" sz="1300" b="0" i="0" u="none" strike="noStrike" kern="1200" cap="none" normalizeH="0" baseline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 defTabSz="457200" rtl="0" eaLnBrk="1" latinLnBrk="1" hangingPunct="1">
                        <a:buNone/>
                        <a:defRPr/>
                      </a:pPr>
                      <a:r>
                        <a:rPr kumimoji="0" lang="en-US" altLang="ko-KR" sz="1300" b="0" i="0" u="none" strike="noStrike" kern="1200" cap="none" normalizeH="0" baseline="0" dirty="0" smtClean="0">
                          <a:solidFill>
                            <a:srgbClr val="000000"/>
                          </a:solidFill>
                          <a:latin typeface="Noto Sans KR"/>
                          <a:ea typeface="Noto Sans KR"/>
                        </a:rPr>
                        <a:t>22</a:t>
                      </a:r>
                      <a:endParaRPr kumimoji="0" lang="en-US" altLang="ko-KR" sz="1300" b="0" i="0" u="none" strike="noStrike" kern="1200" cap="none" normalizeH="0" baseline="0" dirty="0">
                        <a:solidFill>
                          <a:srgbClr val="000000"/>
                        </a:solidFill>
                        <a:latin typeface="Noto Sans KR"/>
                        <a:ea typeface="Noto Sans KR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3"/>
          <p:cNvSpPr txBox="1"/>
          <p:nvPr/>
        </p:nvSpPr>
        <p:spPr>
          <a:xfrm>
            <a:off x="627547" y="951352"/>
            <a:ext cx="4394228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R="0" lv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/>
            </a:pP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◎ 약국</a:t>
            </a:r>
            <a:endParaRPr lang="en-US" altLang="ko-KR" sz="1200">
              <a:solidFill>
                <a:sysClr val="windowText" lastClr="000000"/>
              </a:solidFill>
              <a:latin typeface="Noto Sans KR Medium"/>
              <a:ea typeface="Noto Sans KR Medium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76698"/>
              </p:ext>
            </p:extLst>
          </p:nvPr>
        </p:nvGraphicFramePr>
        <p:xfrm>
          <a:off x="627547" y="1361327"/>
          <a:ext cx="5668637" cy="10151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388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54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67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74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0348"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spcBef>
                          <a:spcPct val="0"/>
                        </a:spcBef>
                        <a:defRPr/>
                      </a:pPr>
                      <a:r>
                        <a:rPr lang="ko-KR" altLang="en-US" sz="1050" kern="1200">
                          <a:solidFill>
                            <a:sysClr val="windowText" lastClr="000000"/>
                          </a:solidFill>
                          <a:latin typeface="Noto Sans KR Medium"/>
                          <a:ea typeface="Noto Sans KR Medium"/>
                          <a:cs typeface="+mj-cs"/>
                        </a:rPr>
                        <a:t>권한명</a:t>
                      </a:r>
                    </a:p>
                  </a:txBody>
                  <a:tcPr anchor="ctr">
                    <a:lnL w="6350" cap="flat" cmpd="sng" algn="ctr">
                      <a:noFill/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spcBef>
                          <a:spcPct val="0"/>
                        </a:spcBef>
                        <a:defRPr/>
                      </a:pPr>
                      <a:r>
                        <a:rPr lang="ko-KR" altLang="en-US" sz="1050" kern="1200" dirty="0" err="1" smtClean="0">
                          <a:solidFill>
                            <a:sysClr val="windowText" lastClr="000000"/>
                          </a:solidFill>
                          <a:latin typeface="Noto Sans KR Medium"/>
                          <a:ea typeface="Noto Sans KR Medium"/>
                          <a:cs typeface="+mj-cs"/>
                        </a:rPr>
                        <a:t>승인권한명</a:t>
                      </a:r>
                      <a:endParaRPr lang="ko-KR" altLang="en-US" sz="1050" kern="1200" dirty="0">
                        <a:solidFill>
                          <a:sysClr val="windowText" lastClr="000000"/>
                        </a:solidFill>
                        <a:latin typeface="Noto Sans KR Medium"/>
                        <a:ea typeface="Noto Sans KR Medium"/>
                        <a:cs typeface="+mj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spcBef>
                          <a:spcPct val="0"/>
                        </a:spcBef>
                        <a:defRPr/>
                      </a:pPr>
                      <a:r>
                        <a:rPr lang="ko-KR" altLang="en-US" sz="1050" kern="1200">
                          <a:solidFill>
                            <a:sysClr val="windowText" lastClr="000000"/>
                          </a:solidFill>
                          <a:latin typeface="Noto Sans KR Medium"/>
                          <a:ea typeface="Noto Sans KR Medium"/>
                          <a:cs typeface="+mn-cs"/>
                        </a:rPr>
                        <a:t>업무구분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spcBef>
                          <a:spcPct val="0"/>
                        </a:spcBef>
                        <a:defRPr/>
                      </a:pPr>
                      <a:r>
                        <a:rPr lang="ko-KR" altLang="en-US" sz="1050" kern="1200">
                          <a:solidFill>
                            <a:sysClr val="windowText" lastClr="000000"/>
                          </a:solidFill>
                          <a:latin typeface="Noto Sans KR Medium"/>
                          <a:ea typeface="Noto Sans KR Medium"/>
                          <a:cs typeface="+mj-cs"/>
                        </a:rPr>
                        <a:t>관련 메뉴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4840">
                <a:tc>
                  <a:txBody>
                    <a:bodyPr/>
                    <a:lstStyle/>
                    <a:p>
                      <a:pPr marL="0" marR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 typeface="Wingdings"/>
                        <a:buNone/>
                        <a:defRPr/>
                      </a:pPr>
                      <a:r>
                        <a:rPr lang="ko-KR" altLang="en-US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Noto Sans KR Light"/>
                          <a:ea typeface="Noto Sans KR Light"/>
                          <a:cs typeface="+mn-cs"/>
                        </a:rPr>
                        <a:t>약국 기본 </a:t>
                      </a:r>
                      <a:r>
                        <a:rPr lang="en-US" altLang="ko-KR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Noto Sans KR Light"/>
                          <a:ea typeface="Noto Sans KR Light"/>
                          <a:cs typeface="+mn-cs"/>
                        </a:rPr>
                        <a:t>user</a:t>
                      </a:r>
                    </a:p>
                  </a:txBody>
                  <a:tcPr marL="36000" marR="36000" marT="9525" marB="0" anchor="ctr">
                    <a:lnL w="6350" cap="flat" cmpd="sng" algn="ctr">
                      <a:noFill/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kumimoji="0" lang="ko-KR" altLang="en-US" sz="1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Noto Sans KR Light" panose="020B0200000000000000" pitchFamily="50" charset="-127"/>
                          <a:ea typeface="Noto Sans KR Light" panose="020B0200000000000000" pitchFamily="50" charset="-127"/>
                          <a:cs typeface="+mn-cs"/>
                        </a:rPr>
                        <a:t>감염병관리 </a:t>
                      </a:r>
                      <a:r>
                        <a:rPr kumimoji="0" lang="en-US" altLang="ko-KR" sz="1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Noto Sans KR Light" panose="020B0200000000000000" pitchFamily="50" charset="-127"/>
                          <a:ea typeface="Noto Sans KR Light" panose="020B0200000000000000" pitchFamily="50" charset="-127"/>
                          <a:cs typeface="+mn-cs"/>
                        </a:rPr>
                        <a:t>admin</a:t>
                      </a:r>
                    </a:p>
                  </a:txBody>
                  <a:tcPr marL="36000" marR="36000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None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치료제관리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사용관리</a:t>
                      </a:r>
                      <a:endParaRPr kumimoji="0" lang="ko-KR" altLang="en-US" sz="1000" b="0" i="0" u="none" strike="noStrike" kern="0" cap="none" spc="-30" normalizeH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  <a:cs typeface="+mn-cs"/>
                      </a:endParaRP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현황조회</a:t>
                      </a:r>
                      <a:endParaRPr kumimoji="0" lang="ko-KR" altLang="en-US" sz="1000" b="0" i="0" u="none" strike="noStrike" kern="0" cap="none" spc="-30" normalizeH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  <a:cs typeface="+mn-cs"/>
                      </a:endParaRP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기관관리</a:t>
                      </a:r>
                      <a:endParaRPr kumimoji="0" lang="ko-KR" altLang="en-US" sz="1000" b="0" i="0" u="none" strike="noStrike" kern="0" cap="none" spc="-30" normalizeH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3"/>
          <p:cNvSpPr txBox="1"/>
          <p:nvPr/>
        </p:nvSpPr>
        <p:spPr>
          <a:xfrm>
            <a:off x="627546" y="951352"/>
            <a:ext cx="5195737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R="0" lv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/>
            </a:pP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◎ </a:t>
            </a:r>
            <a:r>
              <a:rPr lang="ko-KR" altLang="en-US" sz="1200" smtClean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코로나</a:t>
            </a:r>
            <a:r>
              <a:rPr lang="en-US" altLang="ko-KR" sz="1200" smtClean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19</a:t>
            </a:r>
            <a:r>
              <a:rPr lang="ko-KR" altLang="en-US" sz="1200" smtClean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정보시스템</a:t>
            </a:r>
            <a:r>
              <a:rPr lang="en-US" altLang="ko-KR" sz="1200" smtClean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, </a:t>
            </a:r>
            <a:r>
              <a:rPr lang="ko-KR" altLang="en-US" sz="1200" smtClean="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방역통합정보시스템간 메뉴 경로 비교 정보</a:t>
            </a:r>
            <a:endParaRPr lang="en-US" altLang="ko-KR" sz="1200">
              <a:solidFill>
                <a:sysClr val="windowText" lastClr="000000"/>
              </a:solidFill>
              <a:latin typeface="Noto Sans KR Medium"/>
              <a:ea typeface="Noto Sans KR Medium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503210"/>
              </p:ext>
            </p:extLst>
          </p:nvPr>
        </p:nvGraphicFramePr>
        <p:xfrm>
          <a:off x="627547" y="1361327"/>
          <a:ext cx="5580748" cy="27717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0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8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021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0348"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spcBef>
                          <a:spcPct val="0"/>
                        </a:spcBef>
                        <a:defRPr/>
                      </a:pPr>
                      <a:r>
                        <a:rPr lang="ko-KR" altLang="en-US" sz="1050" kern="1200" smtClean="0">
                          <a:solidFill>
                            <a:sysClr val="windowText" lastClr="000000"/>
                          </a:solidFill>
                          <a:latin typeface="Noto Sans KR Medium"/>
                          <a:ea typeface="Noto Sans KR Medium"/>
                          <a:cs typeface="+mj-cs"/>
                        </a:rPr>
                        <a:t>메뉴</a:t>
                      </a:r>
                      <a:endParaRPr lang="ko-KR" altLang="en-US" sz="1050" kern="1200">
                        <a:solidFill>
                          <a:sysClr val="windowText" lastClr="000000"/>
                        </a:solidFill>
                        <a:latin typeface="Noto Sans KR Medium"/>
                        <a:ea typeface="Noto Sans KR Medium"/>
                        <a:cs typeface="+mj-cs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spcBef>
                          <a:spcPct val="0"/>
                        </a:spcBef>
                        <a:defRPr/>
                      </a:pPr>
                      <a:r>
                        <a:rPr lang="ko-KR" altLang="en-US" sz="1050" kern="1200" smtClean="0">
                          <a:solidFill>
                            <a:sysClr val="windowText" lastClr="000000"/>
                          </a:solidFill>
                          <a:latin typeface="Noto Sans KR Medium"/>
                          <a:ea typeface="Noto Sans KR Medium"/>
                          <a:cs typeface="+mn-cs"/>
                        </a:rPr>
                        <a:t>구분</a:t>
                      </a:r>
                      <a:endParaRPr lang="ko-KR" altLang="en-US" sz="1050" kern="1200">
                        <a:solidFill>
                          <a:sysClr val="windowText" lastClr="000000"/>
                        </a:solidFill>
                        <a:latin typeface="Noto Sans KR Medium"/>
                        <a:ea typeface="Noto Sans KR Medium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spcBef>
                          <a:spcPct val="0"/>
                        </a:spcBef>
                        <a:defRPr/>
                      </a:pPr>
                      <a:r>
                        <a:rPr lang="ko-KR" altLang="en-US" sz="1050" kern="1200" smtClean="0">
                          <a:solidFill>
                            <a:sysClr val="windowText" lastClr="000000"/>
                          </a:solidFill>
                          <a:latin typeface="Noto Sans KR Medium"/>
                          <a:ea typeface="Noto Sans KR Medium"/>
                          <a:cs typeface="+mj-cs"/>
                        </a:rPr>
                        <a:t>메뉴 경로</a:t>
                      </a:r>
                      <a:endParaRPr lang="ko-KR" altLang="en-US" sz="1050" kern="1200">
                        <a:solidFill>
                          <a:sysClr val="windowText" lastClr="000000"/>
                        </a:solidFill>
                        <a:latin typeface="Noto Sans KR Medium"/>
                        <a:ea typeface="Noto Sans KR Medium"/>
                        <a:cs typeface="+mj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85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kumimoji="0" lang="ko-KR" altLang="en-US" sz="1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Noto Sans KR Light" panose="020B0200000000000000" pitchFamily="50" charset="-127"/>
                          <a:ea typeface="Noto Sans KR Light" panose="020B0200000000000000" pitchFamily="50" charset="-127"/>
                          <a:cs typeface="+mn-cs"/>
                        </a:rPr>
                        <a:t>사용관리</a:t>
                      </a:r>
                      <a:endParaRPr kumimoji="0" lang="en-US" altLang="ko-KR" sz="1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Noto Sans KR Light" panose="020B0200000000000000" pitchFamily="50" charset="-127"/>
                        <a:ea typeface="Noto Sans KR Light" panose="020B0200000000000000" pitchFamily="50" charset="-127"/>
                        <a:cs typeface="+mn-cs"/>
                      </a:endParaRPr>
                    </a:p>
                  </a:txBody>
                  <a:tcPr marL="36000" marR="36000" marT="9525" marB="0" anchor="ctr">
                    <a:lnL w="6350" cap="flat" cmpd="sng" algn="ctr">
                      <a:noFill/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None/>
                        <a:defRPr/>
                      </a:pP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코로나</a:t>
                      </a:r>
                      <a:endParaRPr kumimoji="0" lang="ko-KR" altLang="en-US" sz="1000" b="0" i="0" u="none" strike="noStrike" kern="0" cap="none" spc="-30" normalizeH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확진환자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/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먹는치료제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(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구심평원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)</a:t>
                      </a: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 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&gt; 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치료제관리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(</a:t>
                      </a: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경구용 치료제 재고관리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)</a:t>
                      </a: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 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&gt; </a:t>
                      </a: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경구용 치료제 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사용관리</a:t>
                      </a:r>
                      <a:endParaRPr kumimoji="0" lang="ko-KR" altLang="en-US" sz="1000" b="0" i="0" u="none" strike="noStrike" kern="0" cap="none" spc="-30" normalizeH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704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endParaRPr kumimoji="0" lang="en-US" altLang="ko-KR" sz="1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Noto Sans KR Light" panose="020B0200000000000000" pitchFamily="50" charset="-127"/>
                        <a:ea typeface="Noto Sans KR Light" panose="020B0200000000000000" pitchFamily="50" charset="-127"/>
                        <a:cs typeface="+mn-cs"/>
                      </a:endParaRPr>
                    </a:p>
                  </a:txBody>
                  <a:tcPr marL="36000" marR="36000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None/>
                        <a:defRPr/>
                      </a:pP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방역</a:t>
                      </a:r>
                      <a:endParaRPr kumimoji="0" lang="ko-KR" altLang="en-US" sz="1000" b="0" i="0" u="none" strike="noStrike" kern="0" cap="none" spc="-30" normalizeH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자원관리 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&gt; 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국가비축물자자원관리</a:t>
                      </a: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 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&gt; 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치료제관리</a:t>
                      </a: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 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&gt; 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사용관리</a:t>
                      </a:r>
                      <a:endParaRPr kumimoji="0" lang="ko-KR" altLang="en-US" sz="1000" b="0" i="0" u="none" strike="noStrike" kern="0" cap="none" spc="-30" normalizeH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5865413"/>
                  </a:ext>
                </a:extLst>
              </a:tr>
              <a:tr h="39704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kumimoji="0" lang="ko-KR" altLang="en-US" sz="1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Noto Sans KR Light" panose="020B0200000000000000" pitchFamily="50" charset="-127"/>
                          <a:ea typeface="Noto Sans KR Light" panose="020B0200000000000000" pitchFamily="50" charset="-127"/>
                          <a:cs typeface="+mn-cs"/>
                        </a:rPr>
                        <a:t>현황조회</a:t>
                      </a:r>
                      <a:endParaRPr kumimoji="0" lang="en-US" altLang="ko-KR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Noto Sans KR Light" panose="020B0200000000000000" pitchFamily="50" charset="-127"/>
                        <a:ea typeface="Noto Sans KR Light" panose="020B0200000000000000" pitchFamily="50" charset="-127"/>
                        <a:cs typeface="+mn-cs"/>
                      </a:endParaRPr>
                    </a:p>
                  </a:txBody>
                  <a:tcPr marL="36000" marR="36000" marT="9525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None/>
                        <a:defRPr/>
                      </a:pP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코로나</a:t>
                      </a:r>
                      <a:endParaRPr kumimoji="0" lang="ko-KR" altLang="en-US" sz="1000" b="0" i="0" u="none" strike="noStrike" kern="0" cap="none" spc="-30" normalizeH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확진환자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/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먹는치료제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(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구심평원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)</a:t>
                      </a: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 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&gt; 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치료제관리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(</a:t>
                      </a: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경구용 치료제 재고관리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)</a:t>
                      </a: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 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&gt; </a:t>
                      </a: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경구용 치료제 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현황조회</a:t>
                      </a:r>
                      <a:endParaRPr kumimoji="0" lang="ko-KR" altLang="en-US" sz="1000" b="0" i="0" u="none" strike="noStrike" kern="0" cap="none" spc="-30" normalizeH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9183615"/>
                  </a:ext>
                </a:extLst>
              </a:tr>
              <a:tr h="39704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endParaRPr kumimoji="0" lang="en-US" altLang="ko-KR" sz="1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Noto Sans KR Light" panose="020B0200000000000000" pitchFamily="50" charset="-127"/>
                        <a:ea typeface="Noto Sans KR Light" panose="020B0200000000000000" pitchFamily="50" charset="-127"/>
                        <a:cs typeface="+mn-cs"/>
                      </a:endParaRPr>
                    </a:p>
                  </a:txBody>
                  <a:tcPr marL="36000" marR="36000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None/>
                        <a:defRPr/>
                      </a:pP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방역</a:t>
                      </a:r>
                      <a:endParaRPr kumimoji="0" lang="ko-KR" altLang="en-US" sz="1000" b="0" i="0" u="none" strike="noStrike" kern="0" cap="none" spc="-30" normalizeH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자원관리 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&gt; 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국가비축물자자원관리</a:t>
                      </a: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 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&gt; 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치료제관리</a:t>
                      </a: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 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&gt; 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현황조회</a:t>
                      </a:r>
                      <a:endParaRPr kumimoji="0" lang="ko-KR" altLang="en-US" sz="1000" b="0" i="0" u="none" strike="noStrike" kern="0" cap="none" spc="-30" normalizeH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9247883"/>
                  </a:ext>
                </a:extLst>
              </a:tr>
              <a:tr h="39704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kumimoji="0" lang="ko-KR" altLang="en-US" sz="1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Noto Sans KR Light" panose="020B0200000000000000" pitchFamily="50" charset="-127"/>
                          <a:ea typeface="Noto Sans KR Light" panose="020B0200000000000000" pitchFamily="50" charset="-127"/>
                          <a:cs typeface="+mn-cs"/>
                        </a:rPr>
                        <a:t>기관관리</a:t>
                      </a:r>
                      <a:endParaRPr kumimoji="0" lang="en-US" altLang="ko-KR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Noto Sans KR Light" panose="020B0200000000000000" pitchFamily="50" charset="-127"/>
                        <a:ea typeface="Noto Sans KR Light" panose="020B0200000000000000" pitchFamily="50" charset="-127"/>
                        <a:cs typeface="+mn-cs"/>
                      </a:endParaRPr>
                    </a:p>
                  </a:txBody>
                  <a:tcPr marL="36000" marR="36000" marT="9525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None/>
                        <a:defRPr/>
                      </a:pP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코로나</a:t>
                      </a:r>
                      <a:endParaRPr kumimoji="0" lang="ko-KR" altLang="en-US" sz="1000" b="0" i="0" u="none" strike="noStrike" kern="0" cap="none" spc="-30" normalizeH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확진환자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/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먹는치료제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(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구심평원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)</a:t>
                      </a: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 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&gt; 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치료제관리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(</a:t>
                      </a: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경구용 치료제 재고관리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)</a:t>
                      </a: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 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&gt; </a:t>
                      </a: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경구용 치료제 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기관관리</a:t>
                      </a:r>
                      <a:endParaRPr kumimoji="0" lang="ko-KR" altLang="en-US" sz="1000" b="0" i="0" u="none" strike="noStrike" kern="0" cap="none" spc="-30" normalizeH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187099"/>
                  </a:ext>
                </a:extLst>
              </a:tr>
              <a:tr h="39704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endParaRPr kumimoji="0" lang="en-US" altLang="ko-KR" sz="1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Noto Sans KR Light" panose="020B0200000000000000" pitchFamily="50" charset="-127"/>
                        <a:ea typeface="Noto Sans KR Light" panose="020B0200000000000000" pitchFamily="50" charset="-127"/>
                        <a:cs typeface="+mn-cs"/>
                      </a:endParaRPr>
                    </a:p>
                  </a:txBody>
                  <a:tcPr marL="36000" marR="36000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None/>
                        <a:defRPr/>
                      </a:pP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방역</a:t>
                      </a:r>
                      <a:endParaRPr kumimoji="0" lang="ko-KR" altLang="en-US" sz="1000" b="0" i="0" u="none" strike="noStrike" kern="0" cap="none" spc="-30" normalizeH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자원관리 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&gt; 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국가비축물자자원관리</a:t>
                      </a: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 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&gt; 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치료제관리</a:t>
                      </a:r>
                      <a:r>
                        <a:rPr kumimoji="0" lang="ko-KR" altLang="en-US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 </a:t>
                      </a:r>
                      <a:r>
                        <a:rPr kumimoji="0" lang="en-US" altLang="ko-KR" sz="1000" b="0" i="0" u="none" strike="noStrike" kern="0" cap="none" spc="-30" normalizeH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&gt; </a:t>
                      </a:r>
                      <a:r>
                        <a:rPr kumimoji="0" lang="ko-KR" altLang="en-US" sz="1000" b="0" i="0" u="none" strike="noStrike" kern="0" cap="none" spc="-30" normalizeH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기관관리</a:t>
                      </a:r>
                      <a:endParaRPr kumimoji="0" lang="ko-KR" altLang="en-US" sz="1000" b="0" i="0" u="none" strike="noStrike" kern="0" cap="none" spc="-30" normalizeH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7607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0105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684542" y="570382"/>
            <a:ext cx="3126595" cy="355477"/>
            <a:chOff x="684542" y="461200"/>
            <a:chExt cx="3126595" cy="355477"/>
          </a:xfrm>
        </p:grpSpPr>
        <p:sp>
          <p:nvSpPr>
            <p:cNvPr id="13" name="텍스트 개체 틀 2"/>
            <p:cNvSpPr txBox="1"/>
            <p:nvPr/>
          </p:nvSpPr>
          <p:spPr>
            <a:xfrm>
              <a:off x="784341" y="461200"/>
              <a:ext cx="3026796" cy="355477"/>
            </a:xfrm>
            <a:prstGeom prst="rect">
              <a:avLst/>
            </a:prstGeom>
          </p:spPr>
          <p:txBody>
            <a:bodyPr vert="horz" lIns="0" tIns="0" rIns="0" bIns="0" anchor="ctr"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latin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r>
                <a:rPr kumimoji="0" lang="ko-KR" altLang="en-US" sz="1000" b="0" i="0" u="none" strike="noStrike" kern="1200" cap="none" spc="0" normalizeH="0" baseline="0">
                  <a:solidFill>
                    <a:srgbClr val="025192"/>
                  </a:solidFill>
                  <a:effectLst/>
                  <a:uLnTx/>
                  <a:uFillTx/>
                  <a:latin typeface="에스코어 드림 5 Medium"/>
                  <a:ea typeface="에스코어 드림 5 Medium"/>
                  <a:cs typeface="+mn-cs"/>
                </a:rPr>
                <a:t>방역통합정보시스템 </a:t>
              </a:r>
              <a:r>
                <a:rPr kumimoji="0" lang="ko-KR" altLang="en-US" sz="1300" b="0" i="0" u="none" strike="noStrike" kern="1200" cap="none" spc="0" normalizeH="0" baseline="0">
                  <a:solidFill>
                    <a:srgbClr val="025192"/>
                  </a:solidFill>
                  <a:effectLst/>
                  <a:uLnTx/>
                  <a:uFillTx/>
                  <a:latin typeface="에스코어 드림 7 ExtraBold"/>
                  <a:ea typeface="에스코어 드림 7 ExtraBold"/>
                  <a:cs typeface="+mn-cs"/>
                </a:rPr>
                <a:t>사용자 매뉴얼</a:t>
              </a:r>
              <a:endParaRPr kumimoji="0" lang="ko-KR" altLang="en-US" sz="1300" b="0" i="0" u="none" strike="noStrike" kern="1200" cap="none" spc="0" normalizeH="0" baseline="0">
                <a:solidFill>
                  <a:srgbClr val="025192"/>
                </a:solidFill>
                <a:latin typeface="에스코어 드림 7 ExtraBold"/>
                <a:ea typeface="에스코어 드림 7 ExtraBold"/>
                <a:cs typeface="+mn-cs"/>
              </a:endParaRPr>
            </a:p>
          </p:txBody>
        </p:sp>
        <p:sp>
          <p:nvSpPr>
            <p:cNvPr id="3" name="모서리가 둥근 직사각형 2"/>
            <p:cNvSpPr/>
            <p:nvPr/>
          </p:nvSpPr>
          <p:spPr>
            <a:xfrm>
              <a:off x="684542" y="515862"/>
              <a:ext cx="28388" cy="246152"/>
            </a:xfrm>
            <a:prstGeom prst="roundRect">
              <a:avLst>
                <a:gd name="adj" fmla="val 16667"/>
              </a:avLst>
            </a:prstGeom>
            <a:solidFill>
              <a:srgbClr val="0251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</p:grpSp>
      <p:sp>
        <p:nvSpPr>
          <p:cNvPr id="19" name="텍스트 개체 틀 2"/>
          <p:cNvSpPr txBox="1"/>
          <p:nvPr/>
        </p:nvSpPr>
        <p:spPr>
          <a:xfrm>
            <a:off x="892020" y="2279840"/>
            <a:ext cx="3026796" cy="355477"/>
          </a:xfrm>
          <a:prstGeom prst="rect">
            <a:avLst/>
          </a:prstGeom>
        </p:spPr>
        <p:txBody>
          <a:bodyPr vert="horz" lIns="0" tIns="0" rIns="0" bIns="0" anchor="ctr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ko-KR" altLang="en-US" sz="2800" b="0" i="0" u="none" strike="noStrike" kern="1200" cap="none" spc="0" normalizeH="0" baseline="0">
                <a:solidFill>
                  <a:srgbClr val="025192"/>
                </a:solidFill>
                <a:effectLst/>
                <a:uLnTx/>
                <a:uFillTx/>
                <a:latin typeface="에스코어 드림 8 Heavy"/>
                <a:ea typeface="에스코어 드림 8 Heavy"/>
                <a:cs typeface="+mn-cs"/>
              </a:rPr>
              <a:t>치료제관리</a:t>
            </a:r>
            <a:endParaRPr kumimoji="0" lang="ko-KR" altLang="en-US" sz="4000" b="0" i="0" u="none" strike="noStrike" kern="1200" cap="none" spc="0" normalizeH="0" baseline="0">
              <a:solidFill>
                <a:srgbClr val="025192"/>
              </a:solidFill>
              <a:effectLst/>
              <a:uLnTx/>
              <a:uFillTx/>
              <a:latin typeface="에스코어 드림 8 Heavy"/>
              <a:ea typeface="에스코어 드림 8 Heavy"/>
              <a:cs typeface="+mn-cs"/>
            </a:endParaRPr>
          </a:p>
        </p:txBody>
      </p:sp>
      <p:cxnSp>
        <p:nvCxnSpPr>
          <p:cNvPr id="7" name="직선 연결선 6"/>
          <p:cNvCxnSpPr/>
          <p:nvPr/>
        </p:nvCxnSpPr>
        <p:spPr>
          <a:xfrm>
            <a:off x="2318211" y="2930856"/>
            <a:ext cx="0" cy="2435903"/>
          </a:xfrm>
          <a:prstGeom prst="line">
            <a:avLst/>
          </a:prstGeom>
          <a:ln w="9525" cap="rnd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텍스트 개체 틀 2"/>
          <p:cNvSpPr txBox="1"/>
          <p:nvPr/>
        </p:nvSpPr>
        <p:spPr>
          <a:xfrm>
            <a:off x="2588121" y="3062237"/>
            <a:ext cx="3439700" cy="2186038"/>
          </a:xfrm>
          <a:prstGeom prst="rect">
            <a:avLst/>
          </a:prstGeom>
        </p:spPr>
        <p:txBody>
          <a:bodyPr vert="horz" wrap="square" lIns="0" tIns="0" rIns="0" bIns="0" anchor="t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en-US" altLang="ko-KR" sz="1600">
                <a:solidFill>
                  <a:schemeClr val="tx1">
                    <a:lumMod val="75000"/>
                    <a:lumOff val="25000"/>
                  </a:schemeClr>
                </a:solidFill>
                <a:latin typeface="에스코어 드림 6 Bold"/>
                <a:ea typeface="에스코어 드림 6 Bold"/>
              </a:rPr>
              <a:t>1. </a:t>
            </a:r>
            <a:r>
              <a:rPr lang="ko-KR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에스코어 드림 6 Bold"/>
                <a:ea typeface="에스코어 드림 6 Bold"/>
              </a:rPr>
              <a:t>치료제 사용내역 관리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ko-KR" sz="1600">
                <a:solidFill>
                  <a:schemeClr val="tx1">
                    <a:lumMod val="75000"/>
                    <a:lumOff val="25000"/>
                  </a:schemeClr>
                </a:solidFill>
                <a:latin typeface="에스코어 드림 6 Bold"/>
                <a:ea typeface="에스코어 드림 6 Bold"/>
              </a:rPr>
              <a:t>2. </a:t>
            </a:r>
            <a:r>
              <a:rPr lang="ko-KR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에스코어 드림 6 Bold"/>
                <a:ea typeface="에스코어 드림 6 Bold"/>
              </a:rPr>
              <a:t>치료제 전배 요청 및 취소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ko-KR" sz="1600">
                <a:solidFill>
                  <a:schemeClr val="tx1">
                    <a:lumMod val="75000"/>
                    <a:lumOff val="25000"/>
                  </a:schemeClr>
                </a:solidFill>
                <a:latin typeface="에스코어 드림 6 Bold"/>
                <a:ea typeface="에스코어 드림 6 Bold"/>
              </a:rPr>
              <a:t>3. </a:t>
            </a:r>
            <a:r>
              <a:rPr lang="ko-KR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에스코어 드림 6 Bold"/>
                <a:ea typeface="에스코어 드림 6 Bold"/>
              </a:rPr>
              <a:t>치료제 전배 승인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ko-KR" sz="1600">
                <a:solidFill>
                  <a:schemeClr val="tx1">
                    <a:lumMod val="75000"/>
                    <a:lumOff val="25000"/>
                  </a:schemeClr>
                </a:solidFill>
                <a:latin typeface="에스코어 드림 6 Bold"/>
                <a:ea typeface="에스코어 드림 6 Bold"/>
              </a:rPr>
              <a:t>4.</a:t>
            </a:r>
            <a:r>
              <a:rPr lang="ko-KR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에스코어 드림 6 Bold"/>
                <a:ea typeface="에스코어 드림 6 Bold"/>
              </a:rPr>
              <a:t> 치료제 공급내역 조회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ko-KR" sz="1600">
                <a:solidFill>
                  <a:schemeClr val="tx1">
                    <a:lumMod val="75000"/>
                    <a:lumOff val="25000"/>
                  </a:schemeClr>
                </a:solidFill>
                <a:latin typeface="에스코어 드림 6 Bold"/>
                <a:ea typeface="에스코어 드림 6 Bold"/>
              </a:rPr>
              <a:t>5. </a:t>
            </a:r>
            <a:r>
              <a:rPr lang="ko-KR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에스코어 드림 6 Bold"/>
                <a:ea typeface="에스코어 드림 6 Bold"/>
              </a:rPr>
              <a:t>치료제 현황 조회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ko-KR" sz="1600">
                <a:solidFill>
                  <a:schemeClr val="tx1">
                    <a:lumMod val="75000"/>
                    <a:lumOff val="25000"/>
                  </a:schemeClr>
                </a:solidFill>
                <a:latin typeface="에스코어 드림 6 Bold"/>
                <a:ea typeface="에스코어 드림 6 Bold"/>
              </a:rPr>
              <a:t>6. </a:t>
            </a:r>
            <a:r>
              <a:rPr lang="ko-KR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에스코어 드림 6 Bold"/>
                <a:ea typeface="에스코어 드림 6 Bold"/>
              </a:rPr>
              <a:t>기관 정보 관리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3"/>
          <p:cNvSpPr txBox="1"/>
          <p:nvPr/>
        </p:nvSpPr>
        <p:spPr>
          <a:xfrm>
            <a:off x="1397989" y="1533628"/>
            <a:ext cx="4394228" cy="514348"/>
          </a:xfrm>
          <a:prstGeom prst="rect">
            <a:avLst/>
          </a:prstGeom>
        </p:spPr>
        <p:txBody>
          <a:bodyPr vert="horz" lIns="91440" tIns="45720" rIns="91440" bIns="45720" anchor="b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L="0" marR="0" lvl="0" indent="0" algn="l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ysClr val="windowText" lastClr="000000"/>
                </a:solidFill>
                <a:effectLst/>
                <a:uLnTx/>
                <a:uFillTx/>
                <a:latin typeface="Noto Sans KR ExtraBold"/>
                <a:ea typeface="Noto Sans KR ExtraBold"/>
                <a:cs typeface="+mj-cs"/>
              </a:rPr>
              <a:t>치료제관리</a:t>
            </a:r>
          </a:p>
        </p:txBody>
      </p:sp>
      <p:sp>
        <p:nvSpPr>
          <p:cNvPr id="3" name="제목 3"/>
          <p:cNvSpPr txBox="1"/>
          <p:nvPr/>
        </p:nvSpPr>
        <p:spPr>
          <a:xfrm>
            <a:off x="720681" y="1509824"/>
            <a:ext cx="483935" cy="561956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L="0" marR="0" lvl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en-US" altLang="ko-KR" sz="3200" b="0" i="0" u="none" strike="noStrike" kern="1200" cap="none" spc="0" normalizeH="0" baseline="0">
                <a:solidFill>
                  <a:sysClr val="windowText" lastClr="000000"/>
                </a:solidFill>
                <a:effectLst/>
                <a:uLnTx/>
                <a:uFillTx/>
                <a:latin typeface="Noto Sans KR SemiBold"/>
                <a:ea typeface="Noto Sans KR SemiBold"/>
                <a:cs typeface="+mj-cs"/>
              </a:rPr>
              <a:t>Ⅰ</a:t>
            </a:r>
            <a:endParaRPr kumimoji="0" lang="ko-KR" altLang="en-US" sz="3200" b="0" i="0" u="none" strike="noStrike" kern="1200" cap="none" spc="0" normalizeH="0" baseline="0">
              <a:solidFill>
                <a:sysClr val="windowText" lastClr="000000"/>
              </a:solidFill>
              <a:effectLst/>
              <a:uLnTx/>
              <a:uFillTx/>
              <a:latin typeface="Noto Sans KR SemiBold"/>
              <a:ea typeface="Noto Sans KR SemiBold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3440" y="2373050"/>
            <a:ext cx="4926572" cy="415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defRPr/>
            </a:pPr>
            <a:r>
              <a:rPr kumimoji="0" lang="ko-KR" altLang="en-US" sz="1000" b="0" i="0" u="none" strike="noStrike" kern="0" cap="none" spc="-30" normalizeH="0" baseline="0"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Noto Sans KR"/>
                <a:ea typeface="Noto Sans KR"/>
                <a:cs typeface="Rix모던고딕 M"/>
              </a:rPr>
              <a:t>약국 및 의료기관에서 취급하는 각종 감염병 관련 치료제</a:t>
            </a:r>
            <a:r>
              <a:rPr lang="ko-KR" altLang="en-US" sz="1000" kern="0" spc="-30">
                <a:solidFill>
                  <a:prstClr val="black">
                    <a:lumMod val="95000"/>
                    <a:lumOff val="5000"/>
                  </a:prstClr>
                </a:solidFill>
                <a:latin typeface="Noto Sans KR"/>
                <a:ea typeface="Noto Sans KR"/>
                <a:cs typeface="Rix모던고딕 M"/>
              </a:rPr>
              <a:t>를 사용관리하고 현황내역을 조회하는 약국용 치료제 관리 시스템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631864"/>
              </p:ext>
            </p:extLst>
          </p:nvPr>
        </p:nvGraphicFramePr>
        <p:xfrm>
          <a:off x="627547" y="3002118"/>
          <a:ext cx="5168265" cy="44387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4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7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5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1908">
                <a:tc>
                  <a:txBody>
                    <a:bodyPr/>
                    <a:lstStyle/>
                    <a:p>
                      <a:pPr marL="0" lvl="0" algn="ctr" defTabSz="914400" rtl="0" eaLnBrk="1" latinLnBrk="1" hangingPunct="1">
                        <a:spcBef>
                          <a:spcPct val="0"/>
                        </a:spcBef>
                        <a:defRPr/>
                      </a:pPr>
                      <a:r>
                        <a:rPr lang="ko-KR" altLang="en-US" sz="1050" kern="1200">
                          <a:solidFill>
                            <a:sysClr val="windowText" lastClr="000000"/>
                          </a:solidFill>
                          <a:latin typeface="Noto Sans KR Medium"/>
                          <a:ea typeface="Noto Sans KR Medium"/>
                          <a:cs typeface="+mj-cs"/>
                        </a:rPr>
                        <a:t>업무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1" hangingPunct="1">
                        <a:spcBef>
                          <a:spcPct val="0"/>
                        </a:spcBef>
                        <a:defRPr/>
                      </a:pPr>
                      <a:r>
                        <a:rPr lang="ko-KR" altLang="en-US" sz="1050" kern="1200">
                          <a:solidFill>
                            <a:sysClr val="windowText" lastClr="000000"/>
                          </a:solidFill>
                          <a:latin typeface="Noto Sans KR Medium"/>
                          <a:ea typeface="Noto Sans KR Medium"/>
                          <a:cs typeface="+mj-cs"/>
                        </a:rPr>
                        <a:t>처리내용 및 절차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1" hangingPunct="1">
                        <a:spcBef>
                          <a:spcPct val="0"/>
                        </a:spcBef>
                        <a:defRPr/>
                      </a:pPr>
                      <a:r>
                        <a:rPr lang="ko-KR" altLang="en-US" sz="1050" kern="1200">
                          <a:solidFill>
                            <a:sysClr val="windowText" lastClr="000000"/>
                          </a:solidFill>
                          <a:latin typeface="Noto Sans KR Medium"/>
                          <a:ea typeface="Noto Sans KR Medium"/>
                          <a:cs typeface="+mj-cs"/>
                        </a:rPr>
                        <a:t>관련 화면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9995">
                <a:tc>
                  <a:txBody>
                    <a:bodyPr/>
                    <a:lstStyle/>
                    <a:p>
                      <a:pPr marL="0" marR="0" lvl="0" indent="0" algn="ctr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치료제 사용내역 </a:t>
                      </a:r>
                      <a:endParaRPr kumimoji="0" lang="en-US" altLang="ko-KR" sz="1000" b="0" i="0" u="none" strike="noStrike" kern="0" cap="none" spc="-30" normalizeH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  <a:cs typeface="Rix모던고딕 M"/>
                      </a:endParaRPr>
                    </a:p>
                    <a:p>
                      <a:pPr marL="0" marR="0" lvl="0" indent="0" algn="ctr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kumimoji="0" lang="ko-KR" altLang="en-US" sz="1000" b="0" i="0" u="none" strike="noStrike" kern="0" cap="none" spc="-30" normalizeH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관리</a:t>
                      </a:r>
                      <a:endParaRPr kumimoji="0" lang="ko-KR" altLang="en-US" sz="1000" b="0" i="0" u="none" strike="noStrike" kern="0" cap="none" spc="-30" normalizeH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  <a:cs typeface="Rix모던고딕 M"/>
                      </a:endParaRPr>
                    </a:p>
                  </a:txBody>
                  <a:tcPr anchor="ctr"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치료제 사용내역 조회</a:t>
                      </a:r>
                    </a:p>
                    <a:p>
                      <a:pPr marL="171450" marR="0" lvl="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치료제 사용내역 등록</a:t>
                      </a:r>
                    </a:p>
                    <a:p>
                      <a:pPr marL="171450" marR="0" lvl="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치료제 사용내역 수정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2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사용관리 </a:t>
                      </a:r>
                      <a:r>
                        <a:rPr kumimoji="0" lang="en-US" altLang="ko-KR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(</a:t>
                      </a: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사용내역</a:t>
                      </a:r>
                      <a:r>
                        <a:rPr kumimoji="0" lang="en-US" altLang="ko-KR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)</a:t>
                      </a: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 </a:t>
                      </a:r>
                      <a:endParaRPr kumimoji="0" lang="ko-KR" altLang="en-US" sz="1000" b="0" i="0" u="none" strike="noStrike" kern="0" cap="none" spc="-30" normalizeH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Noto Sans KR Light"/>
                        <a:ea typeface="Noto Sans KR Light"/>
                        <a:cs typeface="Rix모던고딕 M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9995">
                <a:tc>
                  <a:txBody>
                    <a:bodyPr/>
                    <a:lstStyle/>
                    <a:p>
                      <a:pPr marL="0" marR="0" lvl="0" indent="0" algn="ctr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치료제 전배 요청 및 취소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치료제 전배내역 조회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치료제 전배 요청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치료제 전배 취소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latinLnBrk="0"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lang="ko-KR" altLang="en-US" sz="1000" kern="0" spc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</a:rPr>
                        <a:t>사용관리 </a:t>
                      </a:r>
                      <a:r>
                        <a:rPr lang="en-US" altLang="ko-KR" sz="1000" kern="0" spc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</a:rPr>
                        <a:t>(</a:t>
                      </a:r>
                      <a:r>
                        <a:rPr lang="ko-KR" altLang="en-US" sz="1000" kern="0" spc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</a:rPr>
                        <a:t>전배</a:t>
                      </a:r>
                      <a:r>
                        <a:rPr lang="en-US" altLang="ko-KR" sz="1000" kern="0" spc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</a:rPr>
                        <a:t>)</a:t>
                      </a:r>
                      <a:endParaRPr kumimoji="0" lang="en-US" altLang="ko-KR" sz="1000" b="0" i="0" u="none" strike="noStrike" kern="0" cap="none" spc="-30" normalizeH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Noto Sans KR Light"/>
                        <a:ea typeface="Noto Sans KR Light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950">
                <a:tc>
                  <a:txBody>
                    <a:bodyPr/>
                    <a:lstStyle/>
                    <a:p>
                      <a:pPr marL="0" marR="0" lvl="0" indent="0" algn="ctr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</a:rPr>
                        <a:t>치료제 전배 승인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2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치료제 입고 승인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2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치료제 입고 거부</a:t>
                      </a:r>
                      <a:endParaRPr kumimoji="0" lang="ko-KR" altLang="en-US" sz="1000" b="0" i="0" u="none" strike="noStrike" kern="0" cap="none" spc="-30" normalizeH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Noto Sans KR Light"/>
                        <a:ea typeface="Noto Sans KR Light"/>
                        <a:cs typeface="Rix모던고딕 M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latinLnBrk="0"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lang="ko-KR" altLang="en-US" sz="1000" kern="0" spc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</a:rPr>
                        <a:t>사용관리 </a:t>
                      </a:r>
                      <a:r>
                        <a:rPr lang="en-US" altLang="ko-KR" sz="1000" kern="0" spc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</a:rPr>
                        <a:t>(</a:t>
                      </a:r>
                      <a:r>
                        <a:rPr lang="ko-KR" altLang="en-US" sz="1000" kern="0" spc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</a:rPr>
                        <a:t>전배</a:t>
                      </a:r>
                      <a:r>
                        <a:rPr lang="en-US" altLang="ko-KR" sz="1000" kern="0" spc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</a:rPr>
                        <a:t>)</a:t>
                      </a:r>
                      <a:endParaRPr kumimoji="0" lang="ko-KR" altLang="en-US" sz="1000" b="0" i="0" u="none" strike="noStrike" kern="0" cap="none" spc="-30" normalizeH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Noto Sans KR Light"/>
                        <a:ea typeface="Noto Sans KR Light"/>
                        <a:cs typeface="Rix모던고딕 M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noFill/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5154">
                <a:tc>
                  <a:txBody>
                    <a:bodyPr/>
                    <a:lstStyle/>
                    <a:p>
                      <a:pPr marL="0" marR="0" lvl="0" indent="0" algn="ctr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</a:rPr>
                        <a:t>치료제 </a:t>
                      </a:r>
                      <a:r>
                        <a:rPr kumimoji="0" lang="ko-KR" altLang="en-US" sz="1000" b="0" i="0" u="none" strike="noStrike" kern="0" cap="none" spc="-30" normalizeH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</a:rPr>
                        <a:t>공급내역</a:t>
                      </a:r>
                      <a:endParaRPr kumimoji="0" lang="en-US" altLang="ko-KR" sz="1000" b="0" i="0" u="none" strike="noStrike" kern="0" cap="none" spc="-30" normalizeH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</a:endParaRPr>
                    </a:p>
                    <a:p>
                      <a:pPr marL="0" marR="0" lvl="0" indent="0" algn="ctr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kumimoji="0" lang="ko-KR" altLang="en-US" sz="1000" b="0" i="0" u="none" strike="noStrike" kern="0" cap="none" spc="-30" normalizeH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</a:rPr>
                        <a:t>조회</a:t>
                      </a:r>
                      <a:endParaRPr kumimoji="0" lang="ko-KR" altLang="en-US" sz="1000" b="0" i="0" u="none" strike="noStrike" kern="0" cap="none" spc="-30" normalizeH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</a:endParaRPr>
                    </a:p>
                  </a:txBody>
                  <a:tcPr anchor="ctr"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2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치료제 공급내역</a:t>
                      </a:r>
                      <a:r>
                        <a:rPr kumimoji="0" lang="ko-KR" altLang="en-US" sz="1000" b="0" i="0" u="none" strike="noStrike" kern="0" cap="none" spc="-30" normalizeH="0" baseline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 조</a:t>
                      </a: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사용관리 </a:t>
                      </a:r>
                      <a:r>
                        <a:rPr kumimoji="0" lang="en-US" altLang="ko-KR" sz="1000" b="0" i="0" u="none" strike="noStrike" kern="0" cap="none" spc="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(</a:t>
                      </a:r>
                      <a:r>
                        <a:rPr kumimoji="0" lang="ko-KR" altLang="en-US" sz="1000" b="0" i="0" u="none" strike="noStrike" kern="0" cap="none" spc="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공급내역</a:t>
                      </a:r>
                      <a:r>
                        <a:rPr kumimoji="0" lang="en-US" altLang="ko-KR" sz="1000" b="0" i="0" u="none" strike="noStrike" kern="0" cap="none" spc="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)</a:t>
                      </a:r>
                      <a:endParaRPr kumimoji="0" lang="ko-KR" altLang="en-US" sz="1000" b="0" i="0" u="none" strike="noStrike" kern="0" cap="none" spc="0" normalizeH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Noto Sans KR Light"/>
                        <a:ea typeface="Noto Sans KR Light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noFill/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4522">
                <a:tc>
                  <a:txBody>
                    <a:bodyPr/>
                    <a:lstStyle/>
                    <a:p>
                      <a:pPr marL="0" marR="0" lvl="0" indent="0" algn="ctr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</a:rPr>
                        <a:t>치료제 현황 조회 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latinLnBrk="0">
                        <a:lnSpc>
                          <a:spcPct val="99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lang="ko-KR" altLang="en-US" sz="1000" kern="0" spc="-3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치료제 공급현황 조회</a:t>
                      </a:r>
                    </a:p>
                    <a:p>
                      <a:pPr marL="171450" lvl="0" indent="-171450" latinLnBrk="0">
                        <a:lnSpc>
                          <a:spcPct val="99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lang="ko-KR" altLang="en-US" sz="1000" kern="0" spc="-3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치료제 사용현황 조회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latinLnBrk="0">
                        <a:lnSpc>
                          <a:spcPct val="99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lang="ko-KR" altLang="en-US" sz="1000" kern="0" spc="-3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현황조회 </a:t>
                      </a:r>
                      <a:r>
                        <a:rPr lang="en-US" altLang="ko-KR" sz="1000" kern="0" spc="-3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(</a:t>
                      </a:r>
                      <a:r>
                        <a:rPr lang="ko-KR" altLang="en-US" sz="1000" kern="0" spc="-3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공급현황</a:t>
                      </a:r>
                      <a:r>
                        <a:rPr lang="en-US" altLang="ko-KR" sz="1000" kern="0" spc="-3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)</a:t>
                      </a:r>
                    </a:p>
                    <a:p>
                      <a:pPr marL="171450" lvl="0" indent="-171450" latinLnBrk="0">
                        <a:lnSpc>
                          <a:spcPct val="99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lang="ko-KR" altLang="en-US" sz="1000" kern="0" spc="-3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현황조회 </a:t>
                      </a:r>
                      <a:r>
                        <a:rPr lang="en-US" altLang="ko-KR" sz="1000" kern="0" spc="-3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(</a:t>
                      </a:r>
                      <a:r>
                        <a:rPr lang="ko-KR" altLang="en-US" sz="1000" kern="0" spc="-3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사용현황</a:t>
                      </a:r>
                      <a:r>
                        <a:rPr lang="en-US" altLang="ko-KR" sz="1000" kern="0" spc="-3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noFill/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8311">
                <a:tc>
                  <a:txBody>
                    <a:bodyPr/>
                    <a:lstStyle/>
                    <a:p>
                      <a:pPr marL="0" marR="0" lvl="0" indent="0" algn="ctr" defTabSz="914400" rtl="0" eaLnBrk="1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FontTx/>
                        <a:buNone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</a:rPr>
                        <a:t>기관 정보 관리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2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기관 목록 조회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2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기관 상세 조회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2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기관 수정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2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-3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Rix모던고딕 M"/>
                        </a:rPr>
                        <a:t>기관 내역 추가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0000"/>
                        </a:lnSpc>
                        <a:spcAft>
                          <a:spcPts val="300"/>
                        </a:spcAft>
                        <a:buClr>
                          <a:srgbClr val="013967"/>
                        </a:buClr>
                        <a:buFont typeface="Wingdings"/>
                        <a:buChar char="§"/>
                        <a:defRPr/>
                      </a:pPr>
                      <a:r>
                        <a:rPr kumimoji="0" lang="ko-KR" altLang="en-US" sz="1000" b="0" i="0" u="none" strike="noStrike" kern="0" cap="none" spc="0" normalizeH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Noto Sans KR Light"/>
                          <a:ea typeface="Noto Sans KR Light"/>
                          <a:cs typeface="+mn-cs"/>
                        </a:rPr>
                        <a:t>기관관리 </a:t>
                      </a:r>
                      <a:endParaRPr kumimoji="0" lang="en-US" altLang="ko-KR" sz="1000" b="0" i="0" u="none" strike="noStrike" kern="0" cap="none" spc="0" normalizeH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Noto Sans KR Light"/>
                        <a:ea typeface="Noto Sans KR Light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L>
                    <a:lnR w="6350" cap="flat" cmpd="sng" algn="ctr">
                      <a:noFill/>
                      <a:prstDash val="sysDot"/>
                      <a:round/>
                      <a:headEnd w="med" len="med"/>
                      <a:tailEnd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양쪽 모서리가 둥근 사각형 29"/>
          <p:cNvSpPr/>
          <p:nvPr/>
        </p:nvSpPr>
        <p:spPr>
          <a:xfrm>
            <a:off x="547643" y="1683070"/>
            <a:ext cx="2772000" cy="396313"/>
          </a:xfrm>
          <a:prstGeom prst="round2SameRect">
            <a:avLst>
              <a:gd name="adj1" fmla="val 19205"/>
              <a:gd name="adj2" fmla="val 1328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68" name="제목 3"/>
          <p:cNvSpPr txBox="1"/>
          <p:nvPr/>
        </p:nvSpPr>
        <p:spPr>
          <a:xfrm>
            <a:off x="630430" y="1274558"/>
            <a:ext cx="277010" cy="244576"/>
          </a:xfrm>
          <a:prstGeom prst="rect">
            <a:avLst/>
          </a:prstGeom>
        </p:spPr>
        <p:txBody>
          <a:bodyPr vert="horz" lIns="91440" tIns="4572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L="0" marR="0" lvl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en-US" altLang="ko-KR" sz="1600" b="0" i="0" u="none" strike="noStrike" kern="1200" cap="none" spc="0" normalizeH="0" baseline="0">
                <a:solidFill>
                  <a:srgbClr val="012E53"/>
                </a:solidFill>
                <a:effectLst/>
                <a:uLnTx/>
                <a:uFillTx/>
                <a:latin typeface="Noto Sans KR Medium"/>
                <a:ea typeface="Noto Sans KR Medium"/>
              </a:rPr>
              <a:t>1</a:t>
            </a:r>
            <a:endParaRPr kumimoji="0" lang="ko-KR" altLang="en-US" sz="1600" b="0" i="0" u="none" strike="noStrike" kern="1200" cap="none" spc="0" normalizeH="0" baseline="0">
              <a:solidFill>
                <a:srgbClr val="012E53"/>
              </a:solidFill>
              <a:effectLst/>
              <a:uLnTx/>
              <a:uFillTx/>
              <a:latin typeface="Noto Sans KR Medium"/>
              <a:ea typeface="Noto Sans KR Medium"/>
            </a:endParaRPr>
          </a:p>
        </p:txBody>
      </p:sp>
      <p:sp>
        <p:nvSpPr>
          <p:cNvPr id="69" name="제목 3"/>
          <p:cNvSpPr txBox="1"/>
          <p:nvPr/>
        </p:nvSpPr>
        <p:spPr>
          <a:xfrm>
            <a:off x="998625" y="1254727"/>
            <a:ext cx="4394228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marR="0" lv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/>
            </a:pP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 사용내역 관리</a:t>
            </a:r>
          </a:p>
        </p:txBody>
      </p:sp>
      <p:sp>
        <p:nvSpPr>
          <p:cNvPr id="71" name="제목 3"/>
          <p:cNvSpPr txBox="1"/>
          <p:nvPr/>
        </p:nvSpPr>
        <p:spPr>
          <a:xfrm>
            <a:off x="630430" y="1712419"/>
            <a:ext cx="2582162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altLang="ko-KR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(1) </a:t>
            </a: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 사용내역 조회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547643" y="2033889"/>
            <a:ext cx="5320800" cy="685248"/>
            <a:chOff x="547643" y="1553829"/>
            <a:chExt cx="5320800" cy="685248"/>
          </a:xfrm>
        </p:grpSpPr>
        <p:sp>
          <p:nvSpPr>
            <p:cNvPr id="3" name="직사각형 2"/>
            <p:cNvSpPr/>
            <p:nvPr/>
          </p:nvSpPr>
          <p:spPr>
            <a:xfrm>
              <a:off x="547643" y="1561453"/>
              <a:ext cx="5320800" cy="6776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8000" tIns="144000" rIns="288000" bIns="288000" anchor="t" anchorCtr="0"/>
            <a:lstStyle/>
            <a:p>
              <a:pPr marL="171450" marR="0" lvl="0" indent="-171450">
                <a:lnSpc>
                  <a:spcPct val="100000"/>
                </a:lnSpc>
                <a:spcAft>
                  <a:spcPts val="600"/>
                </a:spcAft>
                <a:buClrTx/>
                <a:buFont typeface="Wingdings"/>
                <a:buChar char="§"/>
                <a:defRPr/>
              </a:pP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메뉴 경로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: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자원관리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&gt;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국가비축물자자원관리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&gt;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치료제관리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&gt;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사용관리</a:t>
              </a:r>
            </a:p>
            <a:p>
              <a:pPr marL="171450" lvl="0" indent="-171450">
                <a:lnSpc>
                  <a:spcPct val="100000"/>
                </a:lnSpc>
                <a:spcAft>
                  <a:spcPts val="600"/>
                </a:spcAft>
                <a:buFont typeface="Wingdings"/>
                <a:buChar char="§"/>
                <a:defRPr/>
              </a:pP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개요 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: </a:t>
              </a:r>
              <a:r>
                <a:rPr lang="ko-KR" altLang="en-US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약국의 치료제 사용내역을 조회합니다</a:t>
              </a:r>
              <a:r>
                <a:rPr lang="en-US" altLang="ko-KR" sz="1050">
                  <a:solidFill>
                    <a:sysClr val="windowText" lastClr="000000"/>
                  </a:solidFill>
                  <a:latin typeface="Noto Sans KR Medium"/>
                  <a:ea typeface="Noto Sans KR Medium"/>
                </a:rPr>
                <a:t>.</a:t>
              </a:r>
            </a:p>
          </p:txBody>
        </p:sp>
        <p:cxnSp>
          <p:nvCxnSpPr>
            <p:cNvPr id="4" name="직선 연결선 3"/>
            <p:cNvCxnSpPr/>
            <p:nvPr/>
          </p:nvCxnSpPr>
          <p:spPr>
            <a:xfrm>
              <a:off x="556279" y="1553829"/>
              <a:ext cx="5304564" cy="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직사각형 14"/>
          <p:cNvSpPr/>
          <p:nvPr/>
        </p:nvSpPr>
        <p:spPr>
          <a:xfrm>
            <a:off x="547643" y="2743193"/>
            <a:ext cx="5320800" cy="266418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18" name="모서리가 접힌 도형 27"/>
          <p:cNvSpPr/>
          <p:nvPr/>
        </p:nvSpPr>
        <p:spPr>
          <a:xfrm>
            <a:off x="566749" y="5428816"/>
            <a:ext cx="5320800" cy="3948097"/>
          </a:xfrm>
          <a:custGeom>
            <a:avLst/>
            <a:gdLst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  <a:gd name="connsiteX7" fmla="*/ 5320800 w 5320800"/>
              <a:gd name="connsiteY7" fmla="*/ 2095446 h 2095446"/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0800" h="2095446" stroke="0" extrusionOk="0">
                <a:moveTo>
                  <a:pt x="0" y="0"/>
                </a:moveTo>
                <a:lnTo>
                  <a:pt x="5320800" y="0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close/>
              </a:path>
              <a:path w="5320800" h="2095446" fill="darkenLess" stroke="0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close/>
              </a:path>
              <a:path w="5320800" h="2095446" fill="none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lnTo>
                  <a:pt x="5320800" y="0"/>
                </a:lnTo>
              </a:path>
            </a:pathLst>
          </a:custGeom>
          <a:solidFill>
            <a:srgbClr val="C0D4E4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tIns="252000" rIns="252000" bIns="252000" anchor="t" anchorCtr="0">
            <a:noAutofit/>
          </a:bodyPr>
          <a:lstStyle/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1.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원하는 조건에 맞게 검색조건을 설정 후 화면의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【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조회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】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클릭합니다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2.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 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【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엑셀다운로드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】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버튼을 클릭하여 검색 조건에 맞는 치료제 사용내역 목록을 </a:t>
            </a:r>
            <a:r>
              <a:rPr lang="ko-KR" altLang="en-US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엑셀로 다운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받을 수 있습니다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endParaRPr lang="en-US" altLang="ko-KR" sz="1000" b="1" dirty="0">
              <a:solidFill>
                <a:sysClr val="windowText" lastClr="000000"/>
              </a:solidFill>
              <a:latin typeface="Noto Sans KR"/>
              <a:ea typeface="Noto Sans KR"/>
            </a:endParaRP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 b="1" dirty="0">
                <a:solidFill>
                  <a:sysClr val="windowText" lastClr="000000"/>
                </a:solidFill>
                <a:latin typeface="Noto Sans KR"/>
                <a:ea typeface="Noto Sans KR"/>
              </a:rPr>
              <a:t>&lt; </a:t>
            </a:r>
            <a:r>
              <a:rPr lang="ko-KR" altLang="en-US" sz="1000" b="1" dirty="0">
                <a:solidFill>
                  <a:sysClr val="windowText" lastClr="000000"/>
                </a:solidFill>
                <a:latin typeface="Noto Sans KR"/>
                <a:ea typeface="Noto Sans KR"/>
              </a:rPr>
              <a:t>검색 조건 설명 </a:t>
            </a:r>
            <a:r>
              <a:rPr lang="en-US" altLang="ko-KR" sz="1000" b="1" dirty="0">
                <a:solidFill>
                  <a:sysClr val="windowText" lastClr="000000"/>
                </a:solidFill>
                <a:latin typeface="Noto Sans KR"/>
                <a:ea typeface="Noto Sans KR"/>
              </a:rPr>
              <a:t>&gt;</a:t>
            </a:r>
          </a:p>
          <a:p>
            <a:pPr lvl="0" latinLnBrk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-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기준기간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접속 시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시작일자와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(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금일로부터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한달전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)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종료일자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(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금일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)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가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세팅되어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있으며 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                  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날짜 입력 및 클릭하여 검색을 실행하시면 됩니다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b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                  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[2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주일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], [1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개월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], [2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개월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]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버튼 클릭 시 선택한 기간만큼 종료일자에서 	         	       차감된 일자로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시작일자가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셋팅됩니다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-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치료제 </a:t>
            </a:r>
            <a:r>
              <a:rPr lang="en-US" altLang="ko-KR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입고 또는 </a:t>
            </a:r>
            <a:r>
              <a:rPr lang="ko-KR" altLang="en-US" sz="1000" dirty="0" err="1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사용처리</a:t>
            </a:r>
            <a:r>
              <a:rPr lang="ko-KR" altLang="en-US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 할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치료제를 </a:t>
            </a:r>
            <a:r>
              <a:rPr lang="ko-KR" altLang="en-US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선택합니다</a:t>
            </a:r>
            <a:r>
              <a:rPr lang="en-US" altLang="ko-KR" sz="1000" dirty="0" smtClean="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endParaRPr lang="en-US" altLang="ko-KR" sz="1000" dirty="0">
              <a:solidFill>
                <a:sysClr val="windowText" lastClr="000000"/>
              </a:solidFill>
              <a:latin typeface="Noto Sans KR"/>
              <a:ea typeface="Noto Sans KR"/>
            </a:endParaRP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-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사용기관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로그인한 약국의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기관기호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,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기관명으로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고정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세팅됩니다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</a:t>
            </a: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                  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(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로그인한 약국으로만 검색 가능하며 치료제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기관관리에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해당 		       	       약국이 등록 되어있어야 합니다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.)</a:t>
            </a: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-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지역 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: 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로그인한 약국의 관할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시군구가</a:t>
            </a:r>
            <a:r>
              <a:rPr lang="ko-KR" altLang="en-US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 고정으로 </a:t>
            </a:r>
            <a:r>
              <a:rPr lang="ko-KR" altLang="en-US" sz="1000" dirty="0" err="1">
                <a:solidFill>
                  <a:sysClr val="windowText" lastClr="000000"/>
                </a:solidFill>
                <a:latin typeface="Noto Sans KR"/>
                <a:ea typeface="Noto Sans KR"/>
              </a:rPr>
              <a:t>세팅됩니다</a:t>
            </a: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>.</a:t>
            </a: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endParaRPr lang="ko-KR" altLang="en-US" sz="1000" dirty="0">
              <a:solidFill>
                <a:sysClr val="windowText" lastClr="000000"/>
              </a:solidFill>
              <a:latin typeface="Noto Sans KR"/>
              <a:ea typeface="Noto Sans KR"/>
            </a:endParaRPr>
          </a:p>
          <a:p>
            <a:pPr lvl="0">
              <a:lnSpc>
                <a:spcPct val="120000"/>
              </a:lnSpc>
              <a:spcAft>
                <a:spcPts val="600"/>
              </a:spcAft>
              <a:defRPr/>
            </a:pPr>
            <a: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  <a:t/>
            </a:r>
            <a:br>
              <a:rPr lang="en-US" altLang="ko-KR" sz="1000" dirty="0">
                <a:solidFill>
                  <a:sysClr val="windowText" lastClr="000000"/>
                </a:solidFill>
                <a:latin typeface="Noto Sans KR"/>
                <a:ea typeface="Noto Sans KR"/>
              </a:rPr>
            </a:br>
            <a:endParaRPr lang="en-US" altLang="ko-KR" sz="1000" dirty="0">
              <a:solidFill>
                <a:sysClr val="windowText" lastClr="000000"/>
              </a:solidFill>
              <a:latin typeface="Noto Sans KR"/>
              <a:ea typeface="Noto Sans KR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68796F1-4305-4037-91D8-A8378E8CB7F7}" type="slidenum">
              <a:rPr lang="en-US" altLang="en-US"/>
              <a:pPr lvl="0">
                <a:defRPr/>
              </a:pPr>
              <a:t>8</a:t>
            </a:fld>
            <a:endParaRPr lang="en-US" altLang="en-US"/>
          </a:p>
        </p:txBody>
      </p:sp>
      <p:pic>
        <p:nvPicPr>
          <p:cNvPr id="74" name="그림 7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59378" y="2801864"/>
            <a:ext cx="5300724" cy="2528886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 flipV="1">
            <a:off x="553544" y="3056190"/>
            <a:ext cx="5307458" cy="2397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양쪽 모서리가 둥근 사각형 9"/>
          <p:cNvSpPr/>
          <p:nvPr/>
        </p:nvSpPr>
        <p:spPr>
          <a:xfrm>
            <a:off x="547643" y="1189766"/>
            <a:ext cx="2772000" cy="406857"/>
          </a:xfrm>
          <a:prstGeom prst="round2SameRect">
            <a:avLst>
              <a:gd name="adj1" fmla="val 19205"/>
              <a:gd name="adj2" fmla="val 1328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13" name="제목 3"/>
          <p:cNvSpPr txBox="1"/>
          <p:nvPr/>
        </p:nvSpPr>
        <p:spPr>
          <a:xfrm>
            <a:off x="630430" y="1195059"/>
            <a:ext cx="2582162" cy="290335"/>
          </a:xfrm>
          <a:prstGeom prst="rect">
            <a:avLst/>
          </a:prstGeom>
        </p:spPr>
        <p:txBody>
          <a:bodyPr vert="horz" lIns="91440" tIns="72000" rIns="91440" bIns="4572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에스코어 드림 6 Bold"/>
                <a:ea typeface="에스코어 드림 6 Bold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altLang="ko-KR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(2)</a:t>
            </a:r>
            <a:r>
              <a:rPr lang="ko-KR" altLang="en-US" sz="120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 치료제 사용내역 등록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543721" y="1549238"/>
            <a:ext cx="5320800" cy="6816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44000" rIns="288000" bIns="288000" anchor="t" anchorCtr="0"/>
          <a:lstStyle/>
          <a:p>
            <a:pPr marL="171450" marR="0" lvl="0" indent="-171450">
              <a:lnSpc>
                <a:spcPct val="100000"/>
              </a:lnSpc>
              <a:spcAft>
                <a:spcPts val="600"/>
              </a:spcAft>
              <a:buClrTx/>
              <a:buFont typeface="Wingdings"/>
              <a:buChar char="§"/>
              <a:defRPr/>
            </a:pP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메뉴 경로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: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자원관리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국가비축물자자원관리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치료제관리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&gt;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사용관리</a:t>
            </a:r>
          </a:p>
          <a:p>
            <a:pPr marL="171450" lvl="0" indent="-171450">
              <a:lnSpc>
                <a:spcPct val="100000"/>
              </a:lnSpc>
              <a:spcAft>
                <a:spcPts val="600"/>
              </a:spcAft>
              <a:buFont typeface="Wingdings"/>
              <a:buChar char="§"/>
              <a:defRPr/>
            </a:pP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개요 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: </a:t>
            </a:r>
            <a:r>
              <a:rPr lang="ko-KR" altLang="en-US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치료제 사용내역 등록을 위해  행을 추가합니다</a:t>
            </a:r>
            <a:r>
              <a:rPr lang="en-US" altLang="ko-KR" sz="1050">
                <a:solidFill>
                  <a:sysClr val="windowText" lastClr="000000"/>
                </a:solidFill>
                <a:latin typeface="Noto Sans KR Medium"/>
                <a:ea typeface="Noto Sans KR Medium"/>
              </a:rPr>
              <a:t>.</a:t>
            </a:r>
            <a:endParaRPr lang="ko-KR" altLang="en-US" sz="105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568796F1-4305-4037-91D8-A8378E8CB7F7}" type="slidenum">
              <a:rPr lang="en-US" altLang="en-US"/>
              <a:pPr lvl="0">
                <a:defRPr/>
              </a:pPr>
              <a:t>9</a:t>
            </a:fld>
            <a:endParaRPr lang="en-US" altLang="en-US"/>
          </a:p>
        </p:txBody>
      </p:sp>
      <p:sp>
        <p:nvSpPr>
          <p:cNvPr id="26" name="직사각형 25"/>
          <p:cNvSpPr/>
          <p:nvPr/>
        </p:nvSpPr>
        <p:spPr>
          <a:xfrm>
            <a:off x="547643" y="2261562"/>
            <a:ext cx="5320800" cy="2842861"/>
          </a:xfrm>
          <a:prstGeom prst="rect">
            <a:avLst/>
          </a:prstGeom>
          <a:solidFill>
            <a:srgbClr val="FFFFFF">
              <a:alpha val="100000"/>
            </a:srgbClr>
          </a:solidFill>
          <a:ln w="9525" cap="flat" cmpd="sng" algn="ctr">
            <a:solidFill>
              <a:srgbClr val="BFBFBF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marR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effectLst/>
              <a:uLnTx/>
              <a:uFillTx/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27" name="모서리가 접힌 도형 27"/>
          <p:cNvSpPr/>
          <p:nvPr/>
        </p:nvSpPr>
        <p:spPr>
          <a:xfrm>
            <a:off x="545202" y="5123933"/>
            <a:ext cx="5320800" cy="2919517"/>
          </a:xfrm>
          <a:custGeom>
            <a:avLst/>
            <a:gdLst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  <a:gd name="connsiteX7" fmla="*/ 5320800 w 5320800"/>
              <a:gd name="connsiteY7" fmla="*/ 2095446 h 2095446"/>
              <a:gd name="connsiteX0" fmla="*/ 0 w 5320800"/>
              <a:gd name="connsiteY0" fmla="*/ 0 h 2095446"/>
              <a:gd name="connsiteX1" fmla="*/ 5320800 w 5320800"/>
              <a:gd name="connsiteY1" fmla="*/ 0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0" fmla="*/ 5320800 w 5320800"/>
              <a:gd name="connsiteY0" fmla="*/ 2095446 h 2095446"/>
              <a:gd name="connsiteX1" fmla="*/ 5320800 w 5320800"/>
              <a:gd name="connsiteY1" fmla="*/ 2095446 h 2095446"/>
              <a:gd name="connsiteX2" fmla="*/ 5320800 w 5320800"/>
              <a:gd name="connsiteY2" fmla="*/ 2095446 h 2095446"/>
              <a:gd name="connsiteX3" fmla="*/ 5320800 w 5320800"/>
              <a:gd name="connsiteY3" fmla="*/ 2095446 h 2095446"/>
              <a:gd name="connsiteX4" fmla="*/ 0 w 5320800"/>
              <a:gd name="connsiteY4" fmla="*/ 2095446 h 2095446"/>
              <a:gd name="connsiteX5" fmla="*/ 0 w 5320800"/>
              <a:gd name="connsiteY5" fmla="*/ 0 h 2095446"/>
              <a:gd name="connsiteX6" fmla="*/ 5320800 w 5320800"/>
              <a:gd name="connsiteY6" fmla="*/ 0 h 209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20800" h="2095446" stroke="0" extrusionOk="0">
                <a:moveTo>
                  <a:pt x="0" y="0"/>
                </a:moveTo>
                <a:lnTo>
                  <a:pt x="5320800" y="0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close/>
              </a:path>
              <a:path w="5320800" h="2095446" fill="darkenLess" stroke="0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close/>
              </a:path>
              <a:path w="5320800" h="2095446" fill="none" extrusionOk="0">
                <a:moveTo>
                  <a:pt x="5320800" y="2095446"/>
                </a:moveTo>
                <a:lnTo>
                  <a:pt x="5320800" y="2095446"/>
                </a:lnTo>
                <a:lnTo>
                  <a:pt x="5320800" y="2095446"/>
                </a:lnTo>
                <a:lnTo>
                  <a:pt x="5320800" y="2095446"/>
                </a:lnTo>
                <a:lnTo>
                  <a:pt x="0" y="2095446"/>
                </a:lnTo>
                <a:lnTo>
                  <a:pt x="0" y="0"/>
                </a:lnTo>
                <a:lnTo>
                  <a:pt x="5320800" y="0"/>
                </a:lnTo>
              </a:path>
            </a:pathLst>
          </a:custGeom>
          <a:solidFill>
            <a:srgbClr val="C0D4E4">
              <a:alpha val="36860"/>
            </a:srgbClr>
          </a:solidFill>
          <a:ln w="12700" cap="flat" cmpd="sng" algn="ctr">
            <a:noFill/>
            <a:prstDash val="solid"/>
            <a:miter/>
          </a:ln>
        </p:spPr>
        <p:txBody>
          <a:bodyPr lIns="252000" tIns="252000" rIns="252000" bIns="252000" anchor="t" anchorCtr="0">
            <a:spAutoFit/>
          </a:bodyPr>
          <a:lstStyle/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사용관리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[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사용내역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]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 화면의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【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추가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】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버튼을 클릭합니다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</a:p>
          <a:p>
            <a:pPr marL="228600" lvl="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사용내역 목록표에서 행이 추가된 것을 확인합니다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</a:t>
            </a:r>
            <a:b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</a:b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*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기준일이 금일로 세팅이 되며 날짜 선택이 가능합니다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</a:t>
            </a:r>
            <a:b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</a:b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-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입고량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,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사용량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(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무상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+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유상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),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비고 칸을 입력할 수 있습니다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</a:t>
            </a:r>
          </a:p>
          <a:p>
            <a:pPr marL="0" lvl="0" indent="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※ 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입고량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: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 당일에 입고된 치료제 수량을 입력하시면 됩니다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/>
            </a:r>
            <a:b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</a:b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    사용량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: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당일에 사용한 치료제 수량을 입력하시면 됩니다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(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당일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18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시까지 입력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)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/>
            </a:r>
            <a:b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</a:b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                 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*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사용량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=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무상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+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유상</a:t>
            </a:r>
            <a:b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</a:b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    무상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: 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무상으로 사용한 치료제 수량을 입력하시면 됩니다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/>
            </a:r>
            <a:b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</a:b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    유상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: 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유상으로 사용한 치료제 수량을 입력하시면 됩니다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/>
            </a:r>
            <a:b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</a:b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    비고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: 【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작성요령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】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버튼을 클릭하여 작성요령을 참고하여 작성하시면 됩니다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  <a:b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</a:b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     </a:t>
            </a:r>
          </a:p>
          <a:p>
            <a:pPr marL="0" lvl="0" indent="0" algn="l" defTabSz="4572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3.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    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【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저장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】</a:t>
            </a:r>
            <a:r>
              <a:rPr kumimoji="0" lang="ko-KR" altLang="en-US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버튼을 클릭합니다</a:t>
            </a:r>
            <a:r>
              <a:rPr kumimoji="0" lang="en-US" altLang="ko-KR" sz="1000" b="0" i="0" u="none" strike="noStrike" kern="1200" cap="none" spc="0" normalizeH="0" baseline="0">
                <a:solidFill>
                  <a:srgbClr val="000000"/>
                </a:solidFill>
                <a:latin typeface="Noto Sans KR"/>
                <a:ea typeface="Noto Sans KR"/>
              </a:rPr>
              <a:t>.</a:t>
            </a:r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65149" y="2301055"/>
            <a:ext cx="5279888" cy="2518946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5019756" y="2950656"/>
            <a:ext cx="119250" cy="88292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565084" y="3236945"/>
            <a:ext cx="5273600" cy="97708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5143581" y="2950656"/>
            <a:ext cx="119250" cy="88211"/>
          </a:xfrm>
          <a:prstGeom prst="rect">
            <a:avLst/>
          </a:prstGeom>
          <a:noFill/>
          <a:ln w="12700" cap="flat" cmpd="sng" algn="ctr">
            <a:solidFill>
              <a:srgbClr val="FF0000">
                <a:alpha val="100000"/>
              </a:srgbClr>
            </a:solidFill>
            <a:prstDash val="solid"/>
            <a:miter/>
          </a:ln>
        </p:spPr>
        <p:txBody>
          <a:bodyPr anchor="ctr"/>
          <a:lstStyle/>
          <a:p>
            <a:pPr marL="0" lvl="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theme/theme1.xml><?xml version="1.0" encoding="utf-8"?>
<a:theme xmlns:a="http://schemas.openxmlformats.org/drawingml/2006/main" name="NEW_표지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~5_본장표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권한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메뉴 경로 비교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NEW_목차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NEW_간지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2084</Words>
  <Application>Microsoft Office PowerPoint</Application>
  <PresentationFormat>A4 용지(210x297mm)</PresentationFormat>
  <Paragraphs>311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13</vt:i4>
      </vt:variant>
      <vt:variant>
        <vt:lpstr>테마</vt:lpstr>
      </vt:variant>
      <vt:variant>
        <vt:i4>6</vt:i4>
      </vt:variant>
      <vt:variant>
        <vt:lpstr>슬라이드 제목</vt:lpstr>
      </vt:variant>
      <vt:variant>
        <vt:i4>22</vt:i4>
      </vt:variant>
    </vt:vector>
  </HeadingPairs>
  <TitlesOfParts>
    <vt:vector size="41" baseType="lpstr">
      <vt:lpstr>Noto Sans KR</vt:lpstr>
      <vt:lpstr>Noto Sans KR ExtraBold</vt:lpstr>
      <vt:lpstr>Noto Sans KR Light</vt:lpstr>
      <vt:lpstr>Noto Sans KR Medium</vt:lpstr>
      <vt:lpstr>Noto Sans KR SemiBold</vt:lpstr>
      <vt:lpstr>Rix모던고딕 M</vt:lpstr>
      <vt:lpstr>맑은 고딕</vt:lpstr>
      <vt:lpstr>에스코어 드림 5 Medium</vt:lpstr>
      <vt:lpstr>에스코어 드림 6 Bold</vt:lpstr>
      <vt:lpstr>에스코어 드림 7 ExtraBold</vt:lpstr>
      <vt:lpstr>에스코어 드림 8 Heavy</vt:lpstr>
      <vt:lpstr>Arial</vt:lpstr>
      <vt:lpstr>Wingdings</vt:lpstr>
      <vt:lpstr>NEW_표지</vt:lpstr>
      <vt:lpstr>1~5_본장표</vt:lpstr>
      <vt:lpstr>권한</vt:lpstr>
      <vt:lpstr>메뉴 경로 비교</vt:lpstr>
      <vt:lpstr>1_NEW_목차</vt:lpstr>
      <vt:lpstr>1_NEW_간지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재환 이</dc:creator>
  <cp:lastModifiedBy>USER</cp:lastModifiedBy>
  <cp:revision>733</cp:revision>
  <dcterms:created xsi:type="dcterms:W3CDTF">2023-11-17T07:16:30Z</dcterms:created>
  <dcterms:modified xsi:type="dcterms:W3CDTF">2024-05-31T06:07:53Z</dcterms:modified>
  <cp:version/>
</cp:coreProperties>
</file>