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25" r:id="rId2"/>
    <p:sldId id="357" r:id="rId3"/>
    <p:sldId id="298" r:id="rId4"/>
    <p:sldId id="300" r:id="rId5"/>
    <p:sldId id="327" r:id="rId6"/>
    <p:sldId id="326" r:id="rId7"/>
    <p:sldId id="328" r:id="rId8"/>
    <p:sldId id="343" r:id="rId9"/>
    <p:sldId id="351" r:id="rId10"/>
    <p:sldId id="348" r:id="rId11"/>
    <p:sldId id="347" r:id="rId12"/>
    <p:sldId id="352" r:id="rId13"/>
    <p:sldId id="353" r:id="rId14"/>
    <p:sldId id="335" r:id="rId15"/>
    <p:sldId id="336" r:id="rId16"/>
    <p:sldId id="362" r:id="rId17"/>
    <p:sldId id="363" r:id="rId18"/>
    <p:sldId id="349" r:id="rId19"/>
    <p:sldId id="350" r:id="rId20"/>
  </p:sldIdLst>
  <p:sldSz cx="9144000" cy="6858000" type="screen4x3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764" autoAdjust="0"/>
    <p:restoredTop sz="94660"/>
  </p:normalViewPr>
  <p:slideViewPr>
    <p:cSldViewPr>
      <p:cViewPr varScale="1">
        <p:scale>
          <a:sx n="110" d="100"/>
          <a:sy n="110" d="100"/>
        </p:scale>
        <p:origin x="235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604" y="78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E037A3-C2F7-42F2-A328-F72660125507}" type="datetimeFigureOut">
              <a:rPr lang="ko-KR" altLang="en-US" smtClean="0"/>
              <a:pPr/>
              <a:t>2020-06-12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3280D-29F5-42D8-BF58-7E7EB8AFDB3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14072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81A9C-2E59-4330-9366-61B948661EF6}" type="datetimeFigureOut">
              <a:rPr lang="ko-KR" altLang="en-US" smtClean="0"/>
              <a:pPr/>
              <a:t>2020-06-12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BC6BB-EE7A-403D-9412-EFB9073CAB5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4701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BC6BB-EE7A-403D-9412-EFB9073CAB55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9459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BC6BB-EE7A-403D-9412-EFB9073CAB55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5688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BC6BB-EE7A-403D-9412-EFB9073CAB55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5628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메인슬라이드마스터4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19" name="그림 18" descr="메인슬라이드마스터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12" name="그림 11" descr="메인슬라이드마스터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C371-B6F3-4624-B893-CA3683CC130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0" name="그림 9" descr="아이접종사진.png"/>
          <p:cNvPicPr>
            <a:picLocks noChangeAspect="1"/>
          </p:cNvPicPr>
          <p:nvPr userDrawn="1"/>
        </p:nvPicPr>
        <p:blipFill>
          <a:blip r:embed="rId5" cstate="print">
            <a:lum bright="10000"/>
          </a:blip>
          <a:stretch>
            <a:fillRect/>
          </a:stretch>
        </p:blipFill>
        <p:spPr>
          <a:xfrm>
            <a:off x="5173752" y="0"/>
            <a:ext cx="3970248" cy="1357298"/>
          </a:xfrm>
          <a:prstGeom prst="rect">
            <a:avLst/>
          </a:prstGeom>
        </p:spPr>
      </p:pic>
      <p:pic>
        <p:nvPicPr>
          <p:cNvPr id="11" name="그림 10" descr="질본건물.png"/>
          <p:cNvPicPr>
            <a:picLocks noChangeAspect="1"/>
          </p:cNvPicPr>
          <p:nvPr userDrawn="1"/>
        </p:nvPicPr>
        <p:blipFill>
          <a:blip r:embed="rId6" cstate="print">
            <a:lum bright="20000"/>
          </a:blip>
          <a:stretch>
            <a:fillRect/>
          </a:stretch>
        </p:blipFill>
        <p:spPr>
          <a:xfrm>
            <a:off x="4167370" y="4000505"/>
            <a:ext cx="4978216" cy="2857496"/>
          </a:xfrm>
          <a:prstGeom prst="rect">
            <a:avLst/>
          </a:prstGeom>
        </p:spPr>
      </p:pic>
      <p:sp>
        <p:nvSpPr>
          <p:cNvPr id="13" name="직사각형 12"/>
          <p:cNvSpPr/>
          <p:nvPr userDrawn="1"/>
        </p:nvSpPr>
        <p:spPr>
          <a:xfrm>
            <a:off x="2618460" y="1357298"/>
            <a:ext cx="6525540" cy="571504"/>
          </a:xfrm>
          <a:prstGeom prst="rect">
            <a:avLst/>
          </a:prstGeom>
          <a:solidFill>
            <a:srgbClr val="000000">
              <a:alpha val="2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 descr="NIP로고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2714612" y="621402"/>
            <a:ext cx="942976" cy="740910"/>
          </a:xfrm>
          <a:prstGeom prst="rect">
            <a:avLst/>
          </a:prstGeom>
        </p:spPr>
      </p:pic>
      <p:pic>
        <p:nvPicPr>
          <p:cNvPr id="18" name="그림 17" descr="stone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-10757" y="4214817"/>
            <a:ext cx="3328720" cy="2643183"/>
          </a:xfrm>
          <a:prstGeom prst="rect">
            <a:avLst/>
          </a:prstGeom>
        </p:spPr>
      </p:pic>
      <p:sp>
        <p:nvSpPr>
          <p:cNvPr id="16" name="TextBox 15"/>
          <p:cNvSpPr txBox="1"/>
          <p:nvPr userDrawn="1"/>
        </p:nvSpPr>
        <p:spPr>
          <a:xfrm>
            <a:off x="2697925" y="1411088"/>
            <a:ext cx="6392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300" b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</a:p>
        </p:txBody>
      </p:sp>
      <p:pic>
        <p:nvPicPr>
          <p:cNvPr id="23" name="그림 22" descr="메인슬라이드마스터_left_logo.pn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2609850" cy="4257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 descr="메인슬라이드마스터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9" name="그림 8" descr="그림1.png"/>
          <p:cNvPicPr>
            <a:picLocks noChangeAspect="1"/>
          </p:cNvPicPr>
          <p:nvPr userDrawn="1"/>
        </p:nvPicPr>
        <p:blipFill>
          <a:blip r:embed="rId3" cstate="print"/>
          <a:srcRect r="9848"/>
          <a:stretch>
            <a:fillRect/>
          </a:stretch>
        </p:blipFill>
        <p:spPr>
          <a:xfrm>
            <a:off x="2643174" y="1142984"/>
            <a:ext cx="6500826" cy="3358619"/>
          </a:xfrm>
          <a:prstGeom prst="rect">
            <a:avLst/>
          </a:prstGeom>
        </p:spPr>
      </p:pic>
      <p:pic>
        <p:nvPicPr>
          <p:cNvPr id="17" name="그림 16" descr="목차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807566" y="180475"/>
            <a:ext cx="1920240" cy="61607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서브슬라이드마스터.png"/>
          <p:cNvPicPr>
            <a:picLocks noChangeAspect="1"/>
          </p:cNvPicPr>
          <p:nvPr userDrawn="1"/>
        </p:nvPicPr>
        <p:blipFill>
          <a:blip r:embed="rId2" cstate="print"/>
          <a:srcRect b="87500"/>
          <a:stretch>
            <a:fillRect/>
          </a:stretch>
        </p:blipFill>
        <p:spPr>
          <a:xfrm>
            <a:off x="3166" y="0"/>
            <a:ext cx="9137668" cy="857232"/>
          </a:xfrm>
          <a:prstGeom prst="rect">
            <a:avLst/>
          </a:prstGeom>
        </p:spPr>
      </p:pic>
      <p:pic>
        <p:nvPicPr>
          <p:cNvPr id="9" name="그림 8" descr="질병관리본부_국문_좌우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43834" y="6381433"/>
            <a:ext cx="1285852" cy="3337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 userDrawn="1"/>
        </p:nvGrpSpPr>
        <p:grpSpPr>
          <a:xfrm>
            <a:off x="0" y="0"/>
            <a:ext cx="9140834" cy="6858000"/>
            <a:chOff x="0" y="0"/>
            <a:chExt cx="9140834" cy="6858000"/>
          </a:xfrm>
        </p:grpSpPr>
        <p:pic>
          <p:nvPicPr>
            <p:cNvPr id="5" name="그림 4" descr="메인슬라이드마스터3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3166" y="0"/>
              <a:ext cx="9137668" cy="6858000"/>
            </a:xfrm>
            <a:prstGeom prst="rect">
              <a:avLst/>
            </a:prstGeom>
          </p:spPr>
        </p:pic>
        <p:pic>
          <p:nvPicPr>
            <p:cNvPr id="11" name="그림 10" descr="메인슬라이드마스터_left_logo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2609850" cy="4257675"/>
            </a:xfrm>
            <a:prstGeom prst="rect">
              <a:avLst/>
            </a:prstGeom>
          </p:spPr>
        </p:pic>
      </p:grpSp>
      <p:pic>
        <p:nvPicPr>
          <p:cNvPr id="12" name="그림 11" descr="메인슬라이드마스터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6" name="그림 5" descr="질본건물.png"/>
          <p:cNvPicPr>
            <a:picLocks noChangeAspect="1"/>
          </p:cNvPicPr>
          <p:nvPr userDrawn="1"/>
        </p:nvPicPr>
        <p:blipFill>
          <a:blip r:embed="rId5" cstate="print">
            <a:lum bright="20000"/>
          </a:blip>
          <a:stretch>
            <a:fillRect/>
          </a:stretch>
        </p:blipFill>
        <p:spPr>
          <a:xfrm>
            <a:off x="4167370" y="4000505"/>
            <a:ext cx="4978216" cy="2857496"/>
          </a:xfrm>
          <a:prstGeom prst="rect">
            <a:avLst/>
          </a:prstGeom>
        </p:spPr>
      </p:pic>
      <p:pic>
        <p:nvPicPr>
          <p:cNvPr id="9" name="그림 8" descr="copyright_jk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7571549" y="6636819"/>
            <a:ext cx="1396746" cy="134303"/>
          </a:xfrm>
          <a:prstGeom prst="rect">
            <a:avLst/>
          </a:prstGeom>
        </p:spPr>
      </p:pic>
      <p:pic>
        <p:nvPicPr>
          <p:cNvPr id="2051" name="Picture 3" descr="D:\2_신재경_업무자료\_ 기타\_001 이미지\PPT image\Q&amp;A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63516" y="2143116"/>
            <a:ext cx="2552700" cy="11525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CDDDC-5703-4B72-A322-711C44D84773}" type="datetimeFigureOut">
              <a:rPr lang="ko-KR" altLang="en-US" smtClean="0"/>
              <a:pPr/>
              <a:t>2020-06-12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9C371-B6F3-4624-B893-CA3683CC130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6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27784" y="1352381"/>
            <a:ext cx="6516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어르신 폐렴구균 예방접종 등록 시스템 매뉴얼</a:t>
            </a:r>
            <a:r>
              <a:rPr lang="en-US" altLang="ko-K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(</a:t>
            </a:r>
            <a:r>
              <a:rPr lang="ko-KR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의료기관용</a:t>
            </a:r>
            <a:r>
              <a:rPr lang="en-US" altLang="ko-K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4930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857" y="1412776"/>
            <a:ext cx="6695238" cy="1952381"/>
          </a:xfrm>
          <a:prstGeom prst="rect">
            <a:avLst/>
          </a:prstGeom>
        </p:spPr>
      </p:pic>
      <p:grpSp>
        <p:nvGrpSpPr>
          <p:cNvPr id="35" name="그룹 34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36" name="직사각형 35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7" name="타원 36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494204"/>
            <a:ext cx="7885525" cy="3049481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3061236" y="3043815"/>
            <a:ext cx="2664296" cy="33563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4248615" y="3735210"/>
            <a:ext cx="1804435" cy="90992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792231" y="5149915"/>
            <a:ext cx="3312368" cy="43204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6177433" y="3752571"/>
            <a:ext cx="2319654" cy="892567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18662" y="895571"/>
            <a:ext cx="8690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예시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3) 65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세 이전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PPSV23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접종 후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 미경과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_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접종대상자 아님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추후접종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4949624" y="2971654"/>
            <a:ext cx="792740" cy="482843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아래쪽 화살표 22"/>
          <p:cNvSpPr/>
          <p:nvPr/>
        </p:nvSpPr>
        <p:spPr>
          <a:xfrm>
            <a:off x="5319773" y="3356992"/>
            <a:ext cx="45719" cy="306373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타원 30"/>
          <p:cNvSpPr/>
          <p:nvPr/>
        </p:nvSpPr>
        <p:spPr bwMode="auto">
          <a:xfrm>
            <a:off x="3816567" y="3971517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2" name="타원 31"/>
          <p:cNvSpPr/>
          <p:nvPr/>
        </p:nvSpPr>
        <p:spPr bwMode="auto">
          <a:xfrm>
            <a:off x="2557179" y="2977395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792230" y="5661248"/>
            <a:ext cx="7885505" cy="1109629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indent="0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1. 65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세 이전 접종한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PPSV23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접종이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년을 경과하지 않아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접종대상자 아님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추후접종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→65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세 이전 접종한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PPSV23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년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미경과로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2024. 1. 1.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이후 접종가능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8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1375936"/>
            <a:ext cx="2326278" cy="10926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3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예시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3] </a:t>
            </a:r>
          </a:p>
          <a:p>
            <a:r>
              <a:rPr lang="ko-KR" altLang="en-US" sz="13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출생연도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(1955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년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r>
              <a:rPr lang="ko-KR" altLang="en-US" sz="1300" dirty="0">
                <a:solidFill>
                  <a:srgbClr val="FF0000"/>
                </a:solidFill>
                <a:latin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과거 폐렴구균 접종</a:t>
            </a:r>
            <a:endParaRPr lang="en-US" altLang="ko-KR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- PPSV23(2019. 1. 1., 64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세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1300" dirty="0">
                <a:solidFill>
                  <a:srgbClr val="FF0000"/>
                </a:solidFill>
                <a:latin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접종방문일</a:t>
            </a:r>
            <a:r>
              <a:rPr lang="en-US" altLang="ko-KR" sz="13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(2020. 5. 27.)</a:t>
            </a:r>
            <a:endParaRPr lang="ko-KR" altLang="en-US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98808" y="4760312"/>
            <a:ext cx="1811207" cy="213423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67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9686" y="1385563"/>
            <a:ext cx="6704762" cy="1971429"/>
          </a:xfrm>
          <a:prstGeom prst="rect">
            <a:avLst/>
          </a:prstGeom>
        </p:spPr>
      </p:pic>
      <p:grpSp>
        <p:nvGrpSpPr>
          <p:cNvPr id="35" name="그룹 34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36" name="직사각형 35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7" name="타원 36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3548043"/>
            <a:ext cx="7885502" cy="3049472"/>
          </a:xfrm>
          <a:prstGeom prst="rect">
            <a:avLst/>
          </a:prstGeom>
        </p:spPr>
      </p:pic>
      <p:sp>
        <p:nvSpPr>
          <p:cNvPr id="22" name="타원 21"/>
          <p:cNvSpPr/>
          <p:nvPr/>
        </p:nvSpPr>
        <p:spPr bwMode="auto">
          <a:xfrm>
            <a:off x="2587771" y="2170447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3079956" y="2197286"/>
            <a:ext cx="3991740" cy="294359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/>
        </p:nvSpPr>
        <p:spPr bwMode="auto">
          <a:xfrm>
            <a:off x="3900180" y="3971517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418662" y="895571"/>
            <a:ext cx="87253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예시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4)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과거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PCV13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접종 후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최소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8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주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경과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_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접종대상자임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4340452" y="2934423"/>
            <a:ext cx="720080" cy="521441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아래쪽 화살표 6"/>
          <p:cNvSpPr/>
          <p:nvPr/>
        </p:nvSpPr>
        <p:spPr>
          <a:xfrm>
            <a:off x="4676002" y="3452504"/>
            <a:ext cx="45719" cy="246975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4317384" y="3786211"/>
            <a:ext cx="1804435" cy="90992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861000" y="5238394"/>
            <a:ext cx="3312368" cy="37044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타원 44"/>
          <p:cNvSpPr/>
          <p:nvPr/>
        </p:nvSpPr>
        <p:spPr bwMode="auto">
          <a:xfrm>
            <a:off x="2587770" y="2977395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079956" y="3046284"/>
            <a:ext cx="2676167" cy="294359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6228184" y="3797392"/>
            <a:ext cx="2304256" cy="898747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755576" y="5661248"/>
            <a:ext cx="5366244" cy="1109629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indent="0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이전에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PCV13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접종력은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년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최소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8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가 경과되었고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</a:p>
          <a:p>
            <a:pPr marL="0" indent="0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과거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PPSV23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접종력이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없으므로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접종대상자임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1375936"/>
            <a:ext cx="2242922" cy="10926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3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예시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4] </a:t>
            </a:r>
          </a:p>
          <a:p>
            <a:r>
              <a:rPr lang="ko-KR" altLang="en-US" sz="13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출생연도</a:t>
            </a:r>
            <a:r>
              <a:rPr lang="en-US" altLang="ko-KR" sz="13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1955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년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r>
              <a:rPr lang="ko-KR" altLang="en-US" sz="1300" dirty="0">
                <a:solidFill>
                  <a:srgbClr val="FF0000"/>
                </a:solidFill>
                <a:latin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과거 폐렴구균 접종</a:t>
            </a:r>
            <a:endParaRPr lang="en-US" altLang="ko-KR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- PCV13(2015. 7. 21.)</a:t>
            </a:r>
            <a:endParaRPr lang="en-US" altLang="ko-KR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1300" dirty="0">
                <a:solidFill>
                  <a:srgbClr val="FF0000"/>
                </a:solidFill>
                <a:latin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접종방문일</a:t>
            </a:r>
            <a:r>
              <a:rPr lang="en-US" altLang="ko-KR" sz="13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(2020. 5. 27.)</a:t>
            </a:r>
            <a:endParaRPr lang="ko-KR" altLang="en-US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862209" y="4820681"/>
            <a:ext cx="1811207" cy="213423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650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1385563"/>
            <a:ext cx="6733333" cy="1971429"/>
          </a:xfrm>
          <a:prstGeom prst="rect">
            <a:avLst/>
          </a:prstGeom>
        </p:spPr>
      </p:pic>
      <p:grpSp>
        <p:nvGrpSpPr>
          <p:cNvPr id="35" name="그룹 34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36" name="직사각형 35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7" name="타원 36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548043"/>
            <a:ext cx="7885505" cy="3049472"/>
          </a:xfrm>
          <a:prstGeom prst="rect">
            <a:avLst/>
          </a:prstGeom>
        </p:spPr>
      </p:pic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418662" y="895571"/>
            <a:ext cx="8690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예시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5)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과거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PCV13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접종 후 최소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8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주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미도래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_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접종대상자 아님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추후접종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317384" y="3786211"/>
            <a:ext cx="1804435" cy="90992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861000" y="5238394"/>
            <a:ext cx="3312368" cy="37044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6228184" y="3797392"/>
            <a:ext cx="2304256" cy="898747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755576" y="5642859"/>
            <a:ext cx="4824536" cy="1170517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indent="0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이전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PCV13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접종력이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최소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8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미경과로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현재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PPSV23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접종력이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없는 사업대상자이지만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접종대상자는 아님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추후접종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0" name="타원 29"/>
          <p:cNvSpPr/>
          <p:nvPr/>
        </p:nvSpPr>
        <p:spPr bwMode="auto">
          <a:xfrm>
            <a:off x="2610075" y="2170447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3102260" y="2197286"/>
            <a:ext cx="3991740" cy="294359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타원 31"/>
          <p:cNvSpPr/>
          <p:nvPr/>
        </p:nvSpPr>
        <p:spPr bwMode="auto">
          <a:xfrm>
            <a:off x="3900180" y="3971517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4362756" y="2934423"/>
            <a:ext cx="720080" cy="521441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아래쪽 화살표 37"/>
          <p:cNvSpPr/>
          <p:nvPr/>
        </p:nvSpPr>
        <p:spPr>
          <a:xfrm>
            <a:off x="4698306" y="3452504"/>
            <a:ext cx="45719" cy="246975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타원 38"/>
          <p:cNvSpPr/>
          <p:nvPr/>
        </p:nvSpPr>
        <p:spPr bwMode="auto">
          <a:xfrm>
            <a:off x="2610074" y="2977395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102260" y="3046284"/>
            <a:ext cx="2676167" cy="294359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1375936"/>
            <a:ext cx="2242922" cy="10926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3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예시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5] </a:t>
            </a:r>
          </a:p>
          <a:p>
            <a:r>
              <a:rPr lang="ko-KR" altLang="en-US" sz="13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출생연도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(1955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년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r>
              <a:rPr lang="ko-KR" altLang="en-US" sz="1300" dirty="0">
                <a:solidFill>
                  <a:srgbClr val="FF0000"/>
                </a:solidFill>
                <a:latin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과거 폐렴구균 접종</a:t>
            </a:r>
            <a:endParaRPr lang="en-US" altLang="ko-KR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- PCV13(2020. 5. 1.)</a:t>
            </a:r>
            <a:endParaRPr lang="en-US" altLang="ko-KR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1300" dirty="0">
                <a:solidFill>
                  <a:srgbClr val="FF0000"/>
                </a:solidFill>
                <a:latin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접종방문일</a:t>
            </a:r>
            <a:r>
              <a:rPr lang="en-US" altLang="ko-KR" sz="13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(2020. 5. 27.)</a:t>
            </a:r>
            <a:endParaRPr lang="ko-KR" altLang="en-US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862209" y="4820681"/>
            <a:ext cx="1811207" cy="213423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513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210" y="1385563"/>
            <a:ext cx="6695238" cy="1971429"/>
          </a:xfrm>
          <a:prstGeom prst="rect">
            <a:avLst/>
          </a:prstGeom>
        </p:spPr>
      </p:pic>
      <p:grpSp>
        <p:nvGrpSpPr>
          <p:cNvPr id="35" name="그룹 34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36" name="직사각형 35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7" name="타원 36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548043"/>
            <a:ext cx="7885505" cy="3049472"/>
          </a:xfrm>
          <a:prstGeom prst="rect">
            <a:avLst/>
          </a:prstGeom>
        </p:spPr>
      </p:pic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418662" y="895571"/>
            <a:ext cx="8690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예시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6)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과거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PPSV23, PCV13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접종력이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있는 경우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317384" y="3786211"/>
            <a:ext cx="1804435" cy="90992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861000" y="5238394"/>
            <a:ext cx="3312368" cy="37044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6228184" y="3797392"/>
            <a:ext cx="2304256" cy="898747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755576" y="5877108"/>
            <a:ext cx="5256584" cy="936268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indent="0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과거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PCV13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접종력은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년이 경과되었고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</a:p>
          <a:p>
            <a:pPr marL="0" indent="0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2. 65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세 이전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PPSV23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접종이 현재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년 이상 경과되어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indent="0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접종대상자임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0" name="타원 29"/>
          <p:cNvSpPr/>
          <p:nvPr/>
        </p:nvSpPr>
        <p:spPr bwMode="auto">
          <a:xfrm>
            <a:off x="2592533" y="2170447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3084718" y="2197286"/>
            <a:ext cx="3991740" cy="294359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타원 31"/>
          <p:cNvSpPr/>
          <p:nvPr/>
        </p:nvSpPr>
        <p:spPr bwMode="auto">
          <a:xfrm>
            <a:off x="3900180" y="3971517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5040805" y="2934423"/>
            <a:ext cx="720080" cy="521441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아래쪽 화살표 37"/>
          <p:cNvSpPr/>
          <p:nvPr/>
        </p:nvSpPr>
        <p:spPr>
          <a:xfrm>
            <a:off x="5376355" y="3452504"/>
            <a:ext cx="45719" cy="246975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타원 38"/>
          <p:cNvSpPr/>
          <p:nvPr/>
        </p:nvSpPr>
        <p:spPr bwMode="auto">
          <a:xfrm>
            <a:off x="2592532" y="2977395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084718" y="3046284"/>
            <a:ext cx="2676167" cy="294359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1375936"/>
            <a:ext cx="2326278" cy="129266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예시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6]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lang="en-US" altLang="ko-KR" sz="1300" dirty="0" smtClean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13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출생연도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(1955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년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r>
              <a:rPr lang="ko-KR" altLang="en-US" sz="1300" dirty="0">
                <a:solidFill>
                  <a:srgbClr val="FF0000"/>
                </a:solidFill>
                <a:latin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과거 폐렴구균 접종</a:t>
            </a:r>
            <a:endParaRPr lang="en-US" altLang="ko-KR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- PCV13(2018. 5. 28.)</a:t>
            </a:r>
          </a:p>
          <a:p>
            <a:r>
              <a:rPr lang="en-US" altLang="ko-KR" sz="13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 PPSV23(2013. 1. 1., 58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세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1300" dirty="0">
                <a:solidFill>
                  <a:srgbClr val="FF0000"/>
                </a:solidFill>
                <a:latin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접종방문일</a:t>
            </a:r>
            <a:r>
              <a:rPr lang="en-US" altLang="ko-KR" sz="13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(2020. 5. 27.)</a:t>
            </a:r>
            <a:endParaRPr lang="ko-KR" altLang="en-US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862209" y="4820681"/>
            <a:ext cx="1811207" cy="213423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718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13" name="직사각형 12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4" name="타원 13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418662" y="895571"/>
            <a:ext cx="8690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비용상환 신청 내역 확인 방법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(1)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20611" b="29117"/>
          <a:stretch/>
        </p:blipFill>
        <p:spPr>
          <a:xfrm>
            <a:off x="35496" y="1412776"/>
            <a:ext cx="9073008" cy="5400600"/>
          </a:xfrm>
          <a:prstGeom prst="rect">
            <a:avLst/>
          </a:prstGeom>
        </p:spPr>
      </p:pic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522674" y="4076503"/>
            <a:ext cx="8081774" cy="576633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상단 메뉴보기 </a:t>
            </a:r>
            <a:r>
              <a:rPr lang="ko-KR" altLang="en-US" sz="1600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→</a:t>
            </a:r>
            <a:r>
              <a:rPr lang="ko-KR" altLang="en-US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기타예방접종사업 </a:t>
            </a:r>
            <a:r>
              <a:rPr lang="ko-KR" altLang="en-US" sz="1600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→</a:t>
            </a:r>
            <a:r>
              <a:rPr lang="ko-KR" altLang="en-US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비용상환현황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기타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600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→</a:t>
            </a:r>
            <a:r>
              <a:rPr lang="ko-KR" altLang="en-US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비용상환내역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기타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클릭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590076" y="2305515"/>
            <a:ext cx="1944216" cy="24327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4549386" y="2753680"/>
            <a:ext cx="1606790" cy="24327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6158435" y="2753680"/>
            <a:ext cx="1606790" cy="24327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580948" y="1455274"/>
            <a:ext cx="982940" cy="24327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66198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340768"/>
            <a:ext cx="8316416" cy="5544277"/>
          </a:xfrm>
          <a:prstGeom prst="rect">
            <a:avLst/>
          </a:prstGeom>
        </p:spPr>
      </p:pic>
      <p:sp>
        <p:nvSpPr>
          <p:cNvPr id="16" name="타원 15"/>
          <p:cNvSpPr/>
          <p:nvPr/>
        </p:nvSpPr>
        <p:spPr bwMode="auto">
          <a:xfrm>
            <a:off x="179512" y="2000844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1619672" y="3212976"/>
            <a:ext cx="3240360" cy="429645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검색 조건 설정 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타원 12"/>
          <p:cNvSpPr/>
          <p:nvPr/>
        </p:nvSpPr>
        <p:spPr bwMode="auto">
          <a:xfrm>
            <a:off x="7232315" y="1628800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1629699" y="3730717"/>
            <a:ext cx="3230333" cy="429645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조회 버튼 클릭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39552" y="2060848"/>
            <a:ext cx="4104456" cy="24327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8" name="그룹 17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19" name="직사각형 18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418662" y="895571"/>
            <a:ext cx="86904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비용상환 신청 내역 확인 방법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(2)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1" hangingPunct="1">
              <a:spcBef>
                <a:spcPct val="20000"/>
              </a:spcBef>
            </a:pP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7624617" y="1835421"/>
            <a:ext cx="440432" cy="24327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467544" y="2537656"/>
            <a:ext cx="8064896" cy="369965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 bwMode="auto">
          <a:xfrm>
            <a:off x="175531" y="2612377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1629699" y="4221088"/>
            <a:ext cx="3230333" cy="429645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비용상환 신청 상태 확인 가능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6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012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0542" b="29059"/>
          <a:stretch/>
        </p:blipFill>
        <p:spPr>
          <a:xfrm>
            <a:off x="27770" y="1408334"/>
            <a:ext cx="9080733" cy="5405042"/>
          </a:xfrm>
          <a:prstGeom prst="rect">
            <a:avLst/>
          </a:prstGeom>
        </p:spPr>
      </p:pic>
      <p:grpSp>
        <p:nvGrpSpPr>
          <p:cNvPr id="12" name="그룹 11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13" name="직사각형 12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4" name="타원 13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418662" y="895571"/>
            <a:ext cx="8690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비용지급결과 확인 방법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(1)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2247998" y="4024381"/>
            <a:ext cx="6209566" cy="576633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상단 메뉴보기 </a:t>
            </a:r>
            <a:r>
              <a:rPr lang="ko-KR" altLang="en-US" sz="1600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→</a:t>
            </a:r>
            <a:r>
              <a:rPr lang="ko-KR" altLang="en-US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기타예방접종사업 </a:t>
            </a:r>
            <a:r>
              <a:rPr lang="ko-KR" altLang="en-US" sz="16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→</a:t>
            </a:r>
            <a:r>
              <a:rPr lang="ko-KR" altLang="en-US" sz="16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비용지급결과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기타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클릭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590076" y="2305515"/>
            <a:ext cx="1944216" cy="24327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4549386" y="2329624"/>
            <a:ext cx="1606790" cy="24327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580948" y="1455274"/>
            <a:ext cx="982940" cy="24327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5302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1" y="1340768"/>
            <a:ext cx="8316414" cy="5544277"/>
          </a:xfrm>
          <a:prstGeom prst="rect">
            <a:avLst/>
          </a:prstGeom>
        </p:spPr>
      </p:pic>
      <p:sp>
        <p:nvSpPr>
          <p:cNvPr id="13" name="타원 12"/>
          <p:cNvSpPr/>
          <p:nvPr/>
        </p:nvSpPr>
        <p:spPr bwMode="auto">
          <a:xfrm>
            <a:off x="7232315" y="1628800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39552" y="2060848"/>
            <a:ext cx="2520280" cy="24327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8" name="그룹 17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19" name="직사각형 18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23" name="직사각형 22"/>
          <p:cNvSpPr/>
          <p:nvPr/>
        </p:nvSpPr>
        <p:spPr>
          <a:xfrm>
            <a:off x="7624617" y="1835421"/>
            <a:ext cx="440432" cy="24327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467544" y="2408884"/>
            <a:ext cx="3168352" cy="418846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 bwMode="auto">
          <a:xfrm>
            <a:off x="175531" y="2492896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6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7" name="타원 26"/>
          <p:cNvSpPr/>
          <p:nvPr/>
        </p:nvSpPr>
        <p:spPr bwMode="auto">
          <a:xfrm>
            <a:off x="3628288" y="2030485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4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743438" y="2408884"/>
            <a:ext cx="4861009" cy="418846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1619672" y="3212976"/>
            <a:ext cx="3240360" cy="429645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검색 조건 설정 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1629699" y="3730717"/>
            <a:ext cx="3230333" cy="429645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조회 버튼 클릭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1629699" y="4221088"/>
            <a:ext cx="4598485" cy="429645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피접종자 인적 관할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보건소별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지급내역 조회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1619672" y="4727547"/>
            <a:ext cx="4598485" cy="429645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선택한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보건소별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상세 지급 내역 조회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0" name="타원 29"/>
          <p:cNvSpPr/>
          <p:nvPr/>
        </p:nvSpPr>
        <p:spPr bwMode="auto">
          <a:xfrm>
            <a:off x="7020272" y="2360884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5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7483862" y="2400092"/>
            <a:ext cx="751753" cy="22802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1619672" y="5231603"/>
            <a:ext cx="4598485" cy="429645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조회기간에 해당하는 전체 지급 내역 조회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418662" y="895571"/>
            <a:ext cx="8690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비용지급결과 확인 방법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(2)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타원 15"/>
          <p:cNvSpPr/>
          <p:nvPr/>
        </p:nvSpPr>
        <p:spPr bwMode="auto">
          <a:xfrm>
            <a:off x="179512" y="2000844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07116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13" name="직사각형 12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4" name="타원 13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418662" y="895571"/>
            <a:ext cx="8690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백신 입고내역 확인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(1)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92" b="29298"/>
          <a:stretch/>
        </p:blipFill>
        <p:spPr>
          <a:xfrm>
            <a:off x="56197" y="1426576"/>
            <a:ext cx="9052307" cy="5386800"/>
          </a:xfrm>
          <a:prstGeom prst="rect">
            <a:avLst/>
          </a:prstGeom>
        </p:spPr>
      </p:pic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1331640" y="4076503"/>
            <a:ext cx="6840760" cy="504625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상단 메뉴보기 </a:t>
            </a:r>
            <a:r>
              <a:rPr lang="ko-KR" altLang="en-US" sz="1600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→</a:t>
            </a:r>
            <a:r>
              <a:rPr lang="ko-KR" altLang="en-US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행정업무 </a:t>
            </a:r>
            <a:r>
              <a:rPr lang="ko-KR" altLang="en-US" sz="1600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→</a:t>
            </a:r>
            <a:r>
              <a:rPr lang="ko-KR" altLang="en-US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의료기관정보관리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→</a:t>
            </a:r>
            <a:r>
              <a:rPr lang="ko-KR" altLang="en-US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의료기관정보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클릭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627784" y="1916832"/>
            <a:ext cx="1944216" cy="24327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4564684" y="2132856"/>
            <a:ext cx="1375468" cy="24327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5940152" y="2132856"/>
            <a:ext cx="1152128" cy="24327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598532" y="1464066"/>
            <a:ext cx="982940" cy="24327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06302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1" y="1340768"/>
            <a:ext cx="8316414" cy="5544277"/>
          </a:xfrm>
          <a:prstGeom prst="rect">
            <a:avLst/>
          </a:prstGeom>
        </p:spPr>
      </p:pic>
      <p:sp>
        <p:nvSpPr>
          <p:cNvPr id="16" name="타원 15"/>
          <p:cNvSpPr/>
          <p:nvPr/>
        </p:nvSpPr>
        <p:spPr bwMode="auto">
          <a:xfrm>
            <a:off x="4788024" y="6021288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2987784" y="1879294"/>
            <a:ext cx="5688632" cy="864096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의료기관정보 우측 하단 기타 예방접종사업 정보에서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어르신 폐렴구균 백신의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입고량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사용량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잔량 확인 가능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타원 12"/>
          <p:cNvSpPr/>
          <p:nvPr/>
        </p:nvSpPr>
        <p:spPr bwMode="auto">
          <a:xfrm>
            <a:off x="7797205" y="5801168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19" name="직사각형 18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5220072" y="5301208"/>
            <a:ext cx="3312368" cy="1080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84" y="3031186"/>
            <a:ext cx="4761904" cy="2980952"/>
          </a:xfrm>
          <a:prstGeom prst="rect">
            <a:avLst/>
          </a:prstGeom>
          <a:ln w="25400">
            <a:solidFill>
              <a:srgbClr val="FF0000"/>
            </a:solidFill>
            <a:prstDash val="sysDash"/>
          </a:ln>
        </p:spPr>
      </p:pic>
      <p:sp>
        <p:nvSpPr>
          <p:cNvPr id="26" name="타원 25"/>
          <p:cNvSpPr/>
          <p:nvPr/>
        </p:nvSpPr>
        <p:spPr>
          <a:xfrm>
            <a:off x="7077125" y="5817774"/>
            <a:ext cx="720080" cy="521441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4139952" y="2847306"/>
            <a:ext cx="4526076" cy="792088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이력보기 버튼을 클릭하면 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위탁의료기관의  백신 입출고 내역 확인 가능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Rectangle 17"/>
          <p:cNvSpPr>
            <a:spLocks noChangeArrowheads="1"/>
          </p:cNvSpPr>
          <p:nvPr/>
        </p:nvSpPr>
        <p:spPr bwMode="auto">
          <a:xfrm>
            <a:off x="418662" y="895571"/>
            <a:ext cx="8690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백신 입고내역 확인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(2)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5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  <p:cxnSp>
        <p:nvCxnSpPr>
          <p:cNvPr id="4" name="꺾인 연결선 3"/>
          <p:cNvCxnSpPr>
            <a:stCxn id="26" idx="0"/>
          </p:cNvCxnSpPr>
          <p:nvPr/>
        </p:nvCxnSpPr>
        <p:spPr>
          <a:xfrm rot="16200000" flipV="1">
            <a:off x="5566280" y="3946888"/>
            <a:ext cx="1524678" cy="2217093"/>
          </a:xfrm>
          <a:prstGeom prst="bentConnector2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8765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627784" y="980728"/>
            <a:ext cx="6624736" cy="521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22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예방접종 등록 및 비용상환 신청 방법</a:t>
            </a:r>
            <a:r>
              <a:rPr lang="en-US" altLang="ko-KR" sz="22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2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의료기관</a:t>
            </a:r>
            <a:r>
              <a:rPr lang="en-US" altLang="ko-KR" sz="22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9986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28" name="직사각형 27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9" name="타원 28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4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54" b="28214"/>
          <a:stretch/>
        </p:blipFill>
        <p:spPr>
          <a:xfrm>
            <a:off x="35496" y="1341079"/>
            <a:ext cx="9073008" cy="5472297"/>
          </a:xfrm>
          <a:prstGeom prst="rect">
            <a:avLst/>
          </a:prstGeom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613789" y="3720105"/>
            <a:ext cx="5184576" cy="745467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메뉴보기 </a:t>
            </a:r>
            <a:r>
              <a:rPr lang="ko-KR" altLang="en-US" sz="1600" b="1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→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등록업무 → 예방접종등록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클릭 하거나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화면 좌측중앙의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‘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예방접종등록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바로가기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’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버튼 클릭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97096" y="4709234"/>
            <a:ext cx="2304256" cy="85363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2613789" y="1395284"/>
            <a:ext cx="950099" cy="21593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2592878" y="1622066"/>
            <a:ext cx="1852690" cy="237525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4477768" y="1856875"/>
            <a:ext cx="1102343" cy="20397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418662" y="895571"/>
            <a:ext cx="8690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어르신 폐렴구균 예방접종 등록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그룹 34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36" name="직사각형 35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7" name="타원 36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2" y="1358699"/>
            <a:ext cx="8244443" cy="5496295"/>
          </a:xfrm>
          <a:prstGeom prst="rect">
            <a:avLst/>
          </a:prstGeom>
        </p:spPr>
      </p:pic>
      <p:sp>
        <p:nvSpPr>
          <p:cNvPr id="22" name="타원 21"/>
          <p:cNvSpPr/>
          <p:nvPr/>
        </p:nvSpPr>
        <p:spPr bwMode="auto">
          <a:xfrm>
            <a:off x="2915816" y="1723994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3" name="타원 22"/>
          <p:cNvSpPr/>
          <p:nvPr/>
        </p:nvSpPr>
        <p:spPr bwMode="auto">
          <a:xfrm>
            <a:off x="7092280" y="1784820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0" name="타원 29"/>
          <p:cNvSpPr/>
          <p:nvPr/>
        </p:nvSpPr>
        <p:spPr bwMode="auto">
          <a:xfrm>
            <a:off x="3614205" y="2596541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4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222565" y="2102811"/>
            <a:ext cx="1393098" cy="23200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7556969" y="1873940"/>
            <a:ext cx="444520" cy="244305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463619" y="3272136"/>
            <a:ext cx="3100269" cy="21191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3644366" y="3032217"/>
            <a:ext cx="4744058" cy="79826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/>
        </p:nvSpPr>
        <p:spPr bwMode="auto">
          <a:xfrm>
            <a:off x="463619" y="2852583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5364088" y="3540262"/>
            <a:ext cx="576064" cy="392794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Rectangle 17"/>
          <p:cNvSpPr>
            <a:spLocks noChangeArrowheads="1"/>
          </p:cNvSpPr>
          <p:nvPr/>
        </p:nvSpPr>
        <p:spPr bwMode="auto">
          <a:xfrm>
            <a:off x="418662" y="895571"/>
            <a:ext cx="8690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어르신 폐렴구균 예방접종 등록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1909650" y="5589240"/>
            <a:ext cx="5974718" cy="720080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등록표에서</a:t>
            </a:r>
            <a:r>
              <a:rPr lang="ko-KR" altLang="en-US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폐렴구균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(PPSV23, PCV13)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과거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접종력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확인 후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PPSV23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접종차수 클릭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1" name="Text Box 14"/>
          <p:cNvSpPr txBox="1">
            <a:spLocks noChangeArrowheads="1"/>
          </p:cNvSpPr>
          <p:nvPr/>
        </p:nvSpPr>
        <p:spPr bwMode="auto">
          <a:xfrm>
            <a:off x="1909002" y="5085184"/>
            <a:ext cx="3712921" cy="457200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조회된 인적에 대한 상세 내역 확인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907704" y="4581128"/>
            <a:ext cx="2058035" cy="457200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조회 버튼 클릭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907704" y="4077072"/>
            <a:ext cx="5904656" cy="457200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1.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접종할 대상자 주민등록번호 입력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(1955.12.31.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이전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출생자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6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389111"/>
            <a:ext cx="8244407" cy="5496272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350" y="2332687"/>
            <a:ext cx="7365036" cy="2848197"/>
          </a:xfrm>
          <a:prstGeom prst="rect">
            <a:avLst/>
          </a:prstGeom>
        </p:spPr>
      </p:pic>
      <p:sp>
        <p:nvSpPr>
          <p:cNvPr id="10" name="타원 9"/>
          <p:cNvSpPr/>
          <p:nvPr/>
        </p:nvSpPr>
        <p:spPr bwMode="auto">
          <a:xfrm>
            <a:off x="4211960" y="2144860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88256" y="5733256"/>
            <a:ext cx="8216152" cy="1008112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접종대상자 여부는 접종차수 선택 후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예방접종등록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팝업창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우측 상단에서 확인 가능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4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※</a:t>
            </a:r>
            <a:r>
              <a:rPr lang="en-US" altLang="ko-KR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접종대상자가 아닌 경우에는 </a:t>
            </a:r>
            <a:r>
              <a:rPr lang="en-US" altLang="ko-KR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‘</a:t>
            </a:r>
            <a:r>
              <a:rPr lang="ko-KR" altLang="en-US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접종대상자 아님</a:t>
            </a:r>
            <a:r>
              <a:rPr lang="en-US" altLang="ko-KR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’</a:t>
            </a:r>
            <a:r>
              <a:rPr lang="ko-KR" altLang="en-US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표시</a:t>
            </a:r>
            <a:r>
              <a:rPr lang="en-US" altLang="ko-KR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 중 </a:t>
            </a:r>
            <a:r>
              <a:rPr lang="ko-KR" altLang="en-US" sz="14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과거접종력과의</a:t>
            </a:r>
            <a:r>
              <a:rPr lang="ko-KR" altLang="en-US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접종간격 고려</a:t>
            </a:r>
            <a:r>
              <a:rPr lang="en-US" altLang="ko-KR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4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※ </a:t>
            </a:r>
            <a:r>
              <a:rPr lang="ko-KR" altLang="en-US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백신잔량이</a:t>
            </a:r>
            <a:r>
              <a:rPr lang="en-US" altLang="ko-KR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“0”</a:t>
            </a:r>
            <a:r>
              <a:rPr lang="ko-KR" altLang="en-US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인 경우는 비용상환 신청 불가하며</a:t>
            </a:r>
            <a:r>
              <a:rPr lang="en-US" altLang="ko-KR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4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백신추가입고는 관할보건소로 문의</a:t>
            </a:r>
            <a:endParaRPr lang="en-US" altLang="ko-KR" sz="14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15" name="직사각형 14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6" name="타원 15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19" name="직사각형 18"/>
          <p:cNvSpPr/>
          <p:nvPr/>
        </p:nvSpPr>
        <p:spPr>
          <a:xfrm>
            <a:off x="4375026" y="2550194"/>
            <a:ext cx="1728192" cy="87880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6192758" y="2564904"/>
            <a:ext cx="2253630" cy="1463857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20"/>
          <p:cNvSpPr/>
          <p:nvPr/>
        </p:nvSpPr>
        <p:spPr bwMode="auto">
          <a:xfrm>
            <a:off x="6156176" y="2132856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4373906" y="4293096"/>
            <a:ext cx="3726486" cy="457200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과거 폐렴구균 접종정보 확인 가능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4373906" y="3763888"/>
            <a:ext cx="3726486" cy="457200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접종대상자 여부 및 백신 잔량 확인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418662" y="895571"/>
            <a:ext cx="8690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어르신 폐렴구균 예방접종 등록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5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29115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389111"/>
            <a:ext cx="8244407" cy="5496272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350" y="2243882"/>
            <a:ext cx="7365036" cy="2848197"/>
          </a:xfrm>
          <a:prstGeom prst="rect">
            <a:avLst/>
          </a:prstGeom>
        </p:spPr>
      </p:pic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108717" y="5316596"/>
            <a:ext cx="5407499" cy="457200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백신정보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접종일자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접종방법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예진의사 등의 정보 입력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108717" y="5839525"/>
            <a:ext cx="4613944" cy="457200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비용상환 신청금액란에 신청금액 확인 가능 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타원 16"/>
          <p:cNvSpPr/>
          <p:nvPr/>
        </p:nvSpPr>
        <p:spPr bwMode="auto">
          <a:xfrm>
            <a:off x="2983843" y="4682284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5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770465" y="2452056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3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9" name="타원 18"/>
          <p:cNvSpPr/>
          <p:nvPr/>
        </p:nvSpPr>
        <p:spPr bwMode="auto">
          <a:xfrm>
            <a:off x="717328" y="3815684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4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1108717" y="6362454"/>
            <a:ext cx="5312815" cy="457200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5. [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등록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버튼 클릭하여 접종등록 및 비용상환 신청 완료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30" name="직사각형 29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1" name="타원 30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34" name="직사각형 33"/>
          <p:cNvSpPr/>
          <p:nvPr/>
        </p:nvSpPr>
        <p:spPr>
          <a:xfrm>
            <a:off x="1187624" y="2501861"/>
            <a:ext cx="3096344" cy="128187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87624" y="3835775"/>
            <a:ext cx="3096344" cy="389507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3478161" y="4823956"/>
            <a:ext cx="301751" cy="20636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418662" y="895571"/>
            <a:ext cx="8690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어르신 폐렴구균 예방접종 등록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555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389111"/>
            <a:ext cx="8244407" cy="5496272"/>
          </a:xfrm>
          <a:prstGeom prst="rect">
            <a:avLst/>
          </a:prstGeom>
        </p:spPr>
      </p:pic>
      <p:grpSp>
        <p:nvGrpSpPr>
          <p:cNvPr id="13" name="그룹 12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14" name="직사각형 13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5" name="타원 14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2043643" y="4137247"/>
            <a:ext cx="6140813" cy="518777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6.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정상적으로 비용신청이 완료되면 접종일자가 빨간색으로 표시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타원 9"/>
          <p:cNvSpPr/>
          <p:nvPr/>
        </p:nvSpPr>
        <p:spPr bwMode="auto">
          <a:xfrm>
            <a:off x="4932040" y="3285703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6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364088" y="3633739"/>
            <a:ext cx="576064" cy="24827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18662" y="895571"/>
            <a:ext cx="8690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어르신 폐렴구균 예방접종 등록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6551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412776"/>
            <a:ext cx="6685714" cy="1961905"/>
          </a:xfrm>
          <a:prstGeom prst="rect">
            <a:avLst/>
          </a:prstGeom>
        </p:spPr>
      </p:pic>
      <p:grpSp>
        <p:nvGrpSpPr>
          <p:cNvPr id="35" name="그룹 34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36" name="직사각형 35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7" name="타원 36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23" y="3645497"/>
            <a:ext cx="7885525" cy="3049481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3090973" y="3060168"/>
            <a:ext cx="3312368" cy="31950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418662" y="895571"/>
            <a:ext cx="8690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예시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1) 65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세 이후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PPSV23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접종한 경우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_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대상자아님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접종완료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4962529" y="2971654"/>
            <a:ext cx="792740" cy="482843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4283970" y="3886503"/>
            <a:ext cx="1804435" cy="90992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827586" y="5301208"/>
            <a:ext cx="3312368" cy="43204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6212788" y="3903864"/>
            <a:ext cx="2319654" cy="892567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아래쪽 화살표 5"/>
          <p:cNvSpPr/>
          <p:nvPr/>
        </p:nvSpPr>
        <p:spPr>
          <a:xfrm>
            <a:off x="5327248" y="3482667"/>
            <a:ext cx="45719" cy="306373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/>
        </p:nvSpPr>
        <p:spPr bwMode="auto">
          <a:xfrm>
            <a:off x="3851922" y="3971517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6" name="타원 25"/>
          <p:cNvSpPr/>
          <p:nvPr/>
        </p:nvSpPr>
        <p:spPr bwMode="auto">
          <a:xfrm>
            <a:off x="2586916" y="2977395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827585" y="5894856"/>
            <a:ext cx="4545382" cy="876021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indent="0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1. 65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세 이후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PPSV23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과거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접종력이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있으므로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접종대상자 아님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접종완료자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9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75936"/>
            <a:ext cx="2424062" cy="10926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3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예시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1] </a:t>
            </a:r>
          </a:p>
          <a:p>
            <a:r>
              <a:rPr lang="ko-KR" altLang="en-US" sz="13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출생연도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(1950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년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r>
              <a:rPr lang="ko-KR" altLang="en-US" sz="1300" dirty="0">
                <a:solidFill>
                  <a:srgbClr val="FF0000"/>
                </a:solidFill>
                <a:latin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과거 폐렴구균 접종</a:t>
            </a:r>
            <a:endParaRPr lang="en-US" altLang="ko-KR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- PPSV23(2015. 7. 21., 65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세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1300" dirty="0">
                <a:solidFill>
                  <a:srgbClr val="FF0000"/>
                </a:solidFill>
                <a:latin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접종방문일</a:t>
            </a:r>
            <a:r>
              <a:rPr lang="en-US" altLang="ko-KR" sz="13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(2020. 5. 27.)</a:t>
            </a:r>
            <a:endParaRPr lang="ko-KR" altLang="en-US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816579" y="4926185"/>
            <a:ext cx="1811207" cy="213423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556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162" y="1412776"/>
            <a:ext cx="6714286" cy="1961905"/>
          </a:xfrm>
          <a:prstGeom prst="rect">
            <a:avLst/>
          </a:prstGeom>
        </p:spPr>
      </p:pic>
      <p:grpSp>
        <p:nvGrpSpPr>
          <p:cNvPr id="35" name="그룹 34"/>
          <p:cNvGrpSpPr/>
          <p:nvPr/>
        </p:nvGrpSpPr>
        <p:grpSpPr>
          <a:xfrm>
            <a:off x="-652" y="848285"/>
            <a:ext cx="9144000" cy="512763"/>
            <a:chOff x="-652" y="848285"/>
            <a:chExt cx="9144000" cy="512763"/>
          </a:xfrm>
        </p:grpSpPr>
        <p:sp>
          <p:nvSpPr>
            <p:cNvPr id="36" name="직사각형 35"/>
            <p:cNvSpPr/>
            <p:nvPr/>
          </p:nvSpPr>
          <p:spPr>
            <a:xfrm>
              <a:off x="-652" y="848285"/>
              <a:ext cx="9144000" cy="51276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5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7" name="타원 36"/>
            <p:cNvSpPr/>
            <p:nvPr/>
          </p:nvSpPr>
          <p:spPr>
            <a:xfrm>
              <a:off x="245380" y="1021475"/>
              <a:ext cx="142876" cy="142876"/>
            </a:xfrm>
            <a:prstGeom prst="ellipse">
              <a:avLst/>
            </a:prstGeom>
            <a:ln>
              <a:noFill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645497"/>
            <a:ext cx="7885525" cy="3049481"/>
          </a:xfrm>
          <a:prstGeom prst="rect">
            <a:avLst/>
          </a:prstGeom>
        </p:spPr>
      </p:pic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418662" y="895571"/>
            <a:ext cx="8690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예시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2) 65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세 이전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PPSV23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접종 후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 경과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_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접종대상자임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248615" y="3886503"/>
            <a:ext cx="1804435" cy="90992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792231" y="5301208"/>
            <a:ext cx="3312368" cy="43204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6177433" y="3903864"/>
            <a:ext cx="2319654" cy="892567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3068666" y="3060168"/>
            <a:ext cx="3295899" cy="31950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4940222" y="2971654"/>
            <a:ext cx="792740" cy="482843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아래쪽 화살표 21"/>
          <p:cNvSpPr/>
          <p:nvPr/>
        </p:nvSpPr>
        <p:spPr>
          <a:xfrm>
            <a:off x="5327203" y="3482667"/>
            <a:ext cx="45719" cy="306373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798808" y="4926185"/>
            <a:ext cx="1811207" cy="213423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792230" y="5894856"/>
            <a:ext cx="5832649" cy="876021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marL="457200" indent="-4572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indent="0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1. 65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세 이전 접종한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PPSV23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접종으로부터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년이 경과되어</a:t>
            </a:r>
            <a:endParaRPr lang="en-US" altLang="ko-KR" sz="1600" dirty="0" smtClean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ko-KR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접종대상자 임</a:t>
            </a:r>
            <a:endParaRPr lang="en-US" altLang="ko-KR" sz="16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1" name="타원 30"/>
          <p:cNvSpPr/>
          <p:nvPr/>
        </p:nvSpPr>
        <p:spPr bwMode="auto">
          <a:xfrm>
            <a:off x="3816567" y="3971517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2" name="타원 31"/>
          <p:cNvSpPr/>
          <p:nvPr/>
        </p:nvSpPr>
        <p:spPr bwMode="auto">
          <a:xfrm>
            <a:off x="2564609" y="2977395"/>
            <a:ext cx="364021" cy="348036"/>
          </a:xfrm>
          <a:prstGeom prst="ellipse">
            <a:avLst/>
          </a:prstGeom>
          <a:solidFill>
            <a:srgbClr val="66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endParaRPr lang="ko-KR" altLang="en-US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3" name="제목 1"/>
          <p:cNvSpPr txBox="1">
            <a:spLocks/>
          </p:cNvSpPr>
          <p:nvPr/>
        </p:nvSpPr>
        <p:spPr>
          <a:xfrm>
            <a:off x="2143108" y="214290"/>
            <a:ext cx="7000892" cy="428628"/>
          </a:xfrm>
          <a:prstGeom prst="rect">
            <a:avLst/>
          </a:prstGeom>
        </p:spPr>
        <p:txBody>
          <a:bodyPr anchor="ctr"/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예방접종 등록 및 비용상환 신청 방법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400" b="1" dirty="0" smtClean="0">
                <a:latin typeface="휴먼모음T" pitchFamily="18" charset="-127"/>
                <a:ea typeface="휴먼모음T" pitchFamily="18" charset="-127"/>
              </a:rPr>
              <a:t>의료기관</a:t>
            </a:r>
            <a:r>
              <a:rPr lang="en-US" altLang="ko-KR" sz="2400" b="1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2400" b="1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1375936"/>
            <a:ext cx="2326278" cy="10926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3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예시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2] </a:t>
            </a:r>
          </a:p>
          <a:p>
            <a:r>
              <a:rPr lang="ko-KR" altLang="en-US" sz="13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출생연도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(1955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년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r>
              <a:rPr lang="ko-KR" altLang="en-US" sz="1300" dirty="0">
                <a:solidFill>
                  <a:srgbClr val="FF0000"/>
                </a:solidFill>
                <a:latin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과거 폐렴구균 접종</a:t>
            </a:r>
            <a:endParaRPr lang="en-US" altLang="ko-KR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- PPSV23(2013. 1. 1., 58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세</a:t>
            </a:r>
            <a:r>
              <a:rPr lang="en-US" altLang="ko-KR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1300" dirty="0">
                <a:solidFill>
                  <a:srgbClr val="FF0000"/>
                </a:solidFill>
                <a:latin typeface="맑은 고딕" panose="020B0503020000020004" pitchFamily="50" charset="-127"/>
              </a:rPr>
              <a:t>○ </a:t>
            </a:r>
            <a:r>
              <a:rPr lang="ko-KR" altLang="en-US" sz="13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접종방문일</a:t>
            </a:r>
            <a:r>
              <a:rPr lang="en-US" altLang="ko-KR" sz="13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(2020. 5. 27.)</a:t>
            </a:r>
            <a:endParaRPr lang="ko-KR" altLang="en-US" sz="13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984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4605</TotalTime>
  <Words>1002</Words>
  <Application>Microsoft Office PowerPoint</Application>
  <PresentationFormat>화면 슬라이드 쇼(4:3)</PresentationFormat>
  <Paragraphs>152</Paragraphs>
  <Slides>19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6" baseType="lpstr">
      <vt:lpstr>HY울릉도M</vt:lpstr>
      <vt:lpstr>HY헤드라인M</vt:lpstr>
      <vt:lpstr>맑은 고딕</vt:lpstr>
      <vt:lpstr>휴먼모음T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CDC</dc:creator>
  <cp:lastModifiedBy>USER</cp:lastModifiedBy>
  <cp:revision>313</cp:revision>
  <dcterms:created xsi:type="dcterms:W3CDTF">2016-01-08T07:30:52Z</dcterms:created>
  <dcterms:modified xsi:type="dcterms:W3CDTF">2020-06-12T07:20:40Z</dcterms:modified>
</cp:coreProperties>
</file>