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  <p:sldMasterId id="2147483731" r:id="rId2"/>
  </p:sldMasterIdLst>
  <p:notesMasterIdLst>
    <p:notesMasterId r:id="rId14"/>
  </p:notesMasterIdLst>
  <p:sldIdLst>
    <p:sldId id="257" r:id="rId3"/>
    <p:sldId id="261" r:id="rId4"/>
    <p:sldId id="274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4" userDrawn="1">
          <p15:clr>
            <a:srgbClr val="A4A3A4"/>
          </p15:clr>
        </p15:guide>
        <p15:guide id="2" pos="616" userDrawn="1">
          <p15:clr>
            <a:srgbClr val="A4A3A4"/>
          </p15:clr>
        </p15:guide>
        <p15:guide id="3" pos="51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6F9"/>
    <a:srgbClr val="FF09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0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84" y="492"/>
      </p:cViewPr>
      <p:guideLst>
        <p:guide orient="horz" pos="794"/>
        <p:guide pos="616"/>
        <p:guide pos="51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93C99-C499-420C-96F1-DA63D3B81CFD}" type="datetimeFigureOut">
              <a:rPr lang="ko-KR" altLang="en-US" smtClean="0"/>
              <a:t>2018-03-15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527F9-5118-48F4-9ED9-5C96474249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3079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F2CE8-4C97-4177-ADF7-261387D13CA9}" type="slidenum">
              <a:rPr lang="ko-KR" altLang="en-US" smtClean="0">
                <a:solidFill>
                  <a:prstClr val="black"/>
                </a:solidFill>
              </a:rPr>
              <a:pPr/>
              <a:t>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91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2018-03-15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37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2018-03-15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53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7432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2018-03-15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387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836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174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249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3/15/2018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478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22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738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9640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293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2018-03-15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7586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370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663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10171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4527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79170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9923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2115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99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6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9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9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9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8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8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8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2018-03-15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21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2018-03-15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2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71" y="1535113"/>
            <a:ext cx="5389032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71" y="2174875"/>
            <a:ext cx="5389032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2018-03-15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92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2018-03-15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683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2018-03-15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5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4" y="273054"/>
            <a:ext cx="6815668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2018-03-15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092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898" indent="0">
              <a:buNone/>
              <a:defRPr sz="2100"/>
            </a:lvl2pPr>
            <a:lvl3pPr marL="685796" indent="0">
              <a:buNone/>
              <a:defRPr sz="1800"/>
            </a:lvl3pPr>
            <a:lvl4pPr marL="1028694" indent="0">
              <a:buNone/>
              <a:defRPr sz="1500"/>
            </a:lvl4pPr>
            <a:lvl5pPr marL="1371592" indent="0">
              <a:buNone/>
              <a:defRPr sz="1500"/>
            </a:lvl5pPr>
            <a:lvl6pPr marL="1714490" indent="0">
              <a:buNone/>
              <a:defRPr sz="1500"/>
            </a:lvl6pPr>
            <a:lvl7pPr marL="2057388" indent="0">
              <a:buNone/>
              <a:defRPr sz="1500"/>
            </a:lvl7pPr>
            <a:lvl8pPr marL="2400286" indent="0">
              <a:buNone/>
              <a:defRPr sz="1500"/>
            </a:lvl8pPr>
            <a:lvl9pPr marL="2743185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2018-03-15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41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HY울릉도B" pitchFamily="18" charset="-127"/>
                <a:ea typeface="HY울릉도B" pitchFamily="18" charset="-127"/>
              </a:defRPr>
            </a:lvl1pPr>
          </a:lstStyle>
          <a:p>
            <a:pPr defTabSz="685796" latinLnBrk="1"/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defTabSz="685796" latinLnBrk="1"/>
              <a:t>2018-03-15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HY울릉도B" pitchFamily="18" charset="-127"/>
                <a:ea typeface="HY울릉도B" pitchFamily="18" charset="-127"/>
              </a:defRPr>
            </a:lvl1pPr>
          </a:lstStyle>
          <a:p>
            <a:pPr defTabSz="685796" latinLnBrk="1"/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HY울릉도B" pitchFamily="18" charset="-127"/>
                <a:ea typeface="HY울릉도B" pitchFamily="18" charset="-127"/>
              </a:defRPr>
            </a:lvl1pPr>
          </a:lstStyle>
          <a:p>
            <a:pPr defTabSz="685796" latinLnBrk="1"/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defTabSz="685796" latinLnBrk="1"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479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685796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HY울릉도B" pitchFamily="18" charset="-127"/>
          <a:ea typeface="HY울릉도B" pitchFamily="18" charset="-127"/>
          <a:cs typeface="+mj-cs"/>
        </a:defRPr>
      </a:lvl1pPr>
    </p:titleStyle>
    <p:bodyStyle>
      <a:lvl1pPr marL="257173" indent="-257173" algn="l" defTabSz="685796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HY울릉도B" pitchFamily="18" charset="-127"/>
          <a:ea typeface="HY울릉도B" pitchFamily="18" charset="-127"/>
          <a:cs typeface="+mn-cs"/>
        </a:defRPr>
      </a:lvl1pPr>
      <a:lvl2pPr marL="557209" indent="-214311" algn="l" defTabSz="685796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HY울릉도B" pitchFamily="18" charset="-127"/>
          <a:ea typeface="HY울릉도B" pitchFamily="18" charset="-127"/>
          <a:cs typeface="+mn-cs"/>
        </a:defRPr>
      </a:lvl2pPr>
      <a:lvl3pPr marL="857246" indent="-171450" algn="l" defTabSz="685796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HY울릉도B" pitchFamily="18" charset="-127"/>
          <a:ea typeface="HY울릉도B" pitchFamily="18" charset="-127"/>
          <a:cs typeface="+mn-cs"/>
        </a:defRPr>
      </a:lvl3pPr>
      <a:lvl4pPr marL="1200144" indent="-171450" algn="l" defTabSz="685796" rtl="0" eaLnBrk="1" latinLnBrk="1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HY울릉도B" pitchFamily="18" charset="-127"/>
          <a:ea typeface="HY울릉도B" pitchFamily="18" charset="-127"/>
          <a:cs typeface="+mn-cs"/>
        </a:defRPr>
      </a:lvl4pPr>
      <a:lvl5pPr marL="1543042" indent="-171450" algn="l" defTabSz="685796" rtl="0" eaLnBrk="1" latinLnBrk="1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HY울릉도B" pitchFamily="18" charset="-127"/>
          <a:ea typeface="HY울릉도B" pitchFamily="18" charset="-127"/>
          <a:cs typeface="+mn-cs"/>
        </a:defRPr>
      </a:lvl5pPr>
      <a:lvl6pPr marL="1885939" indent="-171450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38" indent="-171450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35" indent="-171450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34" indent="-171450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94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2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9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8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8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85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96" latinLnBrk="1"/>
            <a:fld id="{FB30EDBD-1C2D-4C1E-B459-B60219FAB484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defTabSz="685796" latinLnBrk="1"/>
              <a:t>2018-03-15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96" latinLnBrk="1"/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685796" latinLnBrk="1"/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defTabSz="685796" latinLnBrk="1"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50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 rot="21062548">
            <a:off x="2495008" y="1730651"/>
            <a:ext cx="5825202" cy="749469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altLang="ko-KR" sz="6000" dirty="0" err="1"/>
              <a:t>Allbaro</a:t>
            </a:r>
            <a:r>
              <a:rPr lang="en-US" altLang="ko-KR" sz="6000" dirty="0"/>
              <a:t> system</a:t>
            </a:r>
            <a:endParaRPr lang="ko-KR" altLang="en-US" sz="6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 rot="21015290">
            <a:off x="3329073" y="2411183"/>
            <a:ext cx="5825202" cy="822675"/>
          </a:xfrm>
        </p:spPr>
        <p:txBody>
          <a:bodyPr>
            <a:noAutofit/>
          </a:bodyPr>
          <a:lstStyle/>
          <a:p>
            <a:pPr algn="l"/>
            <a:r>
              <a:rPr lang="en-US" altLang="ko-KR" sz="5775"/>
              <a:t>user’s manual</a:t>
            </a:r>
            <a:endParaRPr lang="ko-KR" altLang="en-US" sz="5775" dirty="0"/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3108961" y="4369668"/>
            <a:ext cx="5692140" cy="56509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0" indent="0" algn="r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90C226"/>
              </a:buClr>
            </a:pPr>
            <a:r>
              <a:rPr lang="ko-KR" altLang="en-US" sz="3375" b="1" dirty="0">
                <a:solidFill>
                  <a:prstClr val="black">
                    <a:lumMod val="50000"/>
                    <a:lumOff val="50000"/>
                  </a:prst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폐기물 수탁 재활용 관리대장</a:t>
            </a:r>
          </a:p>
        </p:txBody>
      </p:sp>
    </p:spTree>
    <p:extLst>
      <p:ext uri="{BB962C8B-B14F-4D97-AF65-F5344CB8AC3E}">
        <p14:creationId xmlns:p14="http://schemas.microsoft.com/office/powerpoint/2010/main" val="344514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9629736" y="1547350"/>
            <a:ext cx="256563" cy="340271"/>
          </a:xfrm>
          <a:prstGeom prst="rect">
            <a:avLst/>
          </a:prstGeom>
          <a:noFill/>
          <a:ln>
            <a:solidFill>
              <a:srgbClr val="FF0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94809" y="177800"/>
            <a:ext cx="7245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 수탁 재활용 관리대장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재활용제품 공급 및 보관내용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624930" y="2463301"/>
            <a:ext cx="1374193" cy="268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5" name="직사각형 14"/>
          <p:cNvSpPr/>
          <p:nvPr/>
        </p:nvSpPr>
        <p:spPr>
          <a:xfrm>
            <a:off x="7870412" y="1887621"/>
            <a:ext cx="1759324" cy="178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5" name="직사각형 24"/>
          <p:cNvSpPr/>
          <p:nvPr/>
        </p:nvSpPr>
        <p:spPr>
          <a:xfrm>
            <a:off x="7656723" y="1866155"/>
            <a:ext cx="1973013" cy="2002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8389"/>
            <a:ext cx="12192000" cy="4604532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5861134" y="2853368"/>
            <a:ext cx="550684" cy="1872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9" name="직사각형 18"/>
          <p:cNvSpPr/>
          <p:nvPr/>
        </p:nvSpPr>
        <p:spPr>
          <a:xfrm>
            <a:off x="5310450" y="2848365"/>
            <a:ext cx="550684" cy="1922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0" name="직사각형 19"/>
          <p:cNvSpPr/>
          <p:nvPr/>
        </p:nvSpPr>
        <p:spPr>
          <a:xfrm>
            <a:off x="5310450" y="3025875"/>
            <a:ext cx="550684" cy="1922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1" name="직사각형 20"/>
          <p:cNvSpPr/>
          <p:nvPr/>
        </p:nvSpPr>
        <p:spPr>
          <a:xfrm>
            <a:off x="6411979" y="3033880"/>
            <a:ext cx="550684" cy="1922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2" name="직사각형 21"/>
          <p:cNvSpPr/>
          <p:nvPr/>
        </p:nvSpPr>
        <p:spPr>
          <a:xfrm>
            <a:off x="6962502" y="3025874"/>
            <a:ext cx="3999282" cy="2002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6" name="타원 25"/>
          <p:cNvSpPr/>
          <p:nvPr/>
        </p:nvSpPr>
        <p:spPr>
          <a:xfrm>
            <a:off x="6240905" y="2667853"/>
            <a:ext cx="297503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1</a:t>
            </a:r>
          </a:p>
          <a:p>
            <a:pPr algn="ctr"/>
            <a:endParaRPr lang="ko-KR" altLang="en-US" sz="2400" dirty="0"/>
          </a:p>
        </p:txBody>
      </p:sp>
      <p:sp>
        <p:nvSpPr>
          <p:cNvPr id="30" name="타원 29"/>
          <p:cNvSpPr/>
          <p:nvPr/>
        </p:nvSpPr>
        <p:spPr>
          <a:xfrm>
            <a:off x="5732286" y="2915483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  <p:sp>
        <p:nvSpPr>
          <p:cNvPr id="31" name="타원 30"/>
          <p:cNvSpPr/>
          <p:nvPr/>
        </p:nvSpPr>
        <p:spPr>
          <a:xfrm>
            <a:off x="10846643" y="2867225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  <p:sp>
        <p:nvSpPr>
          <p:cNvPr id="32" name="직사각형 31"/>
          <p:cNvSpPr/>
          <p:nvPr/>
        </p:nvSpPr>
        <p:spPr>
          <a:xfrm>
            <a:off x="10294774" y="1511901"/>
            <a:ext cx="551869" cy="1846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34" name="타원 33"/>
          <p:cNvSpPr/>
          <p:nvPr/>
        </p:nvSpPr>
        <p:spPr>
          <a:xfrm>
            <a:off x="10750812" y="1393864"/>
            <a:ext cx="242538" cy="235538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3</a:t>
            </a:r>
          </a:p>
          <a:p>
            <a:pPr algn="ctr"/>
            <a:endParaRPr lang="ko-KR" alt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40476" y="5520431"/>
            <a:ext cx="12192000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생산의 경우 </a:t>
            </a:r>
            <a:r>
              <a:rPr lang="en-US" altLang="ko-KR" sz="1600" b="1" dirty="0" smtClean="0">
                <a:latin typeface="+mn-ea"/>
              </a:rPr>
              <a:t>– </a:t>
            </a:r>
            <a:r>
              <a:rPr lang="ko-KR" altLang="en-US" sz="1600" b="1" dirty="0" smtClean="0">
                <a:latin typeface="+mn-ea"/>
              </a:rPr>
              <a:t>재활용제품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생산량을 입력합니다</a:t>
            </a:r>
            <a:endParaRPr lang="en-US" altLang="ko-KR" sz="1600" b="1" dirty="0" smtClean="0"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공급의 경우 </a:t>
            </a:r>
            <a:r>
              <a:rPr lang="en-US" altLang="ko-KR" sz="1600" b="1" dirty="0" smtClean="0">
                <a:latin typeface="+mn-ea"/>
              </a:rPr>
              <a:t>– </a:t>
            </a:r>
            <a:r>
              <a:rPr lang="ko-KR" altLang="en-US" sz="1600" b="1" dirty="0" smtClean="0">
                <a:latin typeface="+mn-ea"/>
              </a:rPr>
              <a:t>재활용제품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공급량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업체기초정보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사용용도 등을 입력합니다</a:t>
            </a:r>
            <a:r>
              <a:rPr lang="en-US" altLang="ko-KR" sz="1600" b="1" dirty="0" smtClean="0"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추가입력 사항이 없을 경우 저장버튼을 클릭합니다</a:t>
            </a:r>
            <a:r>
              <a:rPr lang="en-US" altLang="ko-KR" sz="1600" b="1" dirty="0" smtClean="0">
                <a:latin typeface="+mn-ea"/>
              </a:rPr>
              <a:t>. </a:t>
            </a:r>
            <a:endParaRPr lang="en-US" altLang="ko-KR" sz="1600" b="1" dirty="0">
              <a:latin typeface="+mn-ea"/>
            </a:endParaRPr>
          </a:p>
          <a:p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582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0" y="5398265"/>
            <a:ext cx="12192000" cy="15388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생산보정의 경우 </a:t>
            </a:r>
            <a:r>
              <a:rPr lang="en-US" altLang="ko-KR" sz="1600" b="1" dirty="0" smtClean="0">
                <a:latin typeface="+mn-ea"/>
              </a:rPr>
              <a:t>– </a:t>
            </a:r>
            <a:r>
              <a:rPr lang="ko-KR" altLang="en-US" sz="1600" b="1" dirty="0" smtClean="0">
                <a:latin typeface="+mn-ea"/>
              </a:rPr>
              <a:t>재활용제품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생산량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보정내용을 입력합니다 </a:t>
            </a:r>
            <a:r>
              <a:rPr lang="en-US" altLang="ko-KR" sz="1400" b="1" dirty="0" smtClean="0">
                <a:latin typeface="+mn-ea"/>
              </a:rPr>
              <a:t>(</a:t>
            </a:r>
            <a:r>
              <a:rPr lang="ko-KR" altLang="en-US" sz="1400" b="1" dirty="0" smtClean="0">
                <a:latin typeface="+mn-ea"/>
              </a:rPr>
              <a:t>생산량이 실제 </a:t>
            </a:r>
            <a:r>
              <a:rPr lang="en-US" altLang="ko-KR" sz="1400" b="1" dirty="0" smtClean="0">
                <a:latin typeface="+mn-ea"/>
              </a:rPr>
              <a:t>90</a:t>
            </a:r>
            <a:r>
              <a:rPr lang="ko-KR" altLang="en-US" sz="1400" b="1" dirty="0" smtClean="0">
                <a:latin typeface="+mn-ea"/>
              </a:rPr>
              <a:t>이나 </a:t>
            </a:r>
            <a:r>
              <a:rPr lang="en-US" altLang="ko-KR" sz="1400" b="1" dirty="0" smtClean="0">
                <a:latin typeface="+mn-ea"/>
              </a:rPr>
              <a:t>100</a:t>
            </a:r>
            <a:r>
              <a:rPr lang="ko-KR" altLang="en-US" sz="1400" b="1" dirty="0" smtClean="0">
                <a:latin typeface="+mn-ea"/>
              </a:rPr>
              <a:t>으로 </a:t>
            </a:r>
            <a:r>
              <a:rPr lang="ko-KR" altLang="en-US" sz="1400" b="1" dirty="0" err="1" smtClean="0">
                <a:latin typeface="+mn-ea"/>
              </a:rPr>
              <a:t>오입력한경우</a:t>
            </a:r>
            <a:r>
              <a:rPr lang="ko-KR" altLang="en-US" sz="1400" b="1" dirty="0" smtClean="0">
                <a:latin typeface="+mn-ea"/>
              </a:rPr>
              <a:t> 수집보정으로 </a:t>
            </a:r>
            <a:r>
              <a:rPr lang="en-US" altLang="ko-KR" sz="1400" b="1" dirty="0" smtClean="0">
                <a:latin typeface="+mn-ea"/>
              </a:rPr>
              <a:t>-10</a:t>
            </a:r>
            <a:r>
              <a:rPr lang="ko-KR" altLang="en-US" sz="1400" b="1" dirty="0" smtClean="0">
                <a:latin typeface="+mn-ea"/>
              </a:rPr>
              <a:t>추가입력</a:t>
            </a:r>
            <a:r>
              <a:rPr lang="en-US" altLang="ko-KR" sz="1400" b="1" dirty="0" smtClean="0">
                <a:latin typeface="+mn-ea"/>
              </a:rPr>
              <a:t>)</a:t>
            </a: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공급보정의 경우 </a:t>
            </a:r>
            <a:r>
              <a:rPr lang="en-US" altLang="ko-KR" sz="1600" b="1" dirty="0" smtClean="0">
                <a:latin typeface="+mn-ea"/>
              </a:rPr>
              <a:t>– </a:t>
            </a:r>
            <a:r>
              <a:rPr lang="ko-KR" altLang="en-US" sz="1600" b="1" dirty="0" smtClean="0">
                <a:latin typeface="+mn-ea"/>
              </a:rPr>
              <a:t>재활용제품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공급량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업체정보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사용용도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보정내용을 합니다</a:t>
            </a:r>
            <a:r>
              <a:rPr lang="en-US" altLang="ko-KR" sz="1400" b="1" dirty="0">
                <a:latin typeface="+mn-ea"/>
              </a:rPr>
              <a:t>. </a:t>
            </a:r>
            <a:r>
              <a:rPr lang="en-US" altLang="ko-KR" sz="1400" b="1" dirty="0" smtClean="0">
                <a:latin typeface="+mn-ea"/>
              </a:rPr>
              <a:t>(</a:t>
            </a:r>
            <a:r>
              <a:rPr lang="ko-KR" altLang="en-US" sz="1400" b="1" dirty="0" smtClean="0">
                <a:latin typeface="+mn-ea"/>
              </a:rPr>
              <a:t>재활용량이 </a:t>
            </a:r>
            <a:r>
              <a:rPr lang="ko-KR" altLang="en-US" sz="1400" b="1" dirty="0">
                <a:latin typeface="+mn-ea"/>
              </a:rPr>
              <a:t>실제 </a:t>
            </a:r>
            <a:r>
              <a:rPr lang="en-US" altLang="ko-KR" sz="1400" b="1" dirty="0" smtClean="0">
                <a:latin typeface="+mn-ea"/>
              </a:rPr>
              <a:t>90</a:t>
            </a:r>
            <a:r>
              <a:rPr lang="ko-KR" altLang="en-US" sz="1400" b="1" dirty="0" smtClean="0">
                <a:latin typeface="+mn-ea"/>
              </a:rPr>
              <a:t>이나 </a:t>
            </a:r>
            <a:r>
              <a:rPr lang="en-US" altLang="ko-KR" sz="1400" b="1" dirty="0">
                <a:latin typeface="+mn-ea"/>
              </a:rPr>
              <a:t>100</a:t>
            </a:r>
            <a:r>
              <a:rPr lang="ko-KR" altLang="en-US" sz="1400" b="1" dirty="0">
                <a:latin typeface="+mn-ea"/>
              </a:rPr>
              <a:t>으로 </a:t>
            </a:r>
            <a:r>
              <a:rPr lang="ko-KR" altLang="en-US" sz="1400" b="1" dirty="0" err="1">
                <a:latin typeface="+mn-ea"/>
              </a:rPr>
              <a:t>오입력한경우</a:t>
            </a:r>
            <a:r>
              <a:rPr lang="ko-KR" altLang="en-US" sz="1400" b="1" dirty="0">
                <a:latin typeface="+mn-ea"/>
              </a:rPr>
              <a:t> </a:t>
            </a:r>
            <a:r>
              <a:rPr lang="ko-KR" altLang="en-US" sz="1400" b="1" dirty="0" smtClean="0">
                <a:latin typeface="+mn-ea"/>
              </a:rPr>
              <a:t>재활용량보정으로 </a:t>
            </a:r>
            <a:r>
              <a:rPr lang="en-US" altLang="ko-KR" sz="1400" b="1" dirty="0" smtClean="0">
                <a:latin typeface="+mn-ea"/>
              </a:rPr>
              <a:t>-10</a:t>
            </a:r>
            <a:r>
              <a:rPr lang="ko-KR" altLang="en-US" sz="1400" b="1" dirty="0" smtClean="0">
                <a:latin typeface="+mn-ea"/>
              </a:rPr>
              <a:t>추가입력</a:t>
            </a:r>
            <a:r>
              <a:rPr lang="en-US" altLang="ko-KR" sz="1400" b="1" dirty="0" smtClean="0">
                <a:latin typeface="+mn-ea"/>
              </a:rPr>
              <a:t>)</a:t>
            </a: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추가입력 사항이 없을 경우 저장버튼을 클릭합니다</a:t>
            </a:r>
            <a:r>
              <a:rPr lang="en-US" altLang="ko-KR" sz="1600" b="1" dirty="0" smtClean="0">
                <a:latin typeface="+mn-ea"/>
              </a:rPr>
              <a:t>. </a:t>
            </a:r>
            <a:endParaRPr lang="en-US" altLang="ko-KR" sz="1600" b="1" dirty="0">
              <a:latin typeface="+mn-ea"/>
            </a:endParaRPr>
          </a:p>
          <a:p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</a:t>
            </a:r>
            <a:endParaRPr lang="ko-KR" altLang="en-US" sz="16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9990"/>
            <a:ext cx="12192000" cy="4678275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2229427" y="3239867"/>
            <a:ext cx="546824" cy="3846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0" name="직사각형 19"/>
          <p:cNvSpPr/>
          <p:nvPr/>
        </p:nvSpPr>
        <p:spPr>
          <a:xfrm>
            <a:off x="5314151" y="3253444"/>
            <a:ext cx="1108683" cy="1838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1" name="직사각형 20"/>
          <p:cNvSpPr/>
          <p:nvPr/>
        </p:nvSpPr>
        <p:spPr>
          <a:xfrm>
            <a:off x="5314151" y="3439745"/>
            <a:ext cx="568856" cy="178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4" name="직사각형 23"/>
          <p:cNvSpPr/>
          <p:nvPr/>
        </p:nvSpPr>
        <p:spPr>
          <a:xfrm>
            <a:off x="6422834" y="3439745"/>
            <a:ext cx="5769166" cy="178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5" name="직사각형 24"/>
          <p:cNvSpPr/>
          <p:nvPr/>
        </p:nvSpPr>
        <p:spPr>
          <a:xfrm>
            <a:off x="11534660" y="3239867"/>
            <a:ext cx="657339" cy="1973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34" name="TextBox 33"/>
          <p:cNvSpPr txBox="1"/>
          <p:nvPr/>
        </p:nvSpPr>
        <p:spPr>
          <a:xfrm>
            <a:off x="94809" y="177800"/>
            <a:ext cx="7245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 수탁 재활용 관리대장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재활용제품 공급 및 보관내용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518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0" y="5536581"/>
            <a:ext cx="12192000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 dirty="0">
              <a:latin typeface="+mn-ea"/>
            </a:endParaRPr>
          </a:p>
          <a:p>
            <a:r>
              <a:rPr lang="en-US" altLang="ko-KR" sz="1600" b="1" dirty="0" smtClean="0">
                <a:latin typeface="+mn-ea"/>
              </a:rPr>
              <a:t>1</a:t>
            </a:r>
            <a:r>
              <a:rPr lang="en-US" altLang="ko-KR" sz="1600" b="1" dirty="0">
                <a:latin typeface="+mn-ea"/>
              </a:rPr>
              <a:t>. </a:t>
            </a:r>
            <a:r>
              <a:rPr lang="ko-KR" altLang="en-US" sz="1600" b="1" dirty="0">
                <a:latin typeface="+mn-ea"/>
              </a:rPr>
              <a:t>대장관리의 </a:t>
            </a:r>
            <a:r>
              <a:rPr lang="ko-KR" altLang="en-US" sz="1600" b="1" dirty="0" smtClean="0">
                <a:latin typeface="+mn-ea"/>
              </a:rPr>
              <a:t>폐기물 </a:t>
            </a:r>
            <a:r>
              <a:rPr lang="ko-KR" altLang="en-US" sz="1600" b="1" dirty="0">
                <a:latin typeface="+mn-ea"/>
              </a:rPr>
              <a:t>수탁 재활용 관리대장을 클릭합니다</a:t>
            </a:r>
            <a:r>
              <a:rPr lang="en-US" altLang="ko-KR" sz="1600" b="1" dirty="0">
                <a:latin typeface="+mn-ea"/>
              </a:rPr>
              <a:t>. </a:t>
            </a:r>
            <a:endParaRPr lang="en-US" altLang="ko-KR" sz="1600" b="1" dirty="0" smtClean="0">
              <a:latin typeface="+mn-ea"/>
            </a:endParaRPr>
          </a:p>
          <a:p>
            <a:r>
              <a:rPr lang="en-US" altLang="ko-KR" sz="1600" b="1" dirty="0" smtClean="0">
                <a:latin typeface="+mn-ea"/>
              </a:rPr>
              <a:t>2. </a:t>
            </a:r>
            <a:r>
              <a:rPr lang="ko-KR" altLang="en-US" sz="1600" b="1" dirty="0" smtClean="0">
                <a:latin typeface="+mn-ea"/>
              </a:rPr>
              <a:t>해당하는 폐기물 종류를 선택합니다</a:t>
            </a:r>
            <a:r>
              <a:rPr lang="en-US" altLang="ko-KR" sz="1600" b="1" dirty="0" smtClean="0">
                <a:latin typeface="+mn-ea"/>
              </a:rPr>
              <a:t>.(</a:t>
            </a:r>
            <a:r>
              <a:rPr lang="ko-KR" altLang="en-US" sz="1600" b="1" dirty="0" smtClean="0">
                <a:latin typeface="+mn-ea"/>
              </a:rPr>
              <a:t>폐기물종류가 없을 경우 다음페이지를 참고하세요</a:t>
            </a:r>
            <a:r>
              <a:rPr lang="en-US" altLang="ko-KR" sz="1600" b="1" dirty="0" smtClean="0">
                <a:latin typeface="+mn-ea"/>
              </a:rPr>
              <a:t>)</a:t>
            </a:r>
            <a:endParaRPr lang="en-US" altLang="ko-KR" sz="1600" b="1" dirty="0">
              <a:latin typeface="+mn-ea"/>
            </a:endParaRPr>
          </a:p>
          <a:p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629736" y="1547350"/>
            <a:ext cx="256563" cy="340271"/>
          </a:xfrm>
          <a:prstGeom prst="rect">
            <a:avLst/>
          </a:prstGeom>
          <a:noFill/>
          <a:ln>
            <a:solidFill>
              <a:srgbClr val="FF0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5" name="타원 24"/>
          <p:cNvSpPr/>
          <p:nvPr/>
        </p:nvSpPr>
        <p:spPr>
          <a:xfrm>
            <a:off x="9463322" y="1415948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3</a:t>
            </a:r>
          </a:p>
          <a:p>
            <a:pPr algn="ctr"/>
            <a:endParaRPr lang="ko-KR" altLang="en-US" sz="2400" dirty="0"/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2396"/>
            <a:ext cx="12192000" cy="4620407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94809" y="2773039"/>
            <a:ext cx="1210010" cy="2178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38" name="타원 37"/>
          <p:cNvSpPr/>
          <p:nvPr/>
        </p:nvSpPr>
        <p:spPr>
          <a:xfrm>
            <a:off x="1218547" y="2641639"/>
            <a:ext cx="297503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1</a:t>
            </a:r>
          </a:p>
          <a:p>
            <a:pPr algn="ctr"/>
            <a:endParaRPr lang="ko-KR" altLang="en-US" sz="2400" dirty="0"/>
          </a:p>
        </p:txBody>
      </p:sp>
      <p:sp>
        <p:nvSpPr>
          <p:cNvPr id="39" name="타원 38"/>
          <p:cNvSpPr/>
          <p:nvPr/>
        </p:nvSpPr>
        <p:spPr>
          <a:xfrm>
            <a:off x="9487560" y="1649237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94809" y="177800"/>
            <a:ext cx="6178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 수탁 재활용 관리대장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폐기물재활용 내용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021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0" y="5536581"/>
            <a:ext cx="12192000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조회되는 폐기물 종류가 없을 경우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폐기물관리 메뉴를 클릭합니다</a:t>
            </a:r>
            <a:r>
              <a:rPr lang="en-US" altLang="ko-KR" sz="1600" b="1" dirty="0" smtClean="0"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폐기물 종류</a:t>
            </a:r>
            <a:r>
              <a:rPr lang="en-US" altLang="ko-KR" sz="1600" b="1" dirty="0" smtClean="0">
                <a:latin typeface="+mn-ea"/>
              </a:rPr>
              <a:t>_</a:t>
            </a:r>
            <a:r>
              <a:rPr lang="ko-KR" altLang="en-US" sz="1600" b="1" dirty="0" smtClean="0">
                <a:latin typeface="+mn-ea"/>
              </a:rPr>
              <a:t>성상 조회 메뉴에서 신규작성 버튼을 클릭합니다</a:t>
            </a:r>
            <a:r>
              <a:rPr lang="en-US" altLang="ko-KR" sz="1600" b="1" dirty="0" smtClean="0"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폐기물 조회 메뉴에서 폐기물 분류번호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종류 등으로 검색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조회하여 해당하는 폐기물을 </a:t>
            </a:r>
            <a:r>
              <a:rPr lang="ko-KR" altLang="en-US" sz="1600" b="1" dirty="0" err="1" smtClean="0">
                <a:latin typeface="+mn-ea"/>
              </a:rPr>
              <a:t>더블클릭합니다</a:t>
            </a:r>
            <a:r>
              <a:rPr lang="en-US" altLang="ko-KR" sz="1600" b="1" dirty="0" smtClean="0">
                <a:latin typeface="+mn-ea"/>
              </a:rPr>
              <a:t>.</a:t>
            </a:r>
            <a:r>
              <a:rPr lang="en-US" altLang="ko-KR" sz="1600" b="1" dirty="0" smtClean="0">
                <a:latin typeface="+mn-ea"/>
              </a:rPr>
              <a:t> </a:t>
            </a:r>
            <a:endParaRPr lang="en-US" altLang="ko-KR" sz="1600" b="1" dirty="0">
              <a:latin typeface="+mn-ea"/>
            </a:endParaRPr>
          </a:p>
          <a:p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629736" y="1547350"/>
            <a:ext cx="256563" cy="340271"/>
          </a:xfrm>
          <a:prstGeom prst="rect">
            <a:avLst/>
          </a:prstGeom>
          <a:noFill/>
          <a:ln>
            <a:solidFill>
              <a:srgbClr val="FF0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5" name="TextBox 14"/>
          <p:cNvSpPr txBox="1"/>
          <p:nvPr/>
        </p:nvSpPr>
        <p:spPr>
          <a:xfrm>
            <a:off x="94809" y="177800"/>
            <a:ext cx="6178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 수탁 재활용 관리대장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폐기물재활용 내용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7910"/>
            <a:ext cx="12192000" cy="4849750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9691999" y="1517130"/>
            <a:ext cx="820250" cy="1479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2" name="타원 11"/>
          <p:cNvSpPr/>
          <p:nvPr/>
        </p:nvSpPr>
        <p:spPr>
          <a:xfrm>
            <a:off x="10317948" y="1411764"/>
            <a:ext cx="297503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1</a:t>
            </a:r>
          </a:p>
          <a:p>
            <a:pPr algn="ctr"/>
            <a:endParaRPr lang="ko-KR" altLang="en-US" sz="2400" dirty="0"/>
          </a:p>
        </p:txBody>
      </p:sp>
      <p:sp>
        <p:nvSpPr>
          <p:cNvPr id="14" name="직사각형 13"/>
          <p:cNvSpPr/>
          <p:nvPr/>
        </p:nvSpPr>
        <p:spPr>
          <a:xfrm>
            <a:off x="7415560" y="2262957"/>
            <a:ext cx="769973" cy="1387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6" name="타원 15"/>
          <p:cNvSpPr/>
          <p:nvPr/>
        </p:nvSpPr>
        <p:spPr>
          <a:xfrm>
            <a:off x="8050304" y="2116865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  <p:sp>
        <p:nvSpPr>
          <p:cNvPr id="17" name="직사각형 16"/>
          <p:cNvSpPr/>
          <p:nvPr/>
        </p:nvSpPr>
        <p:spPr>
          <a:xfrm>
            <a:off x="6946363" y="3089227"/>
            <a:ext cx="2548144" cy="1675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8" name="타원 17"/>
          <p:cNvSpPr/>
          <p:nvPr/>
        </p:nvSpPr>
        <p:spPr>
          <a:xfrm>
            <a:off x="9359279" y="2898348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  <p:sp>
        <p:nvSpPr>
          <p:cNvPr id="19" name="직사각형 18"/>
          <p:cNvSpPr/>
          <p:nvPr/>
        </p:nvSpPr>
        <p:spPr>
          <a:xfrm>
            <a:off x="6056851" y="4064328"/>
            <a:ext cx="3700086" cy="1556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1" name="직사각형 20"/>
          <p:cNvSpPr/>
          <p:nvPr/>
        </p:nvSpPr>
        <p:spPr>
          <a:xfrm>
            <a:off x="8588895" y="3825385"/>
            <a:ext cx="577140" cy="143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2" name="타원 21"/>
          <p:cNvSpPr/>
          <p:nvPr/>
        </p:nvSpPr>
        <p:spPr>
          <a:xfrm>
            <a:off x="9057902" y="3657540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3</a:t>
            </a:r>
          </a:p>
          <a:p>
            <a:pPr algn="ctr"/>
            <a:endParaRPr lang="ko-KR" altLang="en-US" sz="2400" dirty="0"/>
          </a:p>
        </p:txBody>
      </p:sp>
      <p:sp>
        <p:nvSpPr>
          <p:cNvPr id="24" name="타원 23"/>
          <p:cNvSpPr/>
          <p:nvPr/>
        </p:nvSpPr>
        <p:spPr>
          <a:xfrm>
            <a:off x="9629736" y="4096981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3</a:t>
            </a:r>
          </a:p>
          <a:p>
            <a:pPr algn="ctr"/>
            <a:endParaRPr lang="ko-KR" altLang="en-US" sz="2400" dirty="0"/>
          </a:p>
        </p:txBody>
      </p:sp>
      <p:sp>
        <p:nvSpPr>
          <p:cNvPr id="27" name="직사각형 26"/>
          <p:cNvSpPr/>
          <p:nvPr/>
        </p:nvSpPr>
        <p:spPr>
          <a:xfrm>
            <a:off x="6033813" y="5120494"/>
            <a:ext cx="3852486" cy="1757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9" name="타원 28"/>
          <p:cNvSpPr/>
          <p:nvPr/>
        </p:nvSpPr>
        <p:spPr>
          <a:xfrm>
            <a:off x="9700859" y="5000161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3</a:t>
            </a:r>
          </a:p>
          <a:p>
            <a:pPr algn="ctr"/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196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0" y="5536581"/>
            <a:ext cx="12192000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 dirty="0">
              <a:latin typeface="+mn-ea"/>
            </a:endParaRPr>
          </a:p>
          <a:p>
            <a:r>
              <a:rPr lang="en-US" altLang="ko-KR" sz="1600" b="1" dirty="0" smtClean="0">
                <a:latin typeface="+mn-ea"/>
              </a:rPr>
              <a:t>1</a:t>
            </a:r>
            <a:r>
              <a:rPr lang="en-US" altLang="ko-KR" sz="1600" b="1" dirty="0">
                <a:latin typeface="+mn-ea"/>
              </a:rPr>
              <a:t>. </a:t>
            </a:r>
            <a:r>
              <a:rPr lang="ko-KR" altLang="en-US" sz="1600" b="1" dirty="0" smtClean="0">
                <a:latin typeface="+mn-ea"/>
              </a:rPr>
              <a:t>신규작성 버튼을 클릭하여 </a:t>
            </a:r>
            <a:r>
              <a:rPr lang="ko-KR" altLang="en-US" sz="1600" b="1" dirty="0" err="1" smtClean="0">
                <a:latin typeface="+mn-ea"/>
              </a:rPr>
              <a:t>입력창을</a:t>
            </a:r>
            <a:r>
              <a:rPr lang="ko-KR" altLang="en-US" sz="1600" b="1" dirty="0" smtClean="0">
                <a:latin typeface="+mn-ea"/>
              </a:rPr>
              <a:t> 활성화합니다</a:t>
            </a:r>
            <a:r>
              <a:rPr lang="en-US" altLang="ko-KR" sz="1600" b="1" dirty="0" smtClean="0">
                <a:latin typeface="+mn-ea"/>
              </a:rPr>
              <a:t>. </a:t>
            </a:r>
          </a:p>
          <a:p>
            <a:r>
              <a:rPr lang="en-US" altLang="ko-KR" sz="1600" b="1" dirty="0" smtClean="0">
                <a:latin typeface="+mn-ea"/>
              </a:rPr>
              <a:t>2. </a:t>
            </a:r>
            <a:r>
              <a:rPr lang="ko-KR" altLang="en-US" sz="1600" b="1" dirty="0" smtClean="0">
                <a:latin typeface="+mn-ea"/>
              </a:rPr>
              <a:t>입력구분에서 수집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재활용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수집보정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재활용 보정을 선택합니다</a:t>
            </a:r>
            <a:r>
              <a:rPr lang="en-US" altLang="ko-KR" sz="1600" b="1" dirty="0" smtClean="0">
                <a:latin typeface="+mn-ea"/>
              </a:rPr>
              <a:t>.</a:t>
            </a:r>
          </a:p>
          <a:p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- </a:t>
            </a:r>
            <a:r>
              <a:rPr lang="ko-KR" altLang="en-US" sz="1600" b="1" dirty="0" smtClean="0">
                <a:latin typeface="+mn-ea"/>
              </a:rPr>
              <a:t>수집 </a:t>
            </a:r>
            <a:r>
              <a:rPr lang="en-US" altLang="ko-KR" sz="1600" b="1" dirty="0" smtClean="0">
                <a:latin typeface="+mn-ea"/>
              </a:rPr>
              <a:t>: </a:t>
            </a:r>
            <a:r>
              <a:rPr lang="ko-KR" altLang="en-US" sz="1600" b="1" dirty="0" smtClean="0">
                <a:latin typeface="+mn-ea"/>
              </a:rPr>
              <a:t>폐기물을 수집해온 경우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재활용</a:t>
            </a:r>
            <a:r>
              <a:rPr lang="en-US" altLang="ko-KR" sz="1600" b="1" dirty="0" smtClean="0">
                <a:latin typeface="+mn-ea"/>
              </a:rPr>
              <a:t> : </a:t>
            </a:r>
            <a:r>
              <a:rPr lang="ko-KR" altLang="en-US" sz="1600" b="1" dirty="0" smtClean="0">
                <a:latin typeface="+mn-ea"/>
              </a:rPr>
              <a:t>폐기물을 재활용하여 처리한 경우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수집보정 </a:t>
            </a:r>
            <a:r>
              <a:rPr lang="en-US" altLang="ko-KR" sz="1600" b="1" dirty="0" smtClean="0">
                <a:latin typeface="+mn-ea"/>
              </a:rPr>
              <a:t>: </a:t>
            </a:r>
            <a:r>
              <a:rPr lang="ko-KR" altLang="en-US" sz="1600" b="1" dirty="0" smtClean="0">
                <a:latin typeface="+mn-ea"/>
              </a:rPr>
              <a:t>수집량을 </a:t>
            </a:r>
            <a:r>
              <a:rPr lang="ko-KR" altLang="en-US" sz="1600" b="1" dirty="0" err="1" smtClean="0">
                <a:latin typeface="+mn-ea"/>
              </a:rPr>
              <a:t>오입력하여</a:t>
            </a:r>
            <a:r>
              <a:rPr lang="ko-KR" altLang="en-US" sz="1600" b="1" dirty="0" smtClean="0">
                <a:latin typeface="+mn-ea"/>
              </a:rPr>
              <a:t> 보정이 필요한 경우</a:t>
            </a:r>
            <a:r>
              <a:rPr lang="en-US" altLang="ko-KR" sz="1600" b="1" dirty="0" smtClean="0">
                <a:latin typeface="+mn-ea"/>
              </a:rPr>
              <a:t> </a:t>
            </a:r>
            <a:endParaRPr lang="en-US" altLang="ko-KR" sz="1600" b="1" dirty="0">
              <a:latin typeface="+mn-ea"/>
            </a:endParaRPr>
          </a:p>
          <a:p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- </a:t>
            </a:r>
            <a:r>
              <a:rPr lang="ko-KR" altLang="en-US" sz="1600" b="1" dirty="0" smtClean="0">
                <a:latin typeface="+mn-ea"/>
              </a:rPr>
              <a:t>재활용보정 </a:t>
            </a:r>
            <a:r>
              <a:rPr lang="en-US" altLang="ko-KR" sz="1600" b="1" dirty="0" smtClean="0">
                <a:latin typeface="+mn-ea"/>
              </a:rPr>
              <a:t>: </a:t>
            </a:r>
            <a:r>
              <a:rPr lang="ko-KR" altLang="en-US" sz="1600" b="1" dirty="0" smtClean="0">
                <a:latin typeface="+mn-ea"/>
              </a:rPr>
              <a:t>재활용량을 </a:t>
            </a:r>
            <a:r>
              <a:rPr lang="ko-KR" altLang="en-US" sz="1600" b="1" dirty="0" err="1" smtClean="0">
                <a:latin typeface="+mn-ea"/>
              </a:rPr>
              <a:t>오입력하여</a:t>
            </a:r>
            <a:r>
              <a:rPr lang="ko-KR" altLang="en-US" sz="1600" b="1" dirty="0" smtClean="0">
                <a:latin typeface="+mn-ea"/>
              </a:rPr>
              <a:t> 보정이 필요한 경우</a:t>
            </a:r>
            <a:r>
              <a:rPr lang="en-US" altLang="ko-KR" sz="1600" b="1" dirty="0" smtClean="0">
                <a:latin typeface="+mn-ea"/>
              </a:rPr>
              <a:t>  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629736" y="1547350"/>
            <a:ext cx="256563" cy="340271"/>
          </a:xfrm>
          <a:prstGeom prst="rect">
            <a:avLst/>
          </a:prstGeom>
          <a:noFill/>
          <a:ln>
            <a:solidFill>
              <a:srgbClr val="FF0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5" name="타원 24"/>
          <p:cNvSpPr/>
          <p:nvPr/>
        </p:nvSpPr>
        <p:spPr>
          <a:xfrm>
            <a:off x="9463322" y="1415948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3</a:t>
            </a:r>
          </a:p>
          <a:p>
            <a:pPr algn="ctr"/>
            <a:endParaRPr lang="ko-KR" altLang="en-US" sz="24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2071"/>
            <a:ext cx="12192000" cy="4650348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8870572" y="1532471"/>
            <a:ext cx="758650" cy="2143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8" name="타원 17"/>
          <p:cNvSpPr/>
          <p:nvPr/>
        </p:nvSpPr>
        <p:spPr>
          <a:xfrm>
            <a:off x="9556731" y="1391670"/>
            <a:ext cx="297503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1</a:t>
            </a:r>
          </a:p>
          <a:p>
            <a:pPr algn="ctr"/>
            <a:endParaRPr lang="ko-KR" altLang="en-US" sz="2400" dirty="0"/>
          </a:p>
        </p:txBody>
      </p:sp>
      <p:sp>
        <p:nvSpPr>
          <p:cNvPr id="19" name="직사각형 18"/>
          <p:cNvSpPr/>
          <p:nvPr/>
        </p:nvSpPr>
        <p:spPr>
          <a:xfrm>
            <a:off x="2612688" y="2635805"/>
            <a:ext cx="879810" cy="8014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0" name="타원 19"/>
          <p:cNvSpPr/>
          <p:nvPr/>
        </p:nvSpPr>
        <p:spPr>
          <a:xfrm>
            <a:off x="3357270" y="2504405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4809" y="177800"/>
            <a:ext cx="6178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 수탁 재활용 관리대장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폐기물재활용 내용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762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0" y="5642341"/>
            <a:ext cx="12192000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수집의 경우 </a:t>
            </a:r>
            <a:r>
              <a:rPr lang="en-US" altLang="ko-KR" sz="1600" b="1" dirty="0" smtClean="0">
                <a:latin typeface="+mn-ea"/>
              </a:rPr>
              <a:t>– </a:t>
            </a:r>
            <a:r>
              <a:rPr lang="ko-KR" altLang="en-US" sz="1600" b="1" dirty="0" err="1" smtClean="0">
                <a:latin typeface="+mn-ea"/>
              </a:rPr>
              <a:t>수집업소명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수집량을 입력합니다</a:t>
            </a:r>
            <a:endParaRPr lang="en-US" altLang="ko-KR" sz="1600" b="1" dirty="0" smtClean="0"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재활용의 경우 </a:t>
            </a:r>
            <a:r>
              <a:rPr lang="en-US" altLang="ko-KR" sz="1600" b="1" dirty="0" smtClean="0">
                <a:latin typeface="+mn-ea"/>
              </a:rPr>
              <a:t>– </a:t>
            </a:r>
            <a:r>
              <a:rPr lang="ko-KR" altLang="en-US" sz="1600" b="1" dirty="0" smtClean="0">
                <a:latin typeface="+mn-ea"/>
              </a:rPr>
              <a:t>재활용량을 입력합니다</a:t>
            </a:r>
            <a:r>
              <a:rPr lang="en-US" altLang="ko-KR" sz="1600" b="1" dirty="0" smtClean="0"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추가입력 사항이 없을 경우 저장버튼을 클릭합니다</a:t>
            </a:r>
            <a:r>
              <a:rPr lang="en-US" altLang="ko-KR" sz="1600" b="1" dirty="0" smtClean="0">
                <a:latin typeface="+mn-ea"/>
              </a:rPr>
              <a:t>. </a:t>
            </a:r>
            <a:endParaRPr lang="en-US" altLang="ko-KR" sz="1600" b="1" dirty="0">
              <a:latin typeface="+mn-ea"/>
            </a:endParaRPr>
          </a:p>
          <a:p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629736" y="1547350"/>
            <a:ext cx="256563" cy="340271"/>
          </a:xfrm>
          <a:prstGeom prst="rect">
            <a:avLst/>
          </a:prstGeom>
          <a:noFill/>
          <a:ln>
            <a:solidFill>
              <a:srgbClr val="FF0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036" y="711395"/>
            <a:ext cx="12192000" cy="4696533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7562323" y="2605079"/>
            <a:ext cx="1759324" cy="178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9" name="타원 18"/>
          <p:cNvSpPr/>
          <p:nvPr/>
        </p:nvSpPr>
        <p:spPr>
          <a:xfrm>
            <a:off x="9172895" y="2406937"/>
            <a:ext cx="297503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1</a:t>
            </a:r>
          </a:p>
          <a:p>
            <a:pPr algn="ctr"/>
            <a:endParaRPr lang="ko-KR" altLang="en-US" sz="2400" dirty="0"/>
          </a:p>
        </p:txBody>
      </p:sp>
      <p:sp>
        <p:nvSpPr>
          <p:cNvPr id="20" name="직사각형 19"/>
          <p:cNvSpPr/>
          <p:nvPr/>
        </p:nvSpPr>
        <p:spPr>
          <a:xfrm>
            <a:off x="9321645" y="2778496"/>
            <a:ext cx="902007" cy="2034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1" name="타원 20"/>
          <p:cNvSpPr/>
          <p:nvPr/>
        </p:nvSpPr>
        <p:spPr>
          <a:xfrm>
            <a:off x="10088423" y="2617439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  <p:sp>
        <p:nvSpPr>
          <p:cNvPr id="22" name="직사각형 21"/>
          <p:cNvSpPr/>
          <p:nvPr/>
        </p:nvSpPr>
        <p:spPr>
          <a:xfrm>
            <a:off x="10291265" y="1532226"/>
            <a:ext cx="593400" cy="1943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4" name="타원 23"/>
          <p:cNvSpPr/>
          <p:nvPr/>
        </p:nvSpPr>
        <p:spPr>
          <a:xfrm>
            <a:off x="10750812" y="1393864"/>
            <a:ext cx="242538" cy="235538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3</a:t>
            </a:r>
          </a:p>
          <a:p>
            <a:pPr algn="ctr"/>
            <a:endParaRPr lang="ko-KR" alt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94809" y="177800"/>
            <a:ext cx="6178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 수탁 재활용 관리대장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폐기물재활용 내용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017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0" y="5642341"/>
            <a:ext cx="12192000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수집보정의 경우 </a:t>
            </a:r>
            <a:r>
              <a:rPr lang="en-US" altLang="ko-KR" sz="1600" b="1" dirty="0" smtClean="0">
                <a:latin typeface="+mn-ea"/>
              </a:rPr>
              <a:t>– </a:t>
            </a:r>
            <a:r>
              <a:rPr lang="ko-KR" altLang="en-US" sz="1600" b="1" dirty="0" err="1" smtClean="0">
                <a:latin typeface="+mn-ea"/>
              </a:rPr>
              <a:t>수집업소명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수집량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보정내용을 입력합니다 </a:t>
            </a:r>
            <a:r>
              <a:rPr lang="en-US" altLang="ko-KR" sz="1400" b="1" dirty="0" smtClean="0">
                <a:latin typeface="+mn-ea"/>
              </a:rPr>
              <a:t>(</a:t>
            </a:r>
            <a:r>
              <a:rPr lang="ko-KR" altLang="en-US" sz="1400" b="1" dirty="0" smtClean="0">
                <a:latin typeface="+mn-ea"/>
              </a:rPr>
              <a:t>수집량이 실제 </a:t>
            </a:r>
            <a:r>
              <a:rPr lang="en-US" altLang="ko-KR" sz="1400" b="1" dirty="0" smtClean="0">
                <a:latin typeface="+mn-ea"/>
              </a:rPr>
              <a:t>90</a:t>
            </a:r>
            <a:r>
              <a:rPr lang="ko-KR" altLang="en-US" sz="1400" b="1" dirty="0" smtClean="0">
                <a:latin typeface="+mn-ea"/>
              </a:rPr>
              <a:t>이나 </a:t>
            </a:r>
            <a:r>
              <a:rPr lang="en-US" altLang="ko-KR" sz="1400" b="1" dirty="0" smtClean="0">
                <a:latin typeface="+mn-ea"/>
              </a:rPr>
              <a:t>100</a:t>
            </a:r>
            <a:r>
              <a:rPr lang="ko-KR" altLang="en-US" sz="1400" b="1" dirty="0" smtClean="0">
                <a:latin typeface="+mn-ea"/>
              </a:rPr>
              <a:t>으로 </a:t>
            </a:r>
            <a:r>
              <a:rPr lang="ko-KR" altLang="en-US" sz="1400" b="1" dirty="0" err="1" smtClean="0">
                <a:latin typeface="+mn-ea"/>
              </a:rPr>
              <a:t>오입력한경우</a:t>
            </a:r>
            <a:r>
              <a:rPr lang="ko-KR" altLang="en-US" sz="1400" b="1" dirty="0" smtClean="0">
                <a:latin typeface="+mn-ea"/>
              </a:rPr>
              <a:t> 수집보정으로 </a:t>
            </a:r>
            <a:r>
              <a:rPr lang="en-US" altLang="ko-KR" sz="1400" b="1" dirty="0" smtClean="0">
                <a:latin typeface="+mn-ea"/>
              </a:rPr>
              <a:t>-10</a:t>
            </a:r>
            <a:r>
              <a:rPr lang="ko-KR" altLang="en-US" sz="1400" b="1" dirty="0" smtClean="0">
                <a:latin typeface="+mn-ea"/>
              </a:rPr>
              <a:t>추가입력</a:t>
            </a:r>
            <a:r>
              <a:rPr lang="en-US" altLang="ko-KR" sz="1400" b="1" dirty="0" smtClean="0">
                <a:latin typeface="+mn-ea"/>
              </a:rPr>
              <a:t>)</a:t>
            </a: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재활용보정의 경우 </a:t>
            </a:r>
            <a:r>
              <a:rPr lang="en-US" altLang="ko-KR" sz="1600" b="1" dirty="0" smtClean="0">
                <a:latin typeface="+mn-ea"/>
              </a:rPr>
              <a:t>– </a:t>
            </a:r>
            <a:r>
              <a:rPr lang="ko-KR" altLang="en-US" sz="1600" b="1" dirty="0" smtClean="0">
                <a:latin typeface="+mn-ea"/>
              </a:rPr>
              <a:t>재활용량을 입력합니다</a:t>
            </a:r>
            <a:r>
              <a:rPr lang="en-US" altLang="ko-KR" sz="1400" b="1" dirty="0">
                <a:latin typeface="+mn-ea"/>
              </a:rPr>
              <a:t>. </a:t>
            </a:r>
            <a:r>
              <a:rPr lang="en-US" altLang="ko-KR" sz="1400" b="1" dirty="0" smtClean="0">
                <a:latin typeface="+mn-ea"/>
              </a:rPr>
              <a:t>(</a:t>
            </a:r>
            <a:r>
              <a:rPr lang="ko-KR" altLang="en-US" sz="1400" b="1" dirty="0" smtClean="0">
                <a:latin typeface="+mn-ea"/>
              </a:rPr>
              <a:t>재활용량이 </a:t>
            </a:r>
            <a:r>
              <a:rPr lang="ko-KR" altLang="en-US" sz="1400" b="1" dirty="0">
                <a:latin typeface="+mn-ea"/>
              </a:rPr>
              <a:t>실제 </a:t>
            </a:r>
            <a:r>
              <a:rPr lang="en-US" altLang="ko-KR" sz="1400" b="1" dirty="0" smtClean="0">
                <a:latin typeface="+mn-ea"/>
              </a:rPr>
              <a:t>50</a:t>
            </a:r>
            <a:r>
              <a:rPr lang="ko-KR" altLang="en-US" sz="1400" b="1" dirty="0" smtClean="0">
                <a:latin typeface="+mn-ea"/>
              </a:rPr>
              <a:t>이나 </a:t>
            </a:r>
            <a:r>
              <a:rPr lang="en-US" altLang="ko-KR" sz="1400" b="1" dirty="0">
                <a:latin typeface="+mn-ea"/>
              </a:rPr>
              <a:t>100</a:t>
            </a:r>
            <a:r>
              <a:rPr lang="ko-KR" altLang="en-US" sz="1400" b="1" dirty="0">
                <a:latin typeface="+mn-ea"/>
              </a:rPr>
              <a:t>으로 </a:t>
            </a:r>
            <a:r>
              <a:rPr lang="ko-KR" altLang="en-US" sz="1400" b="1" dirty="0" err="1">
                <a:latin typeface="+mn-ea"/>
              </a:rPr>
              <a:t>오입력한경우</a:t>
            </a:r>
            <a:r>
              <a:rPr lang="ko-KR" altLang="en-US" sz="1400" b="1" dirty="0">
                <a:latin typeface="+mn-ea"/>
              </a:rPr>
              <a:t> </a:t>
            </a:r>
            <a:r>
              <a:rPr lang="ko-KR" altLang="en-US" sz="1400" b="1" dirty="0" smtClean="0">
                <a:latin typeface="+mn-ea"/>
              </a:rPr>
              <a:t>재활용량보정으로 </a:t>
            </a:r>
            <a:r>
              <a:rPr lang="en-US" altLang="ko-KR" sz="1400" b="1" dirty="0" smtClean="0">
                <a:latin typeface="+mn-ea"/>
              </a:rPr>
              <a:t>-50</a:t>
            </a:r>
            <a:r>
              <a:rPr lang="ko-KR" altLang="en-US" sz="1400" b="1" dirty="0" smtClean="0">
                <a:latin typeface="+mn-ea"/>
              </a:rPr>
              <a:t>추가입력</a:t>
            </a:r>
            <a:r>
              <a:rPr lang="en-US" altLang="ko-KR" sz="1400" b="1" dirty="0" smtClean="0">
                <a:latin typeface="+mn-ea"/>
              </a:rPr>
              <a:t>)</a:t>
            </a: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추가입력 사항이 없을 경우 저장버튼을 클릭합니다</a:t>
            </a:r>
            <a:r>
              <a:rPr lang="en-US" altLang="ko-KR" sz="1600" b="1" dirty="0" smtClean="0">
                <a:latin typeface="+mn-ea"/>
              </a:rPr>
              <a:t>. </a:t>
            </a:r>
            <a:endParaRPr lang="en-US" altLang="ko-KR" sz="1600" b="1" dirty="0">
              <a:latin typeface="+mn-ea"/>
            </a:endParaRPr>
          </a:p>
          <a:p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629736" y="1547350"/>
            <a:ext cx="256563" cy="340271"/>
          </a:xfrm>
          <a:prstGeom prst="rect">
            <a:avLst/>
          </a:prstGeom>
          <a:noFill/>
          <a:ln>
            <a:solidFill>
              <a:srgbClr val="FF0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2" name="직사각형 21"/>
          <p:cNvSpPr/>
          <p:nvPr/>
        </p:nvSpPr>
        <p:spPr>
          <a:xfrm>
            <a:off x="10291265" y="1532226"/>
            <a:ext cx="593400" cy="1943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8281"/>
            <a:ext cx="12192000" cy="4837451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7593044" y="2987623"/>
            <a:ext cx="1759324" cy="178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5" name="직사각형 14"/>
          <p:cNvSpPr/>
          <p:nvPr/>
        </p:nvSpPr>
        <p:spPr>
          <a:xfrm>
            <a:off x="2606897" y="2990905"/>
            <a:ext cx="874433" cy="369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6" name="직사각형 15"/>
          <p:cNvSpPr/>
          <p:nvPr/>
        </p:nvSpPr>
        <p:spPr>
          <a:xfrm>
            <a:off x="11101362" y="2999495"/>
            <a:ext cx="1090638" cy="1668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8" name="직사각형 17"/>
          <p:cNvSpPr/>
          <p:nvPr/>
        </p:nvSpPr>
        <p:spPr>
          <a:xfrm>
            <a:off x="9352368" y="3181382"/>
            <a:ext cx="852152" cy="178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6" name="직사각형 25"/>
          <p:cNvSpPr/>
          <p:nvPr/>
        </p:nvSpPr>
        <p:spPr>
          <a:xfrm>
            <a:off x="11101362" y="3183461"/>
            <a:ext cx="1090638" cy="1668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7" name="타원 26"/>
          <p:cNvSpPr/>
          <p:nvPr/>
        </p:nvSpPr>
        <p:spPr>
          <a:xfrm>
            <a:off x="9203616" y="2805092"/>
            <a:ext cx="297503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1</a:t>
            </a:r>
          </a:p>
          <a:p>
            <a:pPr algn="ctr"/>
            <a:endParaRPr lang="ko-KR" altLang="en-US" sz="2400" dirty="0"/>
          </a:p>
        </p:txBody>
      </p:sp>
      <p:sp>
        <p:nvSpPr>
          <p:cNvPr id="29" name="타원 28"/>
          <p:cNvSpPr/>
          <p:nvPr/>
        </p:nvSpPr>
        <p:spPr>
          <a:xfrm>
            <a:off x="10925622" y="2814204"/>
            <a:ext cx="297503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1</a:t>
            </a:r>
          </a:p>
          <a:p>
            <a:pPr algn="ctr"/>
            <a:endParaRPr lang="ko-KR" altLang="en-US" sz="2400" dirty="0"/>
          </a:p>
        </p:txBody>
      </p:sp>
      <p:sp>
        <p:nvSpPr>
          <p:cNvPr id="30" name="타원 29"/>
          <p:cNvSpPr/>
          <p:nvPr/>
        </p:nvSpPr>
        <p:spPr>
          <a:xfrm>
            <a:off x="10064126" y="3320660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  <p:sp>
        <p:nvSpPr>
          <p:cNvPr id="31" name="타원 30"/>
          <p:cNvSpPr/>
          <p:nvPr/>
        </p:nvSpPr>
        <p:spPr>
          <a:xfrm>
            <a:off x="10952668" y="3319085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  <p:sp>
        <p:nvSpPr>
          <p:cNvPr id="32" name="직사각형 31"/>
          <p:cNvSpPr/>
          <p:nvPr/>
        </p:nvSpPr>
        <p:spPr>
          <a:xfrm>
            <a:off x="10334584" y="1490367"/>
            <a:ext cx="550082" cy="1511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33" name="타원 32"/>
          <p:cNvSpPr/>
          <p:nvPr/>
        </p:nvSpPr>
        <p:spPr>
          <a:xfrm>
            <a:off x="10831399" y="1354465"/>
            <a:ext cx="242538" cy="235538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3</a:t>
            </a:r>
          </a:p>
          <a:p>
            <a:pPr algn="ctr"/>
            <a:endParaRPr lang="ko-KR" altLang="en-US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94809" y="177800"/>
            <a:ext cx="6178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 수탁 재활용 관리대장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폐기물재활용 내용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702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0" y="5525956"/>
            <a:ext cx="12192000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재활용제품 공급 및 보관내용 탭을 </a:t>
            </a:r>
            <a:r>
              <a:rPr lang="ko-KR" altLang="en-US" sz="1600" b="1" dirty="0" err="1" smtClean="0">
                <a:latin typeface="+mn-ea"/>
              </a:rPr>
              <a:t>클립합니다</a:t>
            </a:r>
            <a:r>
              <a:rPr lang="en-US" altLang="ko-KR" sz="1600" b="1" dirty="0" smtClean="0"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폐기물 종류를 선택합니다</a:t>
            </a:r>
            <a:r>
              <a:rPr lang="en-US" altLang="ko-KR" sz="1600" b="1" dirty="0" smtClean="0">
                <a:latin typeface="+mn-ea"/>
              </a:rPr>
              <a:t>. </a:t>
            </a:r>
            <a:endParaRPr lang="en-US" altLang="ko-KR" sz="1600" b="1" dirty="0">
              <a:latin typeface="+mn-ea"/>
            </a:endParaRPr>
          </a:p>
          <a:p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629736" y="1547350"/>
            <a:ext cx="256563" cy="340271"/>
          </a:xfrm>
          <a:prstGeom prst="rect">
            <a:avLst/>
          </a:prstGeom>
          <a:noFill/>
          <a:ln>
            <a:solidFill>
              <a:srgbClr val="FF0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94809" y="177800"/>
            <a:ext cx="7245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 수탁 재활용 관리대장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재활용제품 공급 및 보관내용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624930" y="2463301"/>
            <a:ext cx="1374193" cy="268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5" name="직사각형 14"/>
          <p:cNvSpPr/>
          <p:nvPr/>
        </p:nvSpPr>
        <p:spPr>
          <a:xfrm>
            <a:off x="7870412" y="1887621"/>
            <a:ext cx="1759324" cy="178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1869"/>
            <a:ext cx="12192000" cy="4599497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2624930" y="2508360"/>
            <a:ext cx="1374193" cy="2238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8" name="타원 17"/>
          <p:cNvSpPr/>
          <p:nvPr/>
        </p:nvSpPr>
        <p:spPr>
          <a:xfrm>
            <a:off x="3850371" y="2348711"/>
            <a:ext cx="297503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1</a:t>
            </a:r>
          </a:p>
          <a:p>
            <a:pPr algn="ctr"/>
            <a:endParaRPr lang="ko-KR" altLang="en-US" sz="2400" dirty="0"/>
          </a:p>
        </p:txBody>
      </p:sp>
      <p:sp>
        <p:nvSpPr>
          <p:cNvPr id="25" name="직사각형 24"/>
          <p:cNvSpPr/>
          <p:nvPr/>
        </p:nvSpPr>
        <p:spPr>
          <a:xfrm>
            <a:off x="7656723" y="1866155"/>
            <a:ext cx="1973013" cy="2002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9" name="타원 28"/>
          <p:cNvSpPr/>
          <p:nvPr/>
        </p:nvSpPr>
        <p:spPr>
          <a:xfrm>
            <a:off x="9572968" y="1707519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6804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0" y="5525956"/>
            <a:ext cx="12192000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신규작성 버튼을 클릭하여 </a:t>
            </a:r>
            <a:r>
              <a:rPr lang="ko-KR" altLang="en-US" sz="1600" b="1" dirty="0" err="1" smtClean="0">
                <a:latin typeface="+mn-ea"/>
              </a:rPr>
              <a:t>입력창을</a:t>
            </a:r>
            <a:r>
              <a:rPr lang="ko-KR" altLang="en-US" sz="1600" b="1" dirty="0" smtClean="0">
                <a:latin typeface="+mn-ea"/>
              </a:rPr>
              <a:t> 활성화합니다</a:t>
            </a:r>
            <a:r>
              <a:rPr lang="en-US" altLang="ko-KR" sz="1600" b="1" dirty="0" smtClean="0"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입력구분에서 생산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공급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생산보정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공급보정을 선택합니다</a:t>
            </a:r>
            <a:r>
              <a:rPr lang="en-US" altLang="ko-KR" sz="1600" b="1" dirty="0" smtClean="0">
                <a:latin typeface="+mn-ea"/>
              </a:rPr>
              <a:t>. </a:t>
            </a:r>
          </a:p>
          <a:p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 - </a:t>
            </a:r>
            <a:r>
              <a:rPr lang="ko-KR" altLang="en-US" sz="1600" b="1" dirty="0" smtClean="0">
                <a:latin typeface="+mn-ea"/>
              </a:rPr>
              <a:t>생산 </a:t>
            </a:r>
            <a:r>
              <a:rPr lang="en-US" altLang="ko-KR" sz="1600" b="1" dirty="0" smtClean="0">
                <a:latin typeface="+mn-ea"/>
              </a:rPr>
              <a:t>: </a:t>
            </a:r>
            <a:r>
              <a:rPr lang="ko-KR" altLang="en-US" sz="1600" b="1" dirty="0" smtClean="0">
                <a:latin typeface="+mn-ea"/>
              </a:rPr>
              <a:t>폐기물을 재활용하여 생산한 재활용재품명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생산량</a:t>
            </a:r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- </a:t>
            </a:r>
            <a:r>
              <a:rPr lang="ko-KR" altLang="en-US" sz="1600" b="1" dirty="0" smtClean="0">
                <a:latin typeface="+mn-ea"/>
              </a:rPr>
              <a:t>공급 </a:t>
            </a:r>
            <a:r>
              <a:rPr lang="en-US" altLang="ko-KR" sz="1600" b="1" dirty="0" smtClean="0">
                <a:latin typeface="+mn-ea"/>
              </a:rPr>
              <a:t>: </a:t>
            </a:r>
            <a:r>
              <a:rPr lang="ko-KR" altLang="en-US" sz="1600" b="1" dirty="0" smtClean="0">
                <a:latin typeface="+mn-ea"/>
              </a:rPr>
              <a:t>생산된 폐기물을 업체에 공급한 양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업체정보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사용용도 등</a:t>
            </a:r>
            <a:endParaRPr lang="en-US" altLang="ko-KR" sz="1600" b="1" dirty="0" smtClean="0">
              <a:latin typeface="+mn-ea"/>
            </a:endParaRPr>
          </a:p>
          <a:p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 - </a:t>
            </a:r>
            <a:r>
              <a:rPr lang="ko-KR" altLang="en-US" sz="1600" b="1" dirty="0" smtClean="0">
                <a:latin typeface="+mn-ea"/>
              </a:rPr>
              <a:t>생산보정 </a:t>
            </a:r>
            <a:r>
              <a:rPr lang="en-US" altLang="ko-KR" sz="1600" b="1" dirty="0" smtClean="0">
                <a:latin typeface="+mn-ea"/>
              </a:rPr>
              <a:t>: </a:t>
            </a:r>
            <a:r>
              <a:rPr lang="ko-KR" altLang="en-US" sz="1600" b="1" dirty="0" smtClean="0">
                <a:latin typeface="+mn-ea"/>
              </a:rPr>
              <a:t>생산량을 </a:t>
            </a:r>
            <a:r>
              <a:rPr lang="ko-KR" altLang="en-US" sz="1600" b="1" dirty="0" err="1" smtClean="0">
                <a:latin typeface="+mn-ea"/>
              </a:rPr>
              <a:t>오입력하여</a:t>
            </a:r>
            <a:r>
              <a:rPr lang="ko-KR" altLang="en-US" sz="1600" b="1" dirty="0" smtClean="0">
                <a:latin typeface="+mn-ea"/>
              </a:rPr>
              <a:t> 보정이 필요한 경우  </a:t>
            </a:r>
            <a:r>
              <a:rPr lang="en-US" altLang="ko-KR" sz="1600" b="1" dirty="0" smtClean="0">
                <a:latin typeface="+mn-ea"/>
              </a:rPr>
              <a:t>- </a:t>
            </a:r>
            <a:r>
              <a:rPr lang="ko-KR" altLang="en-US" sz="1600" b="1" dirty="0" smtClean="0">
                <a:latin typeface="+mn-ea"/>
              </a:rPr>
              <a:t>공급보정 </a:t>
            </a:r>
            <a:r>
              <a:rPr lang="en-US" altLang="ko-KR" sz="1600" b="1" dirty="0" smtClean="0">
                <a:latin typeface="+mn-ea"/>
              </a:rPr>
              <a:t>: </a:t>
            </a:r>
            <a:r>
              <a:rPr lang="ko-KR" altLang="en-US" sz="1600" b="1" dirty="0" smtClean="0">
                <a:latin typeface="+mn-ea"/>
              </a:rPr>
              <a:t>공급량을 </a:t>
            </a:r>
            <a:r>
              <a:rPr lang="ko-KR" altLang="en-US" sz="1600" b="1" dirty="0" err="1" smtClean="0">
                <a:latin typeface="+mn-ea"/>
              </a:rPr>
              <a:t>오입력하여</a:t>
            </a:r>
            <a:r>
              <a:rPr lang="ko-KR" altLang="en-US" sz="1600" b="1" dirty="0" smtClean="0">
                <a:latin typeface="+mn-ea"/>
              </a:rPr>
              <a:t> 보정이 필요한 경우</a:t>
            </a:r>
            <a:r>
              <a:rPr lang="en-US" altLang="ko-KR" sz="1600" b="1" dirty="0" smtClean="0">
                <a:latin typeface="+mn-ea"/>
              </a:rPr>
              <a:t>   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629736" y="1547350"/>
            <a:ext cx="256563" cy="340271"/>
          </a:xfrm>
          <a:prstGeom prst="rect">
            <a:avLst/>
          </a:prstGeom>
          <a:noFill/>
          <a:ln>
            <a:solidFill>
              <a:srgbClr val="FF0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94809" y="177800"/>
            <a:ext cx="7245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 수탁 재활용 관리대장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재활용제품 공급 및 보관내용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624930" y="2463301"/>
            <a:ext cx="1374193" cy="268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5" name="직사각형 14"/>
          <p:cNvSpPr/>
          <p:nvPr/>
        </p:nvSpPr>
        <p:spPr>
          <a:xfrm>
            <a:off x="7870412" y="1887621"/>
            <a:ext cx="1759324" cy="178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5413"/>
            <a:ext cx="12192000" cy="4610308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8885871" y="1481717"/>
            <a:ext cx="743865" cy="2238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9" name="직사각형 18"/>
          <p:cNvSpPr/>
          <p:nvPr/>
        </p:nvSpPr>
        <p:spPr>
          <a:xfrm>
            <a:off x="2211865" y="2828226"/>
            <a:ext cx="553370" cy="1838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0" name="타원 19"/>
          <p:cNvSpPr/>
          <p:nvPr/>
        </p:nvSpPr>
        <p:spPr>
          <a:xfrm>
            <a:off x="9480983" y="1353487"/>
            <a:ext cx="297503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1</a:t>
            </a:r>
          </a:p>
          <a:p>
            <a:pPr algn="ctr"/>
            <a:endParaRPr lang="ko-KR" altLang="en-US" sz="2400" dirty="0"/>
          </a:p>
        </p:txBody>
      </p:sp>
      <p:sp>
        <p:nvSpPr>
          <p:cNvPr id="24" name="타원 23"/>
          <p:cNvSpPr/>
          <p:nvPr/>
        </p:nvSpPr>
        <p:spPr>
          <a:xfrm>
            <a:off x="2630006" y="2641162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8834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0" y="5726948"/>
            <a:ext cx="12192000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재활용제품 돋보기를 클릭하여 재활용제품명을 선택합니다</a:t>
            </a:r>
            <a:r>
              <a:rPr lang="en-US" altLang="ko-KR" sz="1600" b="1" dirty="0" smtClean="0">
                <a:latin typeface="+mn-ea"/>
              </a:rPr>
              <a:t>. </a:t>
            </a:r>
          </a:p>
          <a:p>
            <a:pPr marL="342900" indent="-342900">
              <a:buAutoNum type="arabicPeriod"/>
            </a:pPr>
            <a:r>
              <a:rPr lang="ko-KR" altLang="en-US" sz="1600" b="1" dirty="0" smtClean="0">
                <a:latin typeface="+mn-ea"/>
              </a:rPr>
              <a:t>신규 재활용제품이 있을 경우 신규작성버튼 클릭하여 </a:t>
            </a:r>
            <a:r>
              <a:rPr lang="ko-KR" altLang="en-US" sz="1600" b="1" dirty="0" smtClean="0">
                <a:latin typeface="+mn-ea"/>
              </a:rPr>
              <a:t>신규 </a:t>
            </a:r>
            <a:r>
              <a:rPr lang="ko-KR" altLang="en-US" sz="1600" b="1" dirty="0" err="1" smtClean="0">
                <a:latin typeface="+mn-ea"/>
              </a:rPr>
              <a:t>제활용제품명을</a:t>
            </a:r>
            <a:r>
              <a:rPr lang="ko-KR" altLang="en-US" sz="1600" b="1" dirty="0" smtClean="0">
                <a:latin typeface="+mn-ea"/>
              </a:rPr>
              <a:t> </a:t>
            </a:r>
            <a:r>
              <a:rPr lang="ko-KR" altLang="en-US" sz="1600" b="1" dirty="0" smtClean="0">
                <a:latin typeface="+mn-ea"/>
              </a:rPr>
              <a:t>저장한 </a:t>
            </a:r>
            <a:r>
              <a:rPr lang="ko-KR" altLang="en-US" sz="1600" b="1" dirty="0" smtClean="0">
                <a:latin typeface="+mn-ea"/>
              </a:rPr>
              <a:t>후 선택합니다</a:t>
            </a:r>
            <a:r>
              <a:rPr lang="en-US" altLang="ko-KR" sz="1600" b="1" dirty="0" smtClean="0">
                <a:latin typeface="+mn-ea"/>
              </a:rPr>
              <a:t>.</a:t>
            </a:r>
          </a:p>
          <a:p>
            <a:r>
              <a:rPr lang="en-US" altLang="ko-KR" sz="1600" b="1" dirty="0" smtClean="0">
                <a:latin typeface="+mn-ea"/>
              </a:rPr>
              <a:t>    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629736" y="1547350"/>
            <a:ext cx="256563" cy="340271"/>
          </a:xfrm>
          <a:prstGeom prst="rect">
            <a:avLst/>
          </a:prstGeom>
          <a:noFill/>
          <a:ln>
            <a:solidFill>
              <a:srgbClr val="FF0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TextBox 12"/>
          <p:cNvSpPr txBox="1"/>
          <p:nvPr/>
        </p:nvSpPr>
        <p:spPr>
          <a:xfrm>
            <a:off x="94809" y="177800"/>
            <a:ext cx="7245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폐기물 수탁 재활용 관리대장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재활용제품 공급 및 보관내용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624930" y="2463301"/>
            <a:ext cx="1374193" cy="268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5" name="직사각형 14"/>
          <p:cNvSpPr/>
          <p:nvPr/>
        </p:nvSpPr>
        <p:spPr>
          <a:xfrm>
            <a:off x="7870412" y="1887621"/>
            <a:ext cx="1759324" cy="178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6" name="직사각형 15"/>
          <p:cNvSpPr/>
          <p:nvPr/>
        </p:nvSpPr>
        <p:spPr>
          <a:xfrm>
            <a:off x="2624930" y="2508360"/>
            <a:ext cx="1374193" cy="2238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6086"/>
            <a:ext cx="12192000" cy="4916545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5288592" y="2732183"/>
            <a:ext cx="616449" cy="1652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19" name="타원 18"/>
          <p:cNvSpPr/>
          <p:nvPr/>
        </p:nvSpPr>
        <p:spPr>
          <a:xfrm>
            <a:off x="5756289" y="2880353"/>
            <a:ext cx="297503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1</a:t>
            </a:r>
          </a:p>
          <a:p>
            <a:pPr algn="ctr"/>
            <a:endParaRPr lang="ko-KR" altLang="en-US" sz="2400" dirty="0"/>
          </a:p>
        </p:txBody>
      </p:sp>
      <p:sp>
        <p:nvSpPr>
          <p:cNvPr id="20" name="직사각형 19"/>
          <p:cNvSpPr/>
          <p:nvPr/>
        </p:nvSpPr>
        <p:spPr>
          <a:xfrm>
            <a:off x="8142804" y="2780237"/>
            <a:ext cx="714758" cy="2053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1" name="직사각형 20"/>
          <p:cNvSpPr/>
          <p:nvPr/>
        </p:nvSpPr>
        <p:spPr>
          <a:xfrm>
            <a:off x="8500183" y="3991101"/>
            <a:ext cx="2307364" cy="2173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67"/>
          </a:p>
        </p:txBody>
      </p:sp>
      <p:sp>
        <p:nvSpPr>
          <p:cNvPr id="26" name="타원 25"/>
          <p:cNvSpPr/>
          <p:nvPr/>
        </p:nvSpPr>
        <p:spPr>
          <a:xfrm>
            <a:off x="8750074" y="2634542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  <p:sp>
        <p:nvSpPr>
          <p:cNvPr id="27" name="타원 26"/>
          <p:cNvSpPr/>
          <p:nvPr/>
        </p:nvSpPr>
        <p:spPr>
          <a:xfrm>
            <a:off x="10672318" y="3836972"/>
            <a:ext cx="270457" cy="262800"/>
          </a:xfrm>
          <a:prstGeom prst="ellipse">
            <a:avLst/>
          </a:prstGeom>
          <a:solidFill>
            <a:srgbClr val="FC3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/>
          </a:p>
          <a:p>
            <a:pPr algn="ctr"/>
            <a:r>
              <a:rPr lang="en-US" altLang="ko-KR" sz="1600" b="1" dirty="0"/>
              <a:t>2</a:t>
            </a:r>
          </a:p>
          <a:p>
            <a:pPr algn="ctr"/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9619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패싯">
  <a:themeElements>
    <a:clrScheme name="패싯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패싯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패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5832</TotalTime>
  <Words>473</Words>
  <Application>Microsoft Office PowerPoint</Application>
  <PresentationFormat>와이드스크린</PresentationFormat>
  <Paragraphs>123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21" baseType="lpstr">
      <vt:lpstr>HY그래픽M</vt:lpstr>
      <vt:lpstr>HY울릉도B</vt:lpstr>
      <vt:lpstr>HY헤드라인M</vt:lpstr>
      <vt:lpstr>굴림</vt:lpstr>
      <vt:lpstr>맑은 고딕</vt:lpstr>
      <vt:lpstr>Arial</vt:lpstr>
      <vt:lpstr>Trebuchet MS</vt:lpstr>
      <vt:lpstr>Wingdings 3</vt:lpstr>
      <vt:lpstr>1_Office 테마</vt:lpstr>
      <vt:lpstr>패싯</vt:lpstr>
      <vt:lpstr>Allbaro system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Allbaro system</dc:title>
  <dc:creator>기은주</dc:creator>
  <cp:lastModifiedBy>문두환</cp:lastModifiedBy>
  <cp:revision>225</cp:revision>
  <cp:lastPrinted>2017-07-10T07:58:43Z</cp:lastPrinted>
  <dcterms:created xsi:type="dcterms:W3CDTF">2013-03-28T04:30:49Z</dcterms:created>
  <dcterms:modified xsi:type="dcterms:W3CDTF">2018-03-15T00:34:38Z</dcterms:modified>
</cp:coreProperties>
</file>